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61" r:id="rId3"/>
    <p:sldId id="262" r:id="rId4"/>
    <p:sldId id="260" r:id="rId5"/>
    <p:sldId id="267" r:id="rId6"/>
    <p:sldId id="263" r:id="rId7"/>
    <p:sldId id="264" r:id="rId8"/>
    <p:sldId id="278" r:id="rId9"/>
    <p:sldId id="270" r:id="rId10"/>
    <p:sldId id="256" r:id="rId11"/>
    <p:sldId id="281" r:id="rId12"/>
    <p:sldId id="266" r:id="rId13"/>
    <p:sldId id="271" r:id="rId14"/>
    <p:sldId id="272" r:id="rId15"/>
    <p:sldId id="273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DFF"/>
    <a:srgbClr val="070BAF"/>
    <a:srgbClr val="C2FF85"/>
    <a:srgbClr val="FABCFC"/>
    <a:srgbClr val="C1FFC1"/>
    <a:srgbClr val="00FFFF"/>
    <a:srgbClr val="CCECFF"/>
    <a:srgbClr val="99FF33"/>
    <a:srgbClr val="97FFFF"/>
    <a:srgbClr val="EEF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94" autoAdjust="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F9B67-38C7-4951-BD2B-5C6262416A6A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2EFF9-CCAC-4EC8-B192-C4D73C9C5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71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65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58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65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66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03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প্রশ্নের</a:t>
            </a:r>
            <a:r>
              <a:rPr lang="bn-IN" baseline="0" dirty="0"/>
              <a:t> উত্তর দেওয়ার প্রাথমিক ধারনা শিক্ষার্থীদের বুঝিয়ে দেওয়া যেতে </a:t>
            </a:r>
            <a:r>
              <a:rPr lang="en-US" baseline="0" dirty="0" err="1"/>
              <a:t>পারে</a:t>
            </a:r>
            <a:r>
              <a:rPr lang="bn-IN" baseline="0" dirty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97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3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74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4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16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53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71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47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28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6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audio" Target="../media/audio1.wav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6.jpeg" /><Relationship Id="rId5" Type="http://schemas.openxmlformats.org/officeDocument/2006/relationships/image" Target="../media/image15.jpeg" /><Relationship Id="rId4" Type="http://schemas.openxmlformats.org/officeDocument/2006/relationships/image" Target="../media/image14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7" Type="http://schemas.openxmlformats.org/officeDocument/2006/relationships/image" Target="../media/image20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9.jpeg" /><Relationship Id="rId5" Type="http://schemas.openxmlformats.org/officeDocument/2006/relationships/image" Target="../media/image18.jpeg" /><Relationship Id="rId4" Type="http://schemas.openxmlformats.org/officeDocument/2006/relationships/image" Target="../media/image17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7.xml" /><Relationship Id="rId4" Type="http://schemas.openxmlformats.org/officeDocument/2006/relationships/audio" Target="../media/audio2.wav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1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 /><Relationship Id="rId3" Type="http://schemas.openxmlformats.org/officeDocument/2006/relationships/audio" Target="../media/audio1.wav" /><Relationship Id="rId7" Type="http://schemas.openxmlformats.org/officeDocument/2006/relationships/image" Target="../media/image9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8.jpeg" /><Relationship Id="rId5" Type="http://schemas.openxmlformats.org/officeDocument/2006/relationships/image" Target="../media/image7.jpeg" /><Relationship Id="rId10" Type="http://schemas.openxmlformats.org/officeDocument/2006/relationships/image" Target="../media/image12.jpeg" /><Relationship Id="rId4" Type="http://schemas.openxmlformats.org/officeDocument/2006/relationships/image" Target="../media/image6.jpeg" /><Relationship Id="rId9" Type="http://schemas.openxmlformats.org/officeDocument/2006/relationships/image" Target="../media/image11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3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828800" y="762000"/>
            <a:ext cx="5486400" cy="5334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82034" y="2362200"/>
            <a:ext cx="3013966" cy="156966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634935"/>
      </p:ext>
    </p:extLst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2282" y="5105400"/>
            <a:ext cx="8001000" cy="584775"/>
          </a:xfrm>
          <a:prstGeom prst="rect">
            <a:avLst/>
          </a:prstGeom>
          <a:solidFill>
            <a:srgbClr val="C1FFC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প্রচুরক হলো প্রদত্ত উপাত্তের মধ্যে যে সংখ্যা সর্বাধিকবার থাকে।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8427" y="773862"/>
            <a:ext cx="1413164" cy="1715984"/>
            <a:chOff x="578427" y="570016"/>
            <a:chExt cx="1413164" cy="17159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05000" y="747172"/>
            <a:ext cx="1413164" cy="1715984"/>
            <a:chOff x="578427" y="570016"/>
            <a:chExt cx="1413164" cy="171598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934200" y="690653"/>
            <a:ext cx="1413164" cy="1715984"/>
            <a:chOff x="578427" y="570016"/>
            <a:chExt cx="1413164" cy="171598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35040" y="773862"/>
            <a:ext cx="1260760" cy="1689294"/>
            <a:chOff x="3390900" y="570016"/>
            <a:chExt cx="1260760" cy="168929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454240" y="703998"/>
            <a:ext cx="1260760" cy="1689294"/>
            <a:chOff x="3390900" y="570016"/>
            <a:chExt cx="1260760" cy="168929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715000" y="690653"/>
            <a:ext cx="1260760" cy="1689294"/>
            <a:chOff x="3390900" y="570016"/>
            <a:chExt cx="1260760" cy="168929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235040" y="2958906"/>
            <a:ext cx="1260760" cy="1689294"/>
            <a:chOff x="3390900" y="570016"/>
            <a:chExt cx="1260760" cy="168929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045040" y="2882706"/>
            <a:ext cx="1260760" cy="1689294"/>
            <a:chOff x="3390900" y="570016"/>
            <a:chExt cx="1260760" cy="168929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2282" y="2965353"/>
            <a:ext cx="1240222" cy="1676400"/>
            <a:chOff x="592282" y="2590800"/>
            <a:chExt cx="1240222" cy="1676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05000" y="2965353"/>
            <a:ext cx="1240222" cy="1676400"/>
            <a:chOff x="505691" y="2590800"/>
            <a:chExt cx="1240222" cy="167640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05691" y="2590800"/>
              <a:ext cx="1240222" cy="167640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572000" y="2870846"/>
            <a:ext cx="1240222" cy="1676400"/>
            <a:chOff x="592282" y="2590800"/>
            <a:chExt cx="1240222" cy="1676400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846378" y="2870846"/>
            <a:ext cx="1240222" cy="1676400"/>
            <a:chOff x="592282" y="2590800"/>
            <a:chExt cx="1240222" cy="167640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845354"/>
      </p:ext>
    </p:extLst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3810000" cy="2676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t="11111" b="10833"/>
          <a:stretch/>
        </p:blipFill>
        <p:spPr>
          <a:xfrm>
            <a:off x="609600" y="3155496"/>
            <a:ext cx="3810000" cy="2676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2" r="19434" b="7816"/>
          <a:stretch/>
        </p:blipFill>
        <p:spPr>
          <a:xfrm>
            <a:off x="4571998" y="457200"/>
            <a:ext cx="3930615" cy="267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4"/>
          <a:stretch/>
        </p:blipFill>
        <p:spPr>
          <a:xfrm>
            <a:off x="4571998" y="3188781"/>
            <a:ext cx="3930616" cy="2643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0098" y="1623498"/>
            <a:ext cx="737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ছাত্রী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6149" y="3119786"/>
            <a:ext cx="65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ছাত্র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2489775"/>
            <a:ext cx="1019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77824" y="5181600"/>
            <a:ext cx="1204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শিক্ষিকা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2489774"/>
            <a:ext cx="98616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প্রচুরক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892225"/>
            <a:ext cx="7893013" cy="523220"/>
          </a:xfrm>
          <a:prstGeom prst="rect">
            <a:avLst/>
          </a:prstGeom>
          <a:solidFill>
            <a:srgbClr val="F4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সর্বাধিকবার প্রদর্শিত উপাত্তকে প্রচুরক বলে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24469"/>
      </p:ext>
    </p:extLst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4102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6779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02180" y="356235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02280" y="357759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02380" y="35852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06390" y="358902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06290" y="358902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22173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0659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806690" y="35852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26380" y="457962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72300" y="456819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72200" y="456819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3400" y="459867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806690" y="457200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141220" y="457962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96037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4493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4142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41520" y="45758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096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508760" y="72771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438400" y="67437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90900" y="6819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181600" y="68580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05300" y="68580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0960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0104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886700" y="6819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181600" y="17221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934200" y="17106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57900" y="17106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848600" y="167640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524000" y="17221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438400" y="17183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9600" y="17564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352800" y="17183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267200" y="17183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9600" y="2768025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প্রচুরক  = ৫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0985" y="5511225"/>
            <a:ext cx="7997190" cy="584775"/>
          </a:xfrm>
          <a:prstGeom prst="rect">
            <a:avLst/>
          </a:prstGeom>
          <a:solidFill>
            <a:srgbClr val="EEF5C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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 প্রচুরক = ২ অথবা ৫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34814" y="1624965"/>
            <a:ext cx="1746885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532947" y="4471035"/>
            <a:ext cx="1639253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333500" y="4495800"/>
            <a:ext cx="1626870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34696"/>
      </p:ext>
    </p:extLst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0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4" grpId="0" animBg="1"/>
      <p:bldP spid="45" grpId="0" animBg="1"/>
      <p:bldP spid="43" grpId="0" animBg="1"/>
      <p:bldP spid="64" grpId="0" animBg="1"/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001000" cy="707886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685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1447800" y="440436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2209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ube 8"/>
          <p:cNvSpPr/>
          <p:nvPr/>
        </p:nvSpPr>
        <p:spPr>
          <a:xfrm>
            <a:off x="2971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ube 9"/>
          <p:cNvSpPr/>
          <p:nvPr/>
        </p:nvSpPr>
        <p:spPr>
          <a:xfrm>
            <a:off x="3733800" y="440436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4495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ube 11"/>
          <p:cNvSpPr/>
          <p:nvPr/>
        </p:nvSpPr>
        <p:spPr>
          <a:xfrm>
            <a:off x="5257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6019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677037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754761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Cube 37"/>
          <p:cNvSpPr/>
          <p:nvPr/>
        </p:nvSpPr>
        <p:spPr>
          <a:xfrm>
            <a:off x="1447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Cube 38"/>
          <p:cNvSpPr/>
          <p:nvPr/>
        </p:nvSpPr>
        <p:spPr>
          <a:xfrm>
            <a:off x="2209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Cube 39"/>
          <p:cNvSpPr/>
          <p:nvPr/>
        </p:nvSpPr>
        <p:spPr>
          <a:xfrm>
            <a:off x="2971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Cube 40"/>
          <p:cNvSpPr/>
          <p:nvPr/>
        </p:nvSpPr>
        <p:spPr>
          <a:xfrm>
            <a:off x="3733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Cube 41"/>
          <p:cNvSpPr/>
          <p:nvPr/>
        </p:nvSpPr>
        <p:spPr>
          <a:xfrm>
            <a:off x="4495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Cube 42"/>
          <p:cNvSpPr/>
          <p:nvPr/>
        </p:nvSpPr>
        <p:spPr>
          <a:xfrm>
            <a:off x="525780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Cube 43"/>
          <p:cNvSpPr/>
          <p:nvPr/>
        </p:nvSpPr>
        <p:spPr>
          <a:xfrm>
            <a:off x="601980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Cube 44"/>
          <p:cNvSpPr/>
          <p:nvPr/>
        </p:nvSpPr>
        <p:spPr>
          <a:xfrm>
            <a:off x="677799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2209800" y="302133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2971800" y="302895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Cube 36"/>
          <p:cNvSpPr/>
          <p:nvPr/>
        </p:nvSpPr>
        <p:spPr>
          <a:xfrm>
            <a:off x="297942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3733800" y="303276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4495800" y="302895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5257800" y="304419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6019800" y="304419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3733800" y="233934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449580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525780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3733800" y="1655802"/>
            <a:ext cx="990600" cy="914400"/>
          </a:xfrm>
          <a:prstGeom prst="cube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Cube 45"/>
          <p:cNvSpPr/>
          <p:nvPr/>
        </p:nvSpPr>
        <p:spPr>
          <a:xfrm>
            <a:off x="4495800" y="1664196"/>
            <a:ext cx="990600" cy="914400"/>
          </a:xfrm>
          <a:prstGeom prst="cube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5800" y="5587425"/>
            <a:ext cx="7620000" cy="584775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প্রদত্ত উপাত্তগুলোর মধ্যক ও প্রচুরক নির্ণয়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01532"/>
      </p:ext>
    </p:extLst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29" grpId="0" animBg="1"/>
      <p:bldP spid="30" grpId="0" animBg="1"/>
      <p:bldP spid="37" grpId="0" animBg="1"/>
      <p:bldP spid="31" grpId="0" animBg="1"/>
      <p:bldP spid="32" grpId="0" animBg="1"/>
      <p:bldP spid="33" grpId="0" animBg="1"/>
      <p:bldP spid="34" grpId="0" animBg="1"/>
      <p:bldP spid="28" grpId="0" animBg="1"/>
      <p:bldP spid="27" grpId="0" animBg="1"/>
      <p:bldP spid="36" grpId="0" animBg="1"/>
      <p:bldP spid="35" grpId="0" animBg="1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799070" cy="707886"/>
          </a:xfrm>
          <a:prstGeom prst="rect">
            <a:avLst/>
          </a:prstGeom>
          <a:solidFill>
            <a:srgbClr val="C1FFC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799" y="1301621"/>
            <a:ext cx="7799071" cy="5016758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১। ৪,৬,৭,৯,১২ সংখ্যাগুলোর মধ্যক কোনটি?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ক.    ৭     খ.     ৬     গ.     ৯      ঘ.     ১২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২। ৪,৫,৮,৬,৭,৫,১২ সংখ্যাগুলোর প্রচুরক কোনটি?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ক.    ৮     খ.     ৭     গ.     ৬      ঘ.       ৫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৩। ৮,১২,১১,১২,১৪,১৮ সংখ্যাগুলোর মধ্যক কোনটি?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ক.    ৮     খ.     ১১    গ.    ১২      ঘ.      ১৪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৪। সংগৃহীত উপাত্তের মধ্যম মানকে কী বলে?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ক.   গড়    খ.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মধ্যক   গ.  প্রচুরক    ঘ. বিন্যস্ত উপাত্ত</a:t>
            </a: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85800" y="5635752"/>
            <a:ext cx="2971800" cy="612648"/>
          </a:xfrm>
          <a:prstGeom prst="wedgeRectCallout">
            <a:avLst>
              <a:gd name="adj1" fmla="val 88707"/>
              <a:gd name="adj2" fmla="val 933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পেতে ক্লিক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4800600" y="5635752"/>
            <a:ext cx="914400" cy="612648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5715000" y="5635752"/>
            <a:ext cx="914400" cy="612648"/>
          </a:xfrm>
          <a:prstGeom prst="flowChartAlternateProcess">
            <a:avLst/>
          </a:prstGeom>
          <a:solidFill>
            <a:srgbClr val="F4DD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629400" y="5635752"/>
            <a:ext cx="914400" cy="612648"/>
          </a:xfrm>
          <a:prstGeom prst="flowChartAlternateProcess">
            <a:avLst/>
          </a:prstGeom>
          <a:solidFill>
            <a:srgbClr val="C2FF8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7570470" y="5647182"/>
            <a:ext cx="914400" cy="612648"/>
          </a:xfrm>
          <a:prstGeom prst="flowChartAlternateProcess">
            <a:avLst/>
          </a:prstGeom>
          <a:solidFill>
            <a:srgbClr val="97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0" y="17526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57800" y="27432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33800" y="37338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09800" y="47244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491054"/>
      </p:ext>
    </p:extLst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  <p:bldP spid="5" grpId="0" animBg="1"/>
      <p:bldP spid="6" grpId="0" animBg="1"/>
      <p:bldP spid="7" grpId="0" animBg="1"/>
      <p:bldP spid="11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371" y="1066800"/>
            <a:ext cx="7924800" cy="584775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829" y="2286000"/>
            <a:ext cx="7890510" cy="3046988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বার্ষিক পরীক্ষায় ২০ জন শিক্ষার্থীর গণিতে প্রাপ্ত নম্বর হলোঃ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৩০,৪০,৩৫,৫০,৫৫,৬০,৬৫,৭৩,৬২,৭০,৪৫,৩৫,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৮৫,৭৪,৯৮,৯২,৯০,৮৩,৪৫,৫৭।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উপাত্তগুলোকে মানের উর্ধক্রম ও অধঃক্রম অনূসারে সাজাও।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উপাত্তগুলোর মধ্যক নির্ণয় কর।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উপাত্তগুলোর প্রচুরক নির্ণয়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84391"/>
      </p:ext>
    </p:extLst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609600"/>
            <a:ext cx="7924802" cy="563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624156" y="1447800"/>
            <a:ext cx="6072044" cy="4081552"/>
          </a:xfrm>
          <a:prstGeom prst="rect">
            <a:avLst/>
          </a:prstGeom>
          <a:noFill/>
        </p:spPr>
        <p:txBody>
          <a:bodyPr wrap="none" rtlCol="0">
            <a:prstTxWarp prst="textCirclePour">
              <a:avLst>
                <a:gd name="adj1" fmla="val 10800000"/>
                <a:gd name="adj2" fmla="val 33722"/>
              </a:avLst>
            </a:prstTxWarp>
            <a:spAutoFit/>
          </a:bodyPr>
          <a:lstStyle/>
          <a:p>
            <a:r>
              <a:rPr lang="bn-BD" sz="115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48874"/>
      </p:ext>
    </p:extLst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4343400" cy="584775"/>
          </a:xfrm>
          <a:prstGeom prst="rect">
            <a:avLst/>
          </a:prstGeom>
          <a:solidFill>
            <a:srgbClr val="EAD5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533400"/>
            <a:ext cx="3810000" cy="5693866"/>
          </a:xfrm>
          <a:prstGeom prst="rect">
            <a:avLst/>
          </a:prstGeom>
          <a:solidFill>
            <a:srgbClr val="B7FF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4000" b="1" dirty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পরিকল্পনাঃ শ্রেণির কাজ</a:t>
            </a:r>
            <a:endParaRPr lang="en-US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bn-IN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অষ্টম</a:t>
            </a:r>
            <a:endParaRPr lang="bn-IN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</a:t>
            </a:r>
            <a:r>
              <a:rPr lang="bn-BD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তথ্য ও উপাত্ত</a:t>
            </a:r>
            <a:r>
              <a:rPr lang="bn-IN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বিষয়বস্তুঃ মধ্যক ও প্রচুক</a:t>
            </a:r>
          </a:p>
          <a:p>
            <a:pPr algn="ctr"/>
            <a:r>
              <a:rPr lang="bn-IN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মিনি</a:t>
            </a:r>
            <a:r>
              <a:rPr lang="bn-IN" sz="36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</a:t>
            </a:r>
            <a:endParaRPr lang="bn-BD" sz="36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505200"/>
            <a:ext cx="419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>
                <a:latin typeface="NikoshBAN" pitchFamily="2" charset="0"/>
                <a:cs typeface="NikoshBAN" pitchFamily="2" charset="0"/>
              </a:rPr>
              <a:t>মোহাম্মদ আমান উল্যাহ্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GB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প্রধান শিক্ষক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200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হাজী আমির হোসেন</a:t>
            </a:r>
            <a:r>
              <a:rPr lang="en-US" sz="200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ফুলগাজী, ফেণী।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err="1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000">
                <a:latin typeface="Times New Roman" pitchFamily="18" charset="0"/>
                <a:cs typeface="Times New Roman" pitchFamily="18" charset="0"/>
              </a:rPr>
              <a:t>amanullahamanullah766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gmail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.com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000">
                <a:latin typeface="Times New Roman" pitchFamily="18" charset="0"/>
                <a:cs typeface="Times New Roman" pitchFamily="18" charset="0"/>
              </a:rPr>
              <a:t>01712710484</a:t>
            </a:r>
            <a:endParaRPr lang="bn-BD" sz="2000" dirty="0">
              <a:latin typeface="Times New Roman" pitchFamily="18" charset="0"/>
              <a:cs typeface="NikoshBAN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CAD015B-0E80-3C45-954D-890633403C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6" y="1143000"/>
            <a:ext cx="3698421" cy="229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05822"/>
      </p:ext>
    </p:extLst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7688" y="5816025"/>
            <a:ext cx="7986712" cy="584775"/>
          </a:xfrm>
          <a:prstGeom prst="rect">
            <a:avLst/>
          </a:prstGeom>
          <a:solidFill>
            <a:srgbClr val="EAD5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স্তম্ভগুলোকে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উচ্চতার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উর্ধ্বক্রম অনুসারে সাজানো হয়েছে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15"/>
          <a:stretch/>
        </p:blipFill>
        <p:spPr bwMode="auto">
          <a:xfrm>
            <a:off x="614362" y="502920"/>
            <a:ext cx="7915275" cy="5153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4571998" y="1282505"/>
            <a:ext cx="0" cy="2070295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2470" y="1371600"/>
            <a:ext cx="3657600" cy="584775"/>
          </a:xfrm>
          <a:prstGeom prst="rect">
            <a:avLst/>
          </a:prstGeom>
          <a:solidFill>
            <a:srgbClr val="C2FF85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চিহ্নিত স্তম্ভটি হলো মধ্য পদ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710625"/>
            <a:ext cx="6934200" cy="584775"/>
          </a:xfrm>
          <a:prstGeom prst="rect">
            <a:avLst/>
          </a:prstGeom>
          <a:solidFill>
            <a:srgbClr val="B7FF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চিহ্নিত স্তম্ভটির দুই পাশে সমান সংখ্যক স্তম্ভ আছে।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38400" y="1956375"/>
            <a:ext cx="2148838" cy="1396424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829994"/>
      </p:ext>
    </p:extLst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19200"/>
            <a:ext cx="7848600" cy="452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1" y="5816025"/>
            <a:ext cx="7848600" cy="584775"/>
          </a:xfrm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গোলাপী রঙের ফুল সবচেয়ে বেশি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1" y="435114"/>
            <a:ext cx="7848600" cy="707886"/>
          </a:xfrm>
          <a:prstGeom prst="rect">
            <a:avLst/>
          </a:prstGeom>
          <a:solidFill>
            <a:srgbClr val="EAD5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মধ্যক ও প্রচুরক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78079"/>
      </p:ext>
    </p:extLst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762000"/>
            <a:ext cx="7696200" cy="5181600"/>
          </a:xfrm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endParaRPr lang="bn-BD" sz="24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মধ্যক ও প্রচুরক ব্যাখ্যা করতে পারবে।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অবিন্যস্ত উপাত্তের মধ্যক নির্ণয় করতে পারবে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অবিন্যস্ত উপাত্তের প্রচুরক নির্ণয় করতে পারবে।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447703"/>
      </p:ext>
    </p:extLst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9198" y="2458463"/>
            <a:ext cx="918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মধ্যক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894" y="5181600"/>
            <a:ext cx="8181707" cy="1077218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প্রদত্ত উপাত্তসমূহ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উচ্চতা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মানের ক্রমানুসারে সাজালে যে মান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উপাত্তগুলোকে সমান দুইভাগে ভাগ করে তাকে মধ্যক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12276" r="17558" b="14258"/>
          <a:stretch/>
        </p:blipFill>
        <p:spPr>
          <a:xfrm>
            <a:off x="1412025" y="3594764"/>
            <a:ext cx="1102575" cy="10078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6" t="29843" r="13906" b="20000"/>
          <a:stretch/>
        </p:blipFill>
        <p:spPr>
          <a:xfrm>
            <a:off x="2578740" y="3298567"/>
            <a:ext cx="1002660" cy="130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t="9800" r="5042" b="12800"/>
          <a:stretch/>
        </p:blipFill>
        <p:spPr>
          <a:xfrm>
            <a:off x="3640718" y="3029963"/>
            <a:ext cx="1329746" cy="15726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8800"/>
          <a:stretch/>
        </p:blipFill>
        <p:spPr>
          <a:xfrm>
            <a:off x="5030793" y="2362200"/>
            <a:ext cx="1293807" cy="22403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5112"/>
          <a:stretch/>
        </p:blipFill>
        <p:spPr>
          <a:xfrm>
            <a:off x="6387154" y="1981199"/>
            <a:ext cx="1004246" cy="2621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r="17208"/>
          <a:stretch/>
        </p:blipFill>
        <p:spPr>
          <a:xfrm>
            <a:off x="7524750" y="1371600"/>
            <a:ext cx="1085850" cy="3230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4" b="6326"/>
          <a:stretch/>
        </p:blipFill>
        <p:spPr>
          <a:xfrm>
            <a:off x="428894" y="3906474"/>
            <a:ext cx="866506" cy="69609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8895" y="515362"/>
            <a:ext cx="8181706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মধ্যক হলো সংগৃহীত উপাত্তের মধ্যম 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641" y="4551219"/>
            <a:ext cx="369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29571" y="4551218"/>
            <a:ext cx="391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1800" y="4516582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21085" y="4551219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93190" y="4529362"/>
            <a:ext cx="40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83169" y="4551219"/>
            <a:ext cx="381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৭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88741" y="4495800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85342"/>
      </p:ext>
    </p:extLst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24" grpId="0" animBg="1"/>
      <p:bldP spid="4" grpId="0"/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6096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508760" y="6629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38400" y="6096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390900" y="6172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181600" y="6210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305300" y="6210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0960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0104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886700" y="6172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093277" y="33223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845877" y="33108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969577" y="33108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760277" y="327660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435677" y="33223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350077" y="33185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21277" y="33566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64477" y="33185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178877" y="33185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5055177" y="3671801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09600" y="3699510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99555" y="4229100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8082" y="1676401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5364" y="1676400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সর্ব নিম্ন উপাত্ত = ৬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9600" y="2514600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609600" y="4964701"/>
                <a:ext cx="7895013" cy="1436099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১। উপাত্ত সংখ্যা বিজোড় হলে,</a:t>
                </a:r>
              </a:p>
              <a:p>
                <a:pPr algn="ctr"/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 মধ্যক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BD" sz="3200" dirty="0">
                            <a:latin typeface="NikoshBAN" pitchFamily="2" charset="0"/>
                            <a:cs typeface="NikoshBAN" pitchFamily="2" charset="0"/>
                          </a:rPr>
                          <m:t>উপাত্ত সংখ্যা</m:t>
                        </m:r>
                        <m:r>
                          <a:rPr lang="bn-IN" sz="3200" b="0" i="1" dirty="0" smtClean="0">
                            <a:latin typeface="Cambria Math"/>
                            <a:cs typeface="NikoshBAN" pitchFamily="2" charset="0"/>
                          </a:rPr>
                          <m:t> + </m:t>
                        </m:r>
                        <m:r>
                          <a:rPr lang="bn-IN" sz="3200" b="0" i="1" dirty="0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964701"/>
                <a:ext cx="7895013" cy="1436099"/>
              </a:xfrm>
              <a:prstGeom prst="rect">
                <a:avLst/>
              </a:prstGeom>
              <a:blipFill rotWithShape="0">
                <a:blip r:embed="rId4"/>
                <a:stretch>
                  <a:fillRect t="-4564" b="-414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632841"/>
      </p:ext>
    </p:extLst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5" grpId="0" animBg="1"/>
      <p:bldP spid="46" grpId="0" animBg="1"/>
      <p:bldP spid="50" grpId="0" animBg="1"/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3810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219200" y="5105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057400" y="4572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895600" y="4648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572000" y="4686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33800" y="4686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4102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2484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086600" y="4648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8046" y="5791200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(৫+১২) 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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২ = ৮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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8082" y="1371601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5364" y="1371600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সর্ব নিম্ন উপাত্ত = ৬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9600" y="2133600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8867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191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257300" y="28727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095500" y="28194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933700" y="28270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610100" y="28308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771900" y="28308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7" name="Straight Arrow Connector 46"/>
          <p:cNvCxnSpPr>
            <a:endCxn id="53" idx="2"/>
          </p:cNvCxnSpPr>
          <p:nvPr/>
        </p:nvCxnSpPr>
        <p:spPr>
          <a:xfrm flipV="1">
            <a:off x="419100" y="3190875"/>
            <a:ext cx="3352800" cy="5444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4483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2865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124700" y="28270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79248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/>
          <p:cNvCxnSpPr>
            <a:stCxn id="54" idx="2"/>
          </p:cNvCxnSpPr>
          <p:nvPr/>
        </p:nvCxnSpPr>
        <p:spPr>
          <a:xfrm>
            <a:off x="5448300" y="3225165"/>
            <a:ext cx="3238500" cy="6023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09600" y="3729097"/>
            <a:ext cx="8035636" cy="206210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২। উপাত্ত সংখ্যা জোড় হলে,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 মধ্যক = মধ্যম পদ দুটির গড়মান ।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অর্থাৎ, (উপাত্ত সংখ্যা/২)তম পদ ও (উপাত্ত সংখ্যা/২ + ১)তম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 পদের গড়মান হল মধ্যক।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7383691"/>
      </p:ext>
    </p:extLst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5" grpId="0" animBg="1"/>
      <p:bldP spid="46" grpId="0" animBg="1"/>
      <p:bldP spid="50" grpId="0" animBg="1"/>
      <p:bldP spid="51" grpId="0" animBg="1"/>
      <p:bldP spid="35" grpId="0" animBg="1"/>
      <p:bldP spid="42" grpId="0" animBg="1"/>
      <p:bldP spid="44" grpId="0" animBg="1"/>
      <p:bldP spid="45" grpId="0" animBg="1"/>
      <p:bldP spid="48" grpId="0" animBg="1"/>
      <p:bldP spid="49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210" y="685800"/>
            <a:ext cx="8001000" cy="707886"/>
          </a:xfrm>
          <a:prstGeom prst="rect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8607" y="222510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2387" y="222510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৭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3893" y="2225100"/>
            <a:ext cx="487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১২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8970" y="2225100"/>
            <a:ext cx="492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১০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8035" y="2225100"/>
            <a:ext cx="492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১৯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034" y="2753380"/>
            <a:ext cx="487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২১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8341" y="2225100"/>
            <a:ext cx="49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২৪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2225100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১৬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7197" y="2753380"/>
            <a:ext cx="51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২৫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39539" y="2753380"/>
            <a:ext cx="519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১৩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0" y="2230160"/>
            <a:ext cx="47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১১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8924" y="2225100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২৩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7200" y="2225100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২০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9145" y="2225100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১৪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6606" y="2225100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১৫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8470" y="4648200"/>
            <a:ext cx="8001000" cy="707886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প্রদত্ত উপাত্তগুলোর মধ্যক নির্ণয়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76006"/>
      </p:ext>
    </p:extLst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1957</TotalTime>
  <Words>570</Words>
  <Application>Microsoft Office PowerPoint</Application>
  <PresentationFormat>On-screen Show (4:3)</PresentationFormat>
  <Paragraphs>240</Paragraphs>
  <Slides>16</Slides>
  <Notes>16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8801712710484</cp:lastModifiedBy>
  <cp:revision>220</cp:revision>
  <dcterms:created xsi:type="dcterms:W3CDTF">2006-08-16T00:00:00Z</dcterms:created>
  <dcterms:modified xsi:type="dcterms:W3CDTF">2021-06-28T12:04:31Z</dcterms:modified>
</cp:coreProperties>
</file>