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0"/>
  </p:notesMasterIdLst>
  <p:sldIdLst>
    <p:sldId id="256" r:id="rId2"/>
    <p:sldId id="262" r:id="rId3"/>
    <p:sldId id="257" r:id="rId4"/>
    <p:sldId id="258" r:id="rId5"/>
    <p:sldId id="263" r:id="rId6"/>
    <p:sldId id="259" r:id="rId7"/>
    <p:sldId id="260"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84"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7BD543-8BE5-4067-885B-2CBB0A01C228}" type="datetimeFigureOut">
              <a:rPr lang="en-US" smtClean="0"/>
              <a:pPr/>
              <a:t>6/28/2021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8E632F-4875-4EE0-8885-9EBDAB4F08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6/28/2021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6/28/2021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6/28/2021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6/28/2021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6/28/2021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95600"/>
            <a:ext cx="6400800" cy="2743200"/>
          </a:xfrm>
        </p:spPr>
        <p:txBody>
          <a:bodyPr/>
          <a:lstStyle/>
          <a:p>
            <a:endParaRPr lang="en-US" dirty="0"/>
          </a:p>
        </p:txBody>
      </p:sp>
      <p:pic>
        <p:nvPicPr>
          <p:cNvPr id="5" name="Picture 4" descr="e.jpg"/>
          <p:cNvPicPr>
            <a:picLocks noChangeAspect="1"/>
          </p:cNvPicPr>
          <p:nvPr/>
        </p:nvPicPr>
        <p:blipFill>
          <a:blip r:embed="rId2"/>
          <a:stretch>
            <a:fillRect/>
          </a:stretch>
        </p:blipFill>
        <p:spPr>
          <a:xfrm>
            <a:off x="381000" y="2200274"/>
            <a:ext cx="8077200" cy="3971925"/>
          </a:xfrm>
          <a:prstGeom prst="rect">
            <a:avLst/>
          </a:prstGeom>
        </p:spPr>
      </p:pic>
      <p:sp>
        <p:nvSpPr>
          <p:cNvPr id="6" name="Rectangle 5"/>
          <p:cNvSpPr/>
          <p:nvPr/>
        </p:nvSpPr>
        <p:spPr>
          <a:xfrm>
            <a:off x="2743200" y="2286000"/>
            <a:ext cx="5791200" cy="923330"/>
          </a:xfrm>
          <a:prstGeom prst="rect">
            <a:avLst/>
          </a:prstGeom>
          <a:noFill/>
        </p:spPr>
        <p:txBody>
          <a:bodyPr wrap="square" lIns="91440" tIns="45720" rIns="91440" bIns="45720">
            <a:spAutoFit/>
          </a:bodyPr>
          <a:lstStyle/>
          <a:p>
            <a:pPr algn="ctr"/>
            <a:r>
              <a:rPr lang="bn-IN"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শুভেচ্ছায় স্বাগতম</a:t>
            </a: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8" name="Left-Right Arrow 7"/>
          <p:cNvSpPr/>
          <p:nvPr/>
        </p:nvSpPr>
        <p:spPr>
          <a:xfrm>
            <a:off x="990600" y="457200"/>
            <a:ext cx="6934200" cy="1447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শুভেচ্ছায় স্বাগতম</a:t>
            </a:r>
            <a:endParaRPr lang="en-US"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0"/>
            <a:ext cx="8183880" cy="1371600"/>
          </a:xfrm>
        </p:spPr>
        <p:txBody>
          <a:bodyPr>
            <a:normAutofit/>
          </a:bodyPr>
          <a:lstStyle/>
          <a:p>
            <a:r>
              <a:rPr lang="bn-IN" sz="5400" dirty="0" smtClean="0">
                <a:solidFill>
                  <a:srgbClr val="7030A0"/>
                </a:solidFill>
                <a:latin typeface="NikoshBAN" pitchFamily="2" charset="0"/>
                <a:cs typeface="NikoshBAN" pitchFamily="2" charset="0"/>
              </a:rPr>
              <a:t>জ</a:t>
            </a:r>
            <a:endParaRPr lang="en-US" sz="5400" dirty="0">
              <a:solidFill>
                <a:srgbClr val="7030A0"/>
              </a:solidFill>
              <a:latin typeface="NikoshBAN" pitchFamily="2" charset="0"/>
              <a:cs typeface="NikoshBAN" pitchFamily="2" charset="0"/>
            </a:endParaRPr>
          </a:p>
        </p:txBody>
      </p:sp>
      <p:sp>
        <p:nvSpPr>
          <p:cNvPr id="3" name="Content Placeholder 2"/>
          <p:cNvSpPr>
            <a:spLocks noGrp="1"/>
          </p:cNvSpPr>
          <p:nvPr>
            <p:ph sz="half" idx="1"/>
          </p:nvPr>
        </p:nvSpPr>
        <p:spPr>
          <a:xfrm>
            <a:off x="381000" y="1600201"/>
            <a:ext cx="3962400" cy="3657600"/>
          </a:xfrm>
        </p:spPr>
        <p:txBody>
          <a:bodyPr/>
          <a:lstStyle/>
          <a:p>
            <a:pPr>
              <a:buNone/>
            </a:pPr>
            <a:r>
              <a:rPr lang="bn-IN" sz="4800" dirty="0" smtClean="0">
                <a:latin typeface="NikoshBAN" pitchFamily="2" charset="0"/>
                <a:cs typeface="NikoshBAN" pitchFamily="2" charset="0"/>
              </a:rPr>
              <a:t>মোঃআব্দুল মমিন</a:t>
            </a:r>
          </a:p>
          <a:p>
            <a:pPr algn="ctr">
              <a:buNone/>
            </a:pPr>
            <a:r>
              <a:rPr lang="bn-IN" sz="4800" dirty="0" smtClean="0">
                <a:latin typeface="NikoshBAN" pitchFamily="2" charset="0"/>
                <a:cs typeface="NikoshBAN" pitchFamily="2" charset="0"/>
              </a:rPr>
              <a:t>প্রভাষক</a:t>
            </a:r>
          </a:p>
          <a:p>
            <a:pPr>
              <a:buNone/>
            </a:pPr>
            <a:r>
              <a:rPr lang="bn-IN" sz="3200" b="1" dirty="0" smtClean="0">
                <a:latin typeface="NikoshBAN" pitchFamily="2" charset="0"/>
                <a:cs typeface="NikoshBAN" pitchFamily="2" charset="0"/>
              </a:rPr>
              <a:t>গোলেরহাট ফাযিল মাদরাসা</a:t>
            </a:r>
            <a:endParaRPr lang="en-US" sz="3200" b="1" dirty="0" smtClean="0">
              <a:latin typeface="NikoshBAN" pitchFamily="2" charset="0"/>
              <a:cs typeface="NikoshBAN" pitchFamily="2" charset="0"/>
            </a:endParaRPr>
          </a:p>
          <a:p>
            <a:pPr>
              <a:buNone/>
            </a:pPr>
            <a:r>
              <a:rPr lang="bn-IN" sz="3600" b="1" dirty="0" smtClean="0">
                <a:latin typeface="NikoshBAN" pitchFamily="2" charset="0"/>
                <a:cs typeface="NikoshBAN" pitchFamily="2" charset="0"/>
              </a:rPr>
              <a:t>নাগেশ্বরী,কুড়িগ্রাম।</a:t>
            </a:r>
          </a:p>
          <a:p>
            <a:pPr>
              <a:buNone/>
            </a:pPr>
            <a:endParaRPr lang="en-US" dirty="0">
              <a:latin typeface="NikoshBAN" pitchFamily="2" charset="0"/>
              <a:cs typeface="NikoshBAN" pitchFamily="2" charset="0"/>
            </a:endParaRPr>
          </a:p>
        </p:txBody>
      </p:sp>
      <p:sp>
        <p:nvSpPr>
          <p:cNvPr id="8" name="Content Placeholder 7"/>
          <p:cNvSpPr>
            <a:spLocks noGrp="1"/>
          </p:cNvSpPr>
          <p:nvPr>
            <p:ph sz="half" idx="2"/>
          </p:nvPr>
        </p:nvSpPr>
        <p:spPr>
          <a:xfrm>
            <a:off x="4648200" y="1905000"/>
            <a:ext cx="4038600" cy="4434840"/>
          </a:xfrm>
        </p:spPr>
        <p:txBody>
          <a:bodyPr/>
          <a:lstStyle/>
          <a:p>
            <a:r>
              <a:rPr lang="bn-IN" dirty="0" smtClean="0">
                <a:latin typeface="NikoshBAN" pitchFamily="2" charset="0"/>
                <a:cs typeface="NikoshBAN" pitchFamily="2" charset="0"/>
              </a:rPr>
              <a:t>পাঠ পরিচিতি</a:t>
            </a:r>
          </a:p>
          <a:p>
            <a:r>
              <a:rPr lang="bn-IN" dirty="0" smtClean="0">
                <a:latin typeface="NikoshBAN" pitchFamily="2" charset="0"/>
                <a:cs typeface="NikoshBAN" pitchFamily="2" charset="0"/>
              </a:rPr>
              <a:t>আলিম ১ম</a:t>
            </a:r>
          </a:p>
          <a:p>
            <a:r>
              <a:rPr lang="bn-IN" dirty="0" smtClean="0">
                <a:latin typeface="NikoshBAN" pitchFamily="2" charset="0"/>
                <a:cs typeface="NikoshBAN" pitchFamily="2" charset="0"/>
              </a:rPr>
              <a:t>আল ফিকহ</a:t>
            </a:r>
            <a:endParaRPr lang="en-US" dirty="0">
              <a:latin typeface="NikoshBAN" pitchFamily="2" charset="0"/>
              <a:cs typeface="NikoshBAN" pitchFamily="2" charset="0"/>
            </a:endParaRPr>
          </a:p>
        </p:txBody>
      </p:sp>
      <p:sp>
        <p:nvSpPr>
          <p:cNvPr id="6" name="Down Ribbon 5"/>
          <p:cNvSpPr/>
          <p:nvPr/>
        </p:nvSpPr>
        <p:spPr>
          <a:xfrm>
            <a:off x="914400" y="152400"/>
            <a:ext cx="6172200" cy="914400"/>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latin typeface="NikoshBAN" pitchFamily="2" charset="0"/>
                <a:cs typeface="NikoshBAN" pitchFamily="2" charset="0"/>
              </a:rPr>
              <a:t>শিক্ষক পরিচিতি</a:t>
            </a:r>
            <a:endParaRPr lang="en-US" sz="3600" b="1" dirty="0">
              <a:latin typeface="NikoshBAN" pitchFamily="2" charset="0"/>
              <a:cs typeface="NikoshBAN"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jpg"/>
          <p:cNvPicPr>
            <a:picLocks noChangeAspect="1"/>
          </p:cNvPicPr>
          <p:nvPr/>
        </p:nvPicPr>
        <p:blipFill>
          <a:blip r:embed="rId2"/>
          <a:stretch>
            <a:fillRect/>
          </a:stretch>
        </p:blipFill>
        <p:spPr>
          <a:xfrm>
            <a:off x="609600" y="609600"/>
            <a:ext cx="2971800" cy="2819400"/>
          </a:xfrm>
          <a:prstGeom prst="rect">
            <a:avLst/>
          </a:prstGeom>
          <a:ln>
            <a:noFill/>
          </a:ln>
          <a:effectLst>
            <a:outerShdw blurRad="292100" dist="139700" dir="2700000" algn="tl" rotWithShape="0">
              <a:srgbClr val="333333">
                <a:alpha val="65000"/>
              </a:srgbClr>
            </a:outerShdw>
          </a:effectLst>
        </p:spPr>
      </p:pic>
      <p:pic>
        <p:nvPicPr>
          <p:cNvPr id="5" name="Picture 4" descr="jabale noor.jpg"/>
          <p:cNvPicPr>
            <a:picLocks noChangeAspect="1"/>
          </p:cNvPicPr>
          <p:nvPr/>
        </p:nvPicPr>
        <p:blipFill>
          <a:blip r:embed="rId3"/>
          <a:stretch>
            <a:fillRect/>
          </a:stretch>
        </p:blipFill>
        <p:spPr>
          <a:xfrm>
            <a:off x="3962400" y="609600"/>
            <a:ext cx="3276600" cy="2819400"/>
          </a:xfrm>
          <a:prstGeom prst="rect">
            <a:avLst/>
          </a:prstGeom>
        </p:spPr>
      </p:pic>
      <p:pic>
        <p:nvPicPr>
          <p:cNvPr id="6" name="Picture 5" descr="jom jom.jpg"/>
          <p:cNvPicPr>
            <a:picLocks noChangeAspect="1"/>
          </p:cNvPicPr>
          <p:nvPr/>
        </p:nvPicPr>
        <p:blipFill>
          <a:blip r:embed="rId4"/>
          <a:stretch>
            <a:fillRect/>
          </a:stretch>
        </p:blipFill>
        <p:spPr>
          <a:xfrm>
            <a:off x="685800" y="3733800"/>
            <a:ext cx="2971800" cy="2362200"/>
          </a:xfrm>
          <a:prstGeom prst="rect">
            <a:avLst/>
          </a:prstGeom>
        </p:spPr>
      </p:pic>
      <p:pic>
        <p:nvPicPr>
          <p:cNvPr id="7" name="Picture 6" descr="images.jpg"/>
          <p:cNvPicPr>
            <a:picLocks noChangeAspect="1"/>
          </p:cNvPicPr>
          <p:nvPr/>
        </p:nvPicPr>
        <p:blipFill>
          <a:blip r:embed="rId5"/>
          <a:stretch>
            <a:fillRect/>
          </a:stretch>
        </p:blipFill>
        <p:spPr>
          <a:xfrm>
            <a:off x="3962400" y="3657601"/>
            <a:ext cx="3276600" cy="23812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7200"/>
            <a:ext cx="8183880" cy="762000"/>
          </a:xfrm>
        </p:spPr>
        <p:txBody>
          <a:bodyPr>
            <a:noAutofit/>
          </a:bodyPr>
          <a:lstStyle/>
          <a:p>
            <a:r>
              <a:rPr lang="bn-IN" sz="6000" dirty="0" smtClean="0">
                <a:solidFill>
                  <a:srgbClr val="7030A0"/>
                </a:solidFill>
                <a:latin typeface="NikoshBAN" pitchFamily="2" charset="0"/>
                <a:cs typeface="NikoshBAN" pitchFamily="2" charset="0"/>
              </a:rPr>
              <a:t>হজ তথা বাইতুল্লা শরীফ জিয়ারত</a:t>
            </a:r>
            <a:endParaRPr lang="en-US" sz="6000" dirty="0">
              <a:solidFill>
                <a:srgbClr val="7030A0"/>
              </a:solidFill>
              <a:latin typeface="NikoshBAN" pitchFamily="2" charset="0"/>
              <a:cs typeface="NikoshBAN" pitchFamily="2" charset="0"/>
            </a:endParaRPr>
          </a:p>
        </p:txBody>
      </p:sp>
      <p:pic>
        <p:nvPicPr>
          <p:cNvPr id="7" name="Content Placeholder 6" descr="biman.jpg"/>
          <p:cNvPicPr>
            <a:picLocks noGrp="1" noChangeAspect="1"/>
          </p:cNvPicPr>
          <p:nvPr>
            <p:ph sz="half" idx="1"/>
          </p:nvPr>
        </p:nvPicPr>
        <p:blipFill>
          <a:blip r:embed="rId2"/>
          <a:stretch>
            <a:fillRect/>
          </a:stretch>
        </p:blipFill>
        <p:spPr>
          <a:xfrm>
            <a:off x="301625" y="2575452"/>
            <a:ext cx="4038600" cy="2273834"/>
          </a:xfrm>
        </p:spPr>
      </p:pic>
      <p:pic>
        <p:nvPicPr>
          <p:cNvPr id="8" name="Content Placeholder 7" descr="ehrm.jpg"/>
          <p:cNvPicPr>
            <a:picLocks noGrp="1" noChangeAspect="1"/>
          </p:cNvPicPr>
          <p:nvPr>
            <p:ph sz="half" idx="2"/>
          </p:nvPr>
        </p:nvPicPr>
        <p:blipFill>
          <a:blip r:embed="rId3"/>
          <a:stretch>
            <a:fillRect/>
          </a:stretch>
        </p:blipFill>
        <p:spPr>
          <a:xfrm>
            <a:off x="4572000" y="1600200"/>
            <a:ext cx="2949575" cy="2286000"/>
          </a:xfrm>
        </p:spPr>
      </p:pic>
      <p:pic>
        <p:nvPicPr>
          <p:cNvPr id="9" name="Picture 8" descr="ehram.jpg"/>
          <p:cNvPicPr>
            <a:picLocks noChangeAspect="1"/>
          </p:cNvPicPr>
          <p:nvPr/>
        </p:nvPicPr>
        <p:blipFill>
          <a:blip r:embed="rId4"/>
          <a:stretch>
            <a:fillRect/>
          </a:stretch>
        </p:blipFill>
        <p:spPr>
          <a:xfrm>
            <a:off x="4572000" y="3962400"/>
            <a:ext cx="2971800" cy="1676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743200"/>
            <a:ext cx="8458200" cy="3124200"/>
          </a:xfrm>
        </p:spPr>
        <p:txBody>
          <a:bodyPr/>
          <a:lstStyle/>
          <a:p>
            <a:pPr algn="l"/>
            <a:r>
              <a:rPr lang="bn-IN" sz="3600" b="0" dirty="0" smtClean="0">
                <a:latin typeface="NikoshBAN" pitchFamily="2" charset="0"/>
                <a:cs typeface="NikoshBAN" pitchFamily="2" charset="0"/>
              </a:rPr>
              <a:t>পাঠ শেষে শিক্ষার্থীরা বলতে পারবে </a:t>
            </a:r>
            <a:r>
              <a:rPr lang="bn-IN" dirty="0" smtClean="0"/>
              <a:t>............</a:t>
            </a:r>
          </a:p>
          <a:p>
            <a:pPr algn="l">
              <a:buFont typeface="Wingdings" pitchFamily="2" charset="2"/>
              <a:buChar char="Ø"/>
            </a:pPr>
            <a:r>
              <a:rPr lang="bn-IN" sz="2600" dirty="0" smtClean="0">
                <a:latin typeface="NikoshBAN" pitchFamily="2" charset="0"/>
                <a:cs typeface="NikoshBAN" pitchFamily="2" charset="0"/>
              </a:rPr>
              <a:t>হজ এর পরিচয় বলতে পারবে</a:t>
            </a:r>
          </a:p>
          <a:p>
            <a:pPr algn="l">
              <a:buFont typeface="Wingdings" pitchFamily="2" charset="2"/>
              <a:buChar char="Ø"/>
            </a:pPr>
            <a:r>
              <a:rPr lang="bn-IN" sz="2800" dirty="0" smtClean="0">
                <a:latin typeface="NikoshBAN" pitchFamily="2" charset="0"/>
                <a:cs typeface="NikoshBAN" pitchFamily="2" charset="0"/>
              </a:rPr>
              <a:t>হজ এর ফরজ সমূহ বলতে পারবে</a:t>
            </a:r>
          </a:p>
          <a:p>
            <a:pPr algn="l">
              <a:buFont typeface="Wingdings" pitchFamily="2" charset="2"/>
              <a:buChar char="Ø"/>
            </a:pPr>
            <a:r>
              <a:rPr lang="bn-IN" sz="2800" dirty="0" smtClean="0">
                <a:latin typeface="NikoshBAN" pitchFamily="2" charset="0"/>
                <a:cs typeface="NikoshBAN" pitchFamily="2" charset="0"/>
              </a:rPr>
              <a:t>হজ আদায়ের নিয়মাবলি জানতে পারবে</a:t>
            </a:r>
            <a:endParaRPr lang="en-US" sz="2800" dirty="0">
              <a:latin typeface="NikoshBAN" pitchFamily="2" charset="0"/>
              <a:cs typeface="NikoshBAN" pitchFamily="2" charset="0"/>
            </a:endParaRPr>
          </a:p>
        </p:txBody>
      </p:sp>
      <p:sp>
        <p:nvSpPr>
          <p:cNvPr id="2" name="Title 1"/>
          <p:cNvSpPr>
            <a:spLocks noGrp="1"/>
          </p:cNvSpPr>
          <p:nvPr>
            <p:ph type="ctrTitle"/>
          </p:nvPr>
        </p:nvSpPr>
        <p:spPr>
          <a:xfrm>
            <a:off x="609600" y="762000"/>
            <a:ext cx="7772400" cy="762000"/>
          </a:xfrm>
        </p:spPr>
        <p:txBody>
          <a:bodyPr>
            <a:normAutofit fontScale="90000"/>
          </a:bodyPr>
          <a:lstStyle/>
          <a:p>
            <a:pPr algn="l"/>
            <a:r>
              <a:rPr lang="bn-IN" dirty="0" smtClean="0">
                <a:latin typeface="NikoshBAN" pitchFamily="2" charset="0"/>
                <a:cs typeface="NikoshBAN" pitchFamily="2" charset="0"/>
              </a:rPr>
              <a:t>               </a:t>
            </a:r>
            <a:r>
              <a:rPr lang="bn-IN" sz="7300" dirty="0" smtClean="0">
                <a:latin typeface="NikoshBAN" pitchFamily="2" charset="0"/>
                <a:cs typeface="NikoshBAN" pitchFamily="2" charset="0"/>
              </a:rPr>
              <a:t>পাঠ এর শিখনফল </a:t>
            </a:r>
            <a:endParaRPr lang="en-US" sz="7300" dirty="0">
              <a:latin typeface="NikoshBAN" pitchFamily="2" charset="0"/>
              <a:cs typeface="NikoshBAN"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t>হজ এর পরিচয়</a:t>
            </a:r>
            <a:endParaRPr lang="en-US" dirty="0"/>
          </a:p>
        </p:txBody>
      </p:sp>
      <p:sp>
        <p:nvSpPr>
          <p:cNvPr id="3" name="Content Placeholder 2"/>
          <p:cNvSpPr>
            <a:spLocks noGrp="1"/>
          </p:cNvSpPr>
          <p:nvPr>
            <p:ph sz="half" idx="1"/>
          </p:nvPr>
        </p:nvSpPr>
        <p:spPr/>
        <p:txBody>
          <a:bodyPr>
            <a:normAutofit/>
          </a:bodyPr>
          <a:lstStyle/>
          <a:p>
            <a:pPr>
              <a:buNone/>
            </a:pPr>
            <a:r>
              <a:rPr lang="bn-IN" dirty="0" smtClean="0"/>
              <a:t>পরিচয়ঃ</a:t>
            </a:r>
          </a:p>
          <a:p>
            <a:pPr>
              <a:buNone/>
            </a:pPr>
            <a:r>
              <a:rPr lang="bn-IN" dirty="0" smtClean="0">
                <a:latin typeface="NikoshBAN" pitchFamily="2" charset="0"/>
                <a:cs typeface="NikoshBAN" pitchFamily="2" charset="0"/>
              </a:rPr>
              <a:t>হজের আভিধানিক অর্থ ইচ্ছা করা, সফর, ভ্রমণ করা। ইসলামি পরিভাষায় হজ হলো নির্দিষ্ট সময়ে নির্ধারিত স্থানে বিশেষ কিছু কর্ম সম্পাদন করা। হজের নির্দিষ্ট সময় হলো আশহুরে হুরুম বা হারাম মাসগুলো তথা শাওয়াল, জিলকদ ও জিলহজ; বিশেষত ৮ থেকে ১২ জিলহজ পর্যন্ত ৫ দিন। </a:t>
            </a:r>
            <a:endParaRPr lang="en-US" dirty="0">
              <a:latin typeface="NikoshBAN" pitchFamily="2" charset="0"/>
              <a:cs typeface="NikoshBAN" pitchFamily="2" charset="0"/>
            </a:endParaRPr>
          </a:p>
        </p:txBody>
      </p:sp>
      <p:sp>
        <p:nvSpPr>
          <p:cNvPr id="4" name="Content Placeholder 3"/>
          <p:cNvSpPr>
            <a:spLocks noGrp="1"/>
          </p:cNvSpPr>
          <p:nvPr>
            <p:ph sz="half" idx="2"/>
          </p:nvPr>
        </p:nvSpPr>
        <p:spPr/>
        <p:txBody>
          <a:bodyPr>
            <a:normAutofit/>
          </a:bodyPr>
          <a:lstStyle/>
          <a:p>
            <a:r>
              <a:rPr lang="bn-IN" dirty="0" smtClean="0"/>
              <a:t>হজের প্রকারভেদ</a:t>
            </a:r>
            <a:br>
              <a:rPr lang="bn-IN" dirty="0" smtClean="0"/>
            </a:br>
            <a:r>
              <a:rPr lang="bn-IN" dirty="0" smtClean="0"/>
              <a:t>হজ তিন প্রকার। যথা:</a:t>
            </a:r>
          </a:p>
        </p:txBody>
      </p:sp>
      <p:sp>
        <p:nvSpPr>
          <p:cNvPr id="5" name="Flowchart: Alternate Process 4"/>
          <p:cNvSpPr/>
          <p:nvPr/>
        </p:nvSpPr>
        <p:spPr>
          <a:xfrm>
            <a:off x="5486400" y="2362200"/>
            <a:ext cx="2667000" cy="6096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dirty="0" smtClean="0"/>
              <a:t>১।ইফরাদ,.</a:t>
            </a:r>
          </a:p>
        </p:txBody>
      </p:sp>
      <p:sp>
        <p:nvSpPr>
          <p:cNvPr id="6" name="Rounded Rectangle 5"/>
          <p:cNvSpPr/>
          <p:nvPr/>
        </p:nvSpPr>
        <p:spPr>
          <a:xfrm>
            <a:off x="5486400" y="3200400"/>
            <a:ext cx="2819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dirty="0" smtClean="0"/>
              <a:t>২।কিরান </a:t>
            </a:r>
          </a:p>
        </p:txBody>
      </p:sp>
      <p:sp>
        <p:nvSpPr>
          <p:cNvPr id="7" name="Rounded Rectangle 6"/>
          <p:cNvSpPr/>
          <p:nvPr/>
        </p:nvSpPr>
        <p:spPr>
          <a:xfrm>
            <a:off x="5486400" y="4114800"/>
            <a:ext cx="28194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dirty="0" smtClean="0"/>
              <a:t>৩।তামাত্তু</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bn-IN" sz="5400" b="1" dirty="0" smtClean="0">
                <a:solidFill>
                  <a:srgbClr val="7030A0"/>
                </a:solidFill>
                <a:latin typeface="NikoshBAN" pitchFamily="2" charset="0"/>
                <a:cs typeface="NikoshBAN" pitchFamily="2" charset="0"/>
              </a:rPr>
              <a:t>হজ এর ফরজ ও ওয়াজিব সমূহ</a:t>
            </a:r>
            <a:endParaRPr lang="en-US" sz="5400" b="1" dirty="0">
              <a:solidFill>
                <a:srgbClr val="7030A0"/>
              </a:solidFill>
              <a:latin typeface="NikoshBAN" pitchFamily="2" charset="0"/>
              <a:cs typeface="NikoshBAN" pitchFamily="2" charset="0"/>
            </a:endParaRPr>
          </a:p>
        </p:txBody>
      </p:sp>
      <p:sp>
        <p:nvSpPr>
          <p:cNvPr id="3" name="Content Placeholder 2"/>
          <p:cNvSpPr>
            <a:spLocks noGrp="1"/>
          </p:cNvSpPr>
          <p:nvPr>
            <p:ph sz="half" idx="1"/>
          </p:nvPr>
        </p:nvSpPr>
        <p:spPr/>
        <p:txBody>
          <a:bodyPr>
            <a:normAutofit fontScale="92500" lnSpcReduction="20000"/>
          </a:bodyPr>
          <a:lstStyle/>
          <a:p>
            <a:pPr lvl="5">
              <a:buNone/>
            </a:pPr>
            <a:r>
              <a:rPr lang="bn-IN" sz="3300" dirty="0" smtClean="0">
                <a:latin typeface="NikoshBAN" pitchFamily="2" charset="0"/>
                <a:cs typeface="NikoshBAN" pitchFamily="2" charset="0"/>
              </a:rPr>
              <a:t>হজের ফরজ তিনটি। যথা: </a:t>
            </a:r>
          </a:p>
          <a:p>
            <a:r>
              <a:rPr lang="bn-IN" sz="4200" dirty="0" smtClean="0">
                <a:latin typeface="NikoshBAN" pitchFamily="2" charset="0"/>
                <a:cs typeface="NikoshBAN" pitchFamily="2" charset="0"/>
              </a:rPr>
              <a:t> ১. ইহরাম বাধা</a:t>
            </a:r>
          </a:p>
          <a:p>
            <a:r>
              <a:rPr lang="bn-IN" sz="3200" dirty="0" smtClean="0">
                <a:latin typeface="NikoshBAN" pitchFamily="2" charset="0"/>
                <a:cs typeface="NikoshBAN" pitchFamily="2" charset="0"/>
              </a:rPr>
              <a:t> </a:t>
            </a:r>
            <a:r>
              <a:rPr lang="bn-IN" sz="4200" dirty="0" smtClean="0">
                <a:latin typeface="NikoshBAN" pitchFamily="2" charset="0"/>
                <a:cs typeface="NikoshBAN" pitchFamily="2" charset="0"/>
              </a:rPr>
              <a:t>২. অকুফে আরাফা করা</a:t>
            </a:r>
          </a:p>
          <a:p>
            <a:r>
              <a:rPr lang="bn-IN" sz="3200" dirty="0" smtClean="0">
                <a:latin typeface="NikoshBAN" pitchFamily="2" charset="0"/>
                <a:cs typeface="NikoshBAN" pitchFamily="2" charset="0"/>
              </a:rPr>
              <a:t> </a:t>
            </a:r>
            <a:r>
              <a:rPr lang="bn-IN" sz="4200" dirty="0" smtClean="0">
                <a:latin typeface="NikoshBAN" pitchFamily="2" charset="0"/>
                <a:cs typeface="NikoshBAN" pitchFamily="2" charset="0"/>
              </a:rPr>
              <a:t>৩. তাওয়াফে জিয়ারত</a:t>
            </a:r>
            <a:endParaRPr lang="en-US" sz="4200" dirty="0">
              <a:latin typeface="NikoshBAN" pitchFamily="2" charset="0"/>
              <a:cs typeface="NikoshBAN" pitchFamily="2" charset="0"/>
            </a:endParaRPr>
          </a:p>
        </p:txBody>
      </p:sp>
      <p:sp>
        <p:nvSpPr>
          <p:cNvPr id="4" name="Content Placeholder 3"/>
          <p:cNvSpPr>
            <a:spLocks noGrp="1"/>
          </p:cNvSpPr>
          <p:nvPr>
            <p:ph sz="half" idx="2"/>
          </p:nvPr>
        </p:nvSpPr>
        <p:spPr/>
        <p:txBody>
          <a:bodyPr>
            <a:normAutofit fontScale="92500" lnSpcReduction="20000"/>
          </a:bodyPr>
          <a:lstStyle/>
          <a:p>
            <a:pPr>
              <a:buNone/>
            </a:pPr>
            <a:r>
              <a:rPr lang="bn-IN" dirty="0" smtClean="0">
                <a:latin typeface="NikoshBAN" pitchFamily="2" charset="0"/>
                <a:cs typeface="NikoshBAN" pitchFamily="2" charset="0"/>
              </a:rPr>
              <a:t/>
            </a:r>
            <a:br>
              <a:rPr lang="bn-IN" dirty="0" smtClean="0">
                <a:latin typeface="NikoshBAN" pitchFamily="2" charset="0"/>
                <a:cs typeface="NikoshBAN" pitchFamily="2" charset="0"/>
              </a:rPr>
            </a:br>
            <a:r>
              <a:rPr lang="bn-IN" sz="4300" dirty="0" smtClean="0">
                <a:latin typeface="NikoshBAN" pitchFamily="2" charset="0"/>
                <a:cs typeface="NikoshBAN" pitchFamily="2" charset="0"/>
              </a:rPr>
              <a:t>হজের ওয়াজিব সাতটি</a:t>
            </a:r>
            <a:r>
              <a:rPr lang="bn-IN" dirty="0" smtClean="0">
                <a:latin typeface="NikoshBAN" pitchFamily="2" charset="0"/>
                <a:cs typeface="NikoshBAN" pitchFamily="2" charset="0"/>
              </a:rPr>
              <a:t>। যথা:</a:t>
            </a:r>
          </a:p>
          <a:p>
            <a:pPr>
              <a:buNone/>
            </a:pPr>
            <a:r>
              <a:rPr lang="bn-IN" dirty="0" smtClean="0">
                <a:latin typeface="NikoshBAN" pitchFamily="2" charset="0"/>
                <a:cs typeface="NikoshBAN" pitchFamily="2" charset="0"/>
              </a:rPr>
              <a:t> ১.আরাফাত থেকে মিনায় ফেরার পথে মুজদালিফা নামক স্থানে অবস্থান করা, </a:t>
            </a:r>
          </a:p>
          <a:p>
            <a:pPr>
              <a:buNone/>
            </a:pPr>
            <a:r>
              <a:rPr lang="bn-IN" dirty="0" smtClean="0">
                <a:latin typeface="NikoshBAN" pitchFamily="2" charset="0"/>
                <a:cs typeface="NikoshBAN" pitchFamily="2" charset="0"/>
              </a:rPr>
              <a:t>২.সাফা ও মারওয়া সাই করা বা দৌড়ানো, </a:t>
            </a:r>
          </a:p>
          <a:p>
            <a:pPr>
              <a:buNone/>
            </a:pPr>
            <a:r>
              <a:rPr lang="bn-IN" dirty="0" smtClean="0">
                <a:latin typeface="NikoshBAN" pitchFamily="2" charset="0"/>
                <a:cs typeface="NikoshBAN" pitchFamily="2" charset="0"/>
              </a:rPr>
              <a:t>৩.১০, ১১ ও ১২ জিলহজ জামরায় শয়তানকে পাথর মারা, </a:t>
            </a:r>
          </a:p>
          <a:p>
            <a:pPr>
              <a:buNone/>
            </a:pPr>
            <a:r>
              <a:rPr lang="bn-IN" dirty="0" smtClean="0">
                <a:latin typeface="NikoshBAN" pitchFamily="2" charset="0"/>
                <a:cs typeface="NikoshBAN" pitchFamily="2" charset="0"/>
              </a:rPr>
              <a:t>৪.কোরবানি করা, </a:t>
            </a:r>
          </a:p>
          <a:p>
            <a:pPr>
              <a:buNone/>
            </a:pPr>
            <a:r>
              <a:rPr lang="bn-IN" dirty="0" smtClean="0">
                <a:latin typeface="NikoshBAN" pitchFamily="2" charset="0"/>
                <a:cs typeface="NikoshBAN" pitchFamily="2" charset="0"/>
              </a:rPr>
              <a:t>৫.মাথার চুল কেটে, </a:t>
            </a:r>
          </a:p>
          <a:p>
            <a:pPr>
              <a:buNone/>
            </a:pPr>
            <a:r>
              <a:rPr lang="bn-IN" dirty="0" smtClean="0">
                <a:latin typeface="NikoshBAN" pitchFamily="2" charset="0"/>
                <a:cs typeface="NikoshBAN" pitchFamily="2" charset="0"/>
              </a:rPr>
              <a:t>৬.বিদায়ী তাওয়াফ করা; </a:t>
            </a:r>
          </a:p>
          <a:p>
            <a:pPr>
              <a:buNone/>
            </a:pPr>
            <a:r>
              <a:rPr lang="bn-IN" dirty="0" smtClean="0">
                <a:latin typeface="NikoshBAN" pitchFamily="2" charset="0"/>
                <a:cs typeface="NikoshBAN" pitchFamily="2" charset="0"/>
              </a:rPr>
              <a:t>৭.মদিনা শরিফে রওজাতুন নবী (সা.) জিয়ারত করা। </a:t>
            </a:r>
            <a:endParaRPr lang="en-US" dirty="0">
              <a:latin typeface="NikoshBAN" pitchFamily="2" charset="0"/>
              <a:cs typeface="NikoshBAN"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533401"/>
            <a:ext cx="3124200" cy="1323439"/>
          </a:xfrm>
          <a:prstGeom prst="rect">
            <a:avLst/>
          </a:prstGeom>
          <a:noFill/>
        </p:spPr>
        <p:txBody>
          <a:bodyPr wrap="square" rtlCol="0">
            <a:spAutoFit/>
          </a:bodyPr>
          <a:lstStyle/>
          <a:p>
            <a:r>
              <a:rPr lang="bn-IN" sz="8000" dirty="0" smtClean="0">
                <a:solidFill>
                  <a:srgbClr val="7030A0"/>
                </a:solidFill>
                <a:latin typeface="NikoshBAN" pitchFamily="2" charset="0"/>
                <a:cs typeface="NikoshBAN" pitchFamily="2" charset="0"/>
              </a:rPr>
              <a:t>ধন্যবাদ</a:t>
            </a:r>
            <a:endParaRPr lang="en-US" sz="8000" dirty="0">
              <a:solidFill>
                <a:srgbClr val="7030A0"/>
              </a:solidFill>
              <a:latin typeface="NikoshBAN" pitchFamily="2" charset="0"/>
              <a:cs typeface="NikoshBAN" pitchFamily="2" charset="0"/>
            </a:endParaRPr>
          </a:p>
        </p:txBody>
      </p:sp>
      <p:pic>
        <p:nvPicPr>
          <p:cNvPr id="3" name="Picture 2" descr="Hydrangeas.jpg"/>
          <p:cNvPicPr>
            <a:picLocks noChangeAspect="1"/>
          </p:cNvPicPr>
          <p:nvPr/>
        </p:nvPicPr>
        <p:blipFill>
          <a:blip r:embed="rId2"/>
          <a:stretch>
            <a:fillRect/>
          </a:stretch>
        </p:blipFill>
        <p:spPr>
          <a:xfrm>
            <a:off x="457200" y="1981200"/>
            <a:ext cx="7924800" cy="43434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311</TotalTime>
  <Words>147</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Slide 1</vt:lpstr>
      <vt:lpstr>জ</vt:lpstr>
      <vt:lpstr>Slide 3</vt:lpstr>
      <vt:lpstr>হজ তথা বাইতুল্লা শরীফ জিয়ারত</vt:lpstr>
      <vt:lpstr>               পাঠ এর শিখনফল </vt:lpstr>
      <vt:lpstr>হজ এর পরিচয়</vt:lpstr>
      <vt:lpstr>হজ এর ফরজ ও ওয়াজিব সমূহ</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UITRCE</dc:creator>
  <cp:lastModifiedBy>UITRCE</cp:lastModifiedBy>
  <cp:revision>43</cp:revision>
  <dcterms:created xsi:type="dcterms:W3CDTF">2006-08-16T00:00:00Z</dcterms:created>
  <dcterms:modified xsi:type="dcterms:W3CDTF">2021-06-28T04:00:39Z</dcterms:modified>
</cp:coreProperties>
</file>