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9" r:id="rId3"/>
    <p:sldId id="261" r:id="rId4"/>
    <p:sldId id="263" r:id="rId5"/>
    <p:sldId id="266" r:id="rId6"/>
    <p:sldId id="268" r:id="rId7"/>
    <p:sldId id="267" r:id="rId8"/>
    <p:sldId id="269" r:id="rId9"/>
    <p:sldId id="270" r:id="rId10"/>
    <p:sldId id="271" r:id="rId11"/>
    <p:sldId id="272" r:id="rId12"/>
    <p:sldId id="274" r:id="rId13"/>
    <p:sldId id="273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1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8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852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87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1181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44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49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6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5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2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2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2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1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0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9B579-3CE6-4609-A818-D802E1A9C007}" type="datetimeFigureOut">
              <a:rPr lang="en-US" smtClean="0"/>
              <a:t>28-Jun-21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7D2AB5-2AC0-44CC-A9CB-D38C6336B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3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213756" y="0"/>
            <a:ext cx="12167371" cy="6858001"/>
            <a:chOff x="0" y="-1"/>
            <a:chExt cx="12167371" cy="685800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167371" cy="6858001"/>
            </a:xfrm>
            <a:prstGeom prst="rect">
              <a:avLst/>
            </a:prstGeom>
          </p:spPr>
        </p:pic>
        <p:sp>
          <p:nvSpPr>
            <p:cNvPr id="3" name="Cloud Callout 2"/>
            <p:cNvSpPr/>
            <p:nvPr/>
          </p:nvSpPr>
          <p:spPr>
            <a:xfrm>
              <a:off x="7243948" y="0"/>
              <a:ext cx="4655127" cy="3515097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612057" y="434109"/>
              <a:ext cx="4116833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6600" b="1" cap="none" spc="0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স্বাগত</a:t>
              </a:r>
              <a:endParaRPr lang="en-US" sz="16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48946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8815" y="403761"/>
            <a:ext cx="6567055" cy="12112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যাকাতের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ধর্মীয়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গুরুত্ব</a:t>
            </a:r>
            <a:endParaRPr lang="en-US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935" y="2113808"/>
            <a:ext cx="7849589" cy="409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1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04" y="439387"/>
            <a:ext cx="8585858" cy="539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092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142503"/>
            <a:ext cx="10402784" cy="66264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ইসলামের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প্রথম</a:t>
            </a:r>
            <a:r>
              <a:rPr lang="en-US" sz="3600" dirty="0" smtClean="0"/>
              <a:t> </a:t>
            </a:r>
            <a:r>
              <a:rPr lang="en-US" sz="3600" dirty="0" err="1" smtClean="0"/>
              <a:t>খলিফা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হযরত</a:t>
            </a:r>
            <a:r>
              <a:rPr lang="en-US" sz="3600" dirty="0" smtClean="0"/>
              <a:t> </a:t>
            </a:r>
            <a:r>
              <a:rPr lang="en-US" sz="3600" dirty="0" err="1" smtClean="0"/>
              <a:t>আবু</a:t>
            </a:r>
            <a:r>
              <a:rPr lang="en-US" sz="3600" dirty="0" smtClean="0"/>
              <a:t> </a:t>
            </a:r>
            <a:r>
              <a:rPr lang="en-US" sz="3600" dirty="0" err="1" smtClean="0"/>
              <a:t>বকর</a:t>
            </a:r>
            <a:r>
              <a:rPr lang="en-US" sz="3600" dirty="0" smtClean="0"/>
              <a:t> (</a:t>
            </a:r>
            <a:r>
              <a:rPr lang="en-US" sz="3600" dirty="0" err="1" smtClean="0"/>
              <a:t>রাঃ</a:t>
            </a:r>
            <a:r>
              <a:rPr lang="en-US" sz="3600" dirty="0" smtClean="0"/>
              <a:t>) </a:t>
            </a:r>
            <a:r>
              <a:rPr lang="en-US" sz="3600" dirty="0" err="1" smtClean="0"/>
              <a:t>যাকাত</a:t>
            </a:r>
            <a:r>
              <a:rPr lang="en-US" sz="3600" dirty="0" smtClean="0"/>
              <a:t> </a:t>
            </a:r>
            <a:r>
              <a:rPr lang="en-US" sz="3600" dirty="0" err="1" smtClean="0"/>
              <a:t>অস্বীকারকারীদের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বিরুদ্ধে</a:t>
            </a:r>
            <a:r>
              <a:rPr lang="en-US" sz="3600" dirty="0" smtClean="0"/>
              <a:t> </a:t>
            </a:r>
            <a:r>
              <a:rPr lang="en-US" sz="3600" dirty="0" err="1" smtClean="0"/>
              <a:t>যুদ্ধ</a:t>
            </a:r>
            <a:r>
              <a:rPr lang="en-US" sz="3600" dirty="0" smtClean="0"/>
              <a:t> </a:t>
            </a:r>
            <a:r>
              <a:rPr lang="en-US" sz="3600" dirty="0" err="1" smtClean="0"/>
              <a:t>ঘোষণা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করেছিলেন</a:t>
            </a:r>
            <a:r>
              <a:rPr lang="en-US" sz="3600" dirty="0" smtClean="0"/>
              <a:t>। </a:t>
            </a:r>
            <a:r>
              <a:rPr lang="en-US" sz="3600" dirty="0" err="1" smtClean="0"/>
              <a:t>সালাত</a:t>
            </a:r>
            <a:r>
              <a:rPr lang="en-US" sz="3600" dirty="0" smtClean="0"/>
              <a:t> ও </a:t>
            </a:r>
            <a:r>
              <a:rPr lang="en-US" sz="3600" dirty="0" err="1" smtClean="0"/>
              <a:t>সাওম</a:t>
            </a:r>
            <a:r>
              <a:rPr lang="en-US" sz="3600" dirty="0" smtClean="0"/>
              <a:t> </a:t>
            </a:r>
            <a:r>
              <a:rPr lang="en-US" sz="3600" dirty="0" err="1" smtClean="0"/>
              <a:t>শারিরীক</a:t>
            </a:r>
            <a:r>
              <a:rPr lang="en-US" sz="3600" dirty="0" smtClean="0"/>
              <a:t> </a:t>
            </a:r>
            <a:r>
              <a:rPr lang="en-US" sz="3600" dirty="0" err="1" smtClean="0"/>
              <a:t>ইবাদত</a:t>
            </a:r>
            <a:r>
              <a:rPr lang="en-US" sz="3600" dirty="0" smtClean="0"/>
              <a:t>। </a:t>
            </a:r>
            <a:r>
              <a:rPr lang="en-US" sz="3600" dirty="0" err="1" smtClean="0"/>
              <a:t>আর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যাকাত</a:t>
            </a:r>
            <a:r>
              <a:rPr lang="en-US" sz="3600" dirty="0" smtClean="0"/>
              <a:t> </a:t>
            </a:r>
            <a:r>
              <a:rPr lang="en-US" sz="3600" dirty="0" err="1" smtClean="0"/>
              <a:t>হলো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আর্থিক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ইবাদত</a:t>
            </a:r>
            <a:r>
              <a:rPr lang="en-US" sz="3600" dirty="0"/>
              <a:t> </a:t>
            </a:r>
            <a:r>
              <a:rPr lang="en-US" sz="3600" dirty="0" smtClean="0"/>
              <a:t>। </a:t>
            </a:r>
            <a:r>
              <a:rPr lang="en-US" sz="3600" dirty="0" err="1" smtClean="0"/>
              <a:t>সুতরাং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যাকাত</a:t>
            </a:r>
            <a:r>
              <a:rPr lang="en-US" sz="3600" dirty="0" smtClean="0"/>
              <a:t> </a:t>
            </a:r>
            <a:r>
              <a:rPr lang="en-US" sz="3600" dirty="0" err="1" smtClean="0"/>
              <a:t>আদায়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একজন</a:t>
            </a:r>
            <a:r>
              <a:rPr lang="en-US" sz="3600" dirty="0" smtClean="0"/>
              <a:t> </a:t>
            </a:r>
            <a:r>
              <a:rPr lang="en-US" sz="3600" dirty="0" err="1" smtClean="0"/>
              <a:t>মুসলিমের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ইমানি</a:t>
            </a:r>
            <a:r>
              <a:rPr lang="en-US" sz="3600" dirty="0" smtClean="0"/>
              <a:t> </a:t>
            </a:r>
            <a:r>
              <a:rPr lang="en-US" sz="3600" dirty="0" err="1" smtClean="0"/>
              <a:t>দায়িত্ব</a:t>
            </a:r>
            <a:r>
              <a:rPr lang="en-US" sz="3600" dirty="0" smtClean="0"/>
              <a:t> 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702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0026" y="166254"/>
            <a:ext cx="6614555" cy="1175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যাকাতের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সামাজিক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গুরুত্ব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44" y="1710047"/>
            <a:ext cx="7304934" cy="439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34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1063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29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/>
          <p:cNvSpPr/>
          <p:nvPr/>
        </p:nvSpPr>
        <p:spPr>
          <a:xfrm>
            <a:off x="1518574" y="380010"/>
            <a:ext cx="7445828" cy="3930732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Berlin Sans FB Demi" panose="020E0802020502020306" pitchFamily="34" charset="0"/>
              </a:rPr>
              <a:t>যাকাত</a:t>
            </a:r>
            <a:r>
              <a:rPr lang="en-US" sz="4400" dirty="0" smtClean="0">
                <a:latin typeface="Berlin Sans FB Demi" panose="020E0802020502020306" pitchFamily="34" charset="0"/>
              </a:rPr>
              <a:t> </a:t>
            </a:r>
            <a:r>
              <a:rPr lang="en-US" sz="4400" dirty="0" err="1" smtClean="0">
                <a:latin typeface="Berlin Sans FB Demi" panose="020E0802020502020306" pitchFamily="34" charset="0"/>
              </a:rPr>
              <a:t>সমাজ</a:t>
            </a:r>
            <a:r>
              <a:rPr lang="en-US" sz="4400" dirty="0" smtClean="0">
                <a:latin typeface="Berlin Sans FB Demi" panose="020E0802020502020306" pitchFamily="34" charset="0"/>
              </a:rPr>
              <a:t> </a:t>
            </a:r>
            <a:r>
              <a:rPr lang="en-US" sz="4400" dirty="0" err="1" smtClean="0">
                <a:latin typeface="Berlin Sans FB Demi" panose="020E0802020502020306" pitchFamily="34" charset="0"/>
              </a:rPr>
              <a:t>থেকে</a:t>
            </a:r>
            <a:r>
              <a:rPr lang="en-US" sz="4400" dirty="0" smtClean="0">
                <a:latin typeface="Berlin Sans FB Demi" panose="020E0802020502020306" pitchFamily="34" charset="0"/>
              </a:rPr>
              <a:t> </a:t>
            </a:r>
            <a:r>
              <a:rPr lang="en-US" sz="4400" dirty="0" err="1" smtClean="0">
                <a:latin typeface="Berlin Sans FB Demi" panose="020E0802020502020306" pitchFamily="34" charset="0"/>
              </a:rPr>
              <a:t>অস্থিতিশীলতা</a:t>
            </a:r>
            <a:r>
              <a:rPr lang="en-US" sz="4400" dirty="0" smtClean="0">
                <a:latin typeface="Berlin Sans FB Demi" panose="020E0802020502020306" pitchFamily="34" charset="0"/>
              </a:rPr>
              <a:t> ও </a:t>
            </a:r>
            <a:r>
              <a:rPr lang="en-US" sz="4400" dirty="0" err="1" smtClean="0">
                <a:latin typeface="Berlin Sans FB Demi" panose="020E0802020502020306" pitchFamily="34" charset="0"/>
              </a:rPr>
              <a:t>বিশৃঙ্খলা</a:t>
            </a:r>
            <a:r>
              <a:rPr lang="en-US" sz="4400" dirty="0" smtClean="0">
                <a:latin typeface="Berlin Sans FB Demi" panose="020E0802020502020306" pitchFamily="34" charset="0"/>
              </a:rPr>
              <a:t> </a:t>
            </a:r>
            <a:r>
              <a:rPr lang="en-US" sz="4400" dirty="0" err="1" smtClean="0">
                <a:latin typeface="Berlin Sans FB Demi" panose="020E0802020502020306" pitchFamily="34" charset="0"/>
              </a:rPr>
              <a:t>দূর</a:t>
            </a:r>
            <a:r>
              <a:rPr lang="en-US" sz="4400" dirty="0" smtClean="0">
                <a:latin typeface="Berlin Sans FB Demi" panose="020E0802020502020306" pitchFamily="34" charset="0"/>
              </a:rPr>
              <a:t> </a:t>
            </a:r>
            <a:r>
              <a:rPr lang="en-US" sz="4400" dirty="0" err="1" smtClean="0">
                <a:latin typeface="Berlin Sans FB Demi" panose="020E0802020502020306" pitchFamily="34" charset="0"/>
              </a:rPr>
              <a:t>করে</a:t>
            </a:r>
            <a:r>
              <a:rPr lang="en-US" sz="4400" dirty="0" smtClean="0">
                <a:latin typeface="Berlin Sans FB Demi" panose="020E0802020502020306" pitchFamily="34" charset="0"/>
              </a:rPr>
              <a:t> </a:t>
            </a:r>
            <a:r>
              <a:rPr lang="en-US" sz="4400" dirty="0" err="1" smtClean="0">
                <a:latin typeface="Berlin Sans FB Demi" panose="020E0802020502020306" pitchFamily="34" charset="0"/>
              </a:rPr>
              <a:t>পারস্পরিক</a:t>
            </a:r>
            <a:r>
              <a:rPr lang="en-US" sz="4400" dirty="0" smtClean="0">
                <a:latin typeface="Berlin Sans FB Demi" panose="020E0802020502020306" pitchFamily="34" charset="0"/>
              </a:rPr>
              <a:t> </a:t>
            </a:r>
            <a:r>
              <a:rPr lang="en-US" sz="4400" dirty="0" err="1" smtClean="0">
                <a:latin typeface="Berlin Sans FB Demi" panose="020E0802020502020306" pitchFamily="34" charset="0"/>
              </a:rPr>
              <a:t>সৌহার্দ</a:t>
            </a:r>
            <a:r>
              <a:rPr lang="en-US" sz="4400" dirty="0" smtClean="0">
                <a:latin typeface="Berlin Sans FB Demi" panose="020E0802020502020306" pitchFamily="34" charset="0"/>
              </a:rPr>
              <a:t> </a:t>
            </a:r>
            <a:r>
              <a:rPr lang="en-US" sz="4400" dirty="0" err="1" smtClean="0">
                <a:latin typeface="Berlin Sans FB Demi" panose="020E0802020502020306" pitchFamily="34" charset="0"/>
              </a:rPr>
              <a:t>স্থাপন</a:t>
            </a:r>
            <a:r>
              <a:rPr lang="en-US" sz="4400" dirty="0" smtClean="0">
                <a:latin typeface="Berlin Sans FB Demi" panose="020E0802020502020306" pitchFamily="34" charset="0"/>
              </a:rPr>
              <a:t> </a:t>
            </a:r>
            <a:r>
              <a:rPr lang="en-US" sz="4400" dirty="0" err="1" smtClean="0">
                <a:latin typeface="Berlin Sans FB Demi" panose="020E0802020502020306" pitchFamily="34" charset="0"/>
              </a:rPr>
              <a:t>করে</a:t>
            </a:r>
            <a:r>
              <a:rPr lang="en-US" sz="4400" dirty="0">
                <a:latin typeface="Berlin Sans FB Demi" panose="020E0802020502020306" pitchFamily="34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55583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2517570" y="190005"/>
            <a:ext cx="4465122" cy="938151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দলীয়</a:t>
            </a:r>
            <a:r>
              <a:rPr lang="en-US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কাজ</a:t>
            </a:r>
            <a:r>
              <a:rPr lang="en-US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</a:t>
            </a:r>
            <a:endParaRPr lang="en-US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Frame 2"/>
          <p:cNvSpPr/>
          <p:nvPr/>
        </p:nvSpPr>
        <p:spPr>
          <a:xfrm>
            <a:off x="926275" y="1520042"/>
            <a:ext cx="8229600" cy="524889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কয়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শ্রেণির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মানুষকে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যাকাত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দেওয়া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যাবে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কে</a:t>
            </a:r>
            <a:r>
              <a:rPr lang="en-US" sz="3200" dirty="0" smtClean="0">
                <a:solidFill>
                  <a:schemeClr val="tx1"/>
                </a:solidFill>
              </a:rPr>
              <a:t>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36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270660" y="843148"/>
            <a:ext cx="8455231" cy="5237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/>
              <a:t>মূল্যায়ন</a:t>
            </a:r>
            <a:r>
              <a:rPr lang="en-US" sz="16600" dirty="0" smtClean="0"/>
              <a:t>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83060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9" y="106878"/>
            <a:ext cx="11554690" cy="67511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১। </a:t>
            </a:r>
            <a:r>
              <a:rPr lang="en-US" sz="2400" dirty="0" err="1" smtClean="0"/>
              <a:t>শতকরা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কত</a:t>
            </a:r>
            <a:r>
              <a:rPr lang="en-US" sz="2400" dirty="0" smtClean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যাকাত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ক) ৩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খ) ৫ </a:t>
            </a:r>
            <a:r>
              <a:rPr lang="en-US" sz="2400" dirty="0" err="1" smtClean="0"/>
              <a:t>টাকা</a:t>
            </a:r>
            <a:endParaRPr lang="en-US" sz="2400" dirty="0"/>
          </a:p>
          <a:p>
            <a:r>
              <a:rPr lang="en-US" sz="2400" dirty="0" smtClean="0"/>
              <a:t>গ) ২.৫ </a:t>
            </a:r>
            <a:r>
              <a:rPr lang="en-US" sz="2400" dirty="0" err="1" smtClean="0"/>
              <a:t>টাকা</a:t>
            </a:r>
            <a:endParaRPr lang="en-US" sz="2400" dirty="0" smtClean="0"/>
          </a:p>
          <a:p>
            <a:r>
              <a:rPr lang="en-US" sz="2400" dirty="0" smtClean="0"/>
              <a:t>ঘ) ৪ </a:t>
            </a:r>
            <a:r>
              <a:rPr lang="en-US" sz="2400" dirty="0" err="1" smtClean="0"/>
              <a:t>টাকা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২। </a:t>
            </a:r>
            <a:r>
              <a:rPr lang="en-US" sz="2400" dirty="0" err="1" smtClean="0"/>
              <a:t>নিসাব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ক) </a:t>
            </a:r>
            <a:r>
              <a:rPr lang="en-US" sz="2400" dirty="0" err="1" smtClean="0"/>
              <a:t>নূন্যতম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সম্পদ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খ) </a:t>
            </a:r>
            <a:r>
              <a:rPr lang="en-US" sz="2400" dirty="0" err="1" smtClean="0"/>
              <a:t>পর্যাপ্ত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সম্পদ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গ) </a:t>
            </a:r>
            <a:r>
              <a:rPr lang="en-US" sz="2400" dirty="0" err="1" smtClean="0"/>
              <a:t>অতিরিক্ত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সম্পদ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ঘ) </a:t>
            </a:r>
            <a:r>
              <a:rPr lang="en-US" sz="2400" dirty="0" err="1" smtClean="0"/>
              <a:t>উপরের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সবগুলো</a:t>
            </a:r>
            <a:r>
              <a:rPr lang="en-US" sz="2400" dirty="0"/>
              <a:t> </a:t>
            </a:r>
            <a:r>
              <a:rPr lang="en-US" sz="2400" dirty="0" smtClean="0"/>
              <a:t>।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89457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68135" y="0"/>
            <a:ext cx="10367159" cy="685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উত্তর</a:t>
            </a:r>
            <a:endParaRPr lang="en-US" sz="7200" dirty="0" smtClean="0"/>
          </a:p>
          <a:p>
            <a:pPr algn="ctr"/>
            <a:r>
              <a:rPr lang="en-US" sz="7200" dirty="0" smtClean="0"/>
              <a:t>১/ (গ)</a:t>
            </a:r>
          </a:p>
          <a:p>
            <a:pPr algn="ctr"/>
            <a:r>
              <a:rPr lang="en-US" sz="7200" dirty="0" smtClean="0"/>
              <a:t>২/ (ক)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275910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47176"/>
            <a:ext cx="8596668" cy="922317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err="1" smtClean="0">
                <a:latin typeface="Arial Black" panose="020B0A04020102020204" pitchFamily="34" charset="0"/>
              </a:rPr>
              <a:t>পরিচিতি</a:t>
            </a:r>
            <a:endParaRPr lang="en-US" sz="7200" b="1" dirty="0">
              <a:latin typeface="Arial Black" panose="020B0A04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4" y="1389989"/>
            <a:ext cx="4185623" cy="806845"/>
          </a:xfrm>
        </p:spPr>
        <p:txBody>
          <a:bodyPr/>
          <a:lstStyle/>
          <a:p>
            <a:pPr algn="ctr"/>
            <a:r>
              <a:rPr lang="en-US" sz="4400" dirty="0" err="1" smtClean="0">
                <a:latin typeface="+mj-lt"/>
              </a:rPr>
              <a:t>শিক্ষক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পরিচিতি</a:t>
            </a:r>
            <a:endParaRPr lang="en-US" sz="4400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H="1">
            <a:off x="675745" y="2737245"/>
            <a:ext cx="4185623" cy="330411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নামঃ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মোহাম্মদ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আল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এমরান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খান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পদবীঃ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সহকারী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শিক্ষক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ছফির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উদ্দিন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উচ্চ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বিদ্যালয়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মোবাইল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নং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– ০১৬২৯-৬৮৫৬১৭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ই-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মেইলঃ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maaamrank@gmail.com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1620572"/>
            <a:ext cx="4185618" cy="576262"/>
          </a:xfrm>
        </p:spPr>
        <p:txBody>
          <a:bodyPr/>
          <a:lstStyle/>
          <a:p>
            <a:pPr algn="ctr"/>
            <a:r>
              <a:rPr lang="en-US" sz="4400" dirty="0" err="1" smtClean="0"/>
              <a:t>পাঠ</a:t>
            </a:r>
            <a:r>
              <a:rPr lang="en-US" sz="4400" dirty="0" smtClean="0"/>
              <a:t> </a:t>
            </a:r>
            <a:r>
              <a:rPr lang="en-US" sz="4400" dirty="0" err="1" smtClean="0"/>
              <a:t>পরিচিতি</a:t>
            </a:r>
            <a:endParaRPr lang="en-US" sz="44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0" t="5404" r="10524" b="29909"/>
          <a:stretch/>
        </p:blipFill>
        <p:spPr>
          <a:xfrm flipH="1">
            <a:off x="878772" y="2196834"/>
            <a:ext cx="1434915" cy="1586505"/>
          </a:xfrm>
        </p:spPr>
      </p:pic>
      <p:sp>
        <p:nvSpPr>
          <p:cNvPr id="12" name="Rectangle 11"/>
          <p:cNvSpPr/>
          <p:nvPr/>
        </p:nvSpPr>
        <p:spPr>
          <a:xfrm>
            <a:off x="5712032" y="2737245"/>
            <a:ext cx="3835730" cy="39307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বিষয়ঃ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ইসলাম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ও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নৈতিক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শিক্ষা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শ্রেণিঃ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নবম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ও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দশম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অধ্যায়ঃ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তৃতীয়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পাঠঃ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সময়ঃ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২.০০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পিরিয়ডঃ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৫ম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তারিখঃ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২৮/০৬/২০২১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20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2"/>
          <p:cNvSpPr/>
          <p:nvPr/>
        </p:nvSpPr>
        <p:spPr>
          <a:xfrm>
            <a:off x="1686296" y="106878"/>
            <a:ext cx="5973289" cy="144879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বাড়ীর</a:t>
            </a:r>
            <a:r>
              <a:rPr lang="en-US" sz="9600" dirty="0" smtClean="0"/>
              <a:t> </a:t>
            </a:r>
            <a:r>
              <a:rPr lang="en-US" sz="9600" dirty="0" err="1" smtClean="0"/>
              <a:t>কাজ</a:t>
            </a:r>
            <a:endParaRPr lang="en-US" sz="9600" dirty="0"/>
          </a:p>
        </p:txBody>
      </p:sp>
      <p:sp>
        <p:nvSpPr>
          <p:cNvPr id="5" name="Right Arrow 4"/>
          <p:cNvSpPr/>
          <p:nvPr/>
        </p:nvSpPr>
        <p:spPr>
          <a:xfrm>
            <a:off x="1365662" y="2018804"/>
            <a:ext cx="5569528" cy="4144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যাকাত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কাদের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উপর</a:t>
            </a:r>
            <a:r>
              <a:rPr lang="en-US" sz="4800" dirty="0" smtClean="0"/>
              <a:t> </a:t>
            </a:r>
            <a:r>
              <a:rPr lang="en-US" sz="4800" dirty="0" err="1" smtClean="0"/>
              <a:t>ফরজ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387010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31" y="0"/>
            <a:ext cx="10367159" cy="65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7480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99924" y="0"/>
            <a:ext cx="9729729" cy="6106908"/>
            <a:chOff x="756183" y="303540"/>
            <a:chExt cx="9729729" cy="610690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6183" y="1645165"/>
              <a:ext cx="4504585" cy="2289196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6158" y="1900052"/>
              <a:ext cx="4559754" cy="2034309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185" y="4312969"/>
              <a:ext cx="4409583" cy="209747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6158" y="4358245"/>
              <a:ext cx="4559754" cy="2006928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1235033" y="303540"/>
              <a:ext cx="8051470" cy="104502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নিচের</a:t>
              </a:r>
              <a:r>
                <a:rPr lang="en-US" sz="60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 </a:t>
              </a:r>
              <a:r>
                <a:rPr lang="en-US" sz="60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ছবি</a:t>
              </a:r>
              <a:r>
                <a:rPr lang="en-US" sz="60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 </a:t>
              </a:r>
              <a:r>
                <a:rPr lang="en-US" sz="60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গুলো</a:t>
              </a:r>
              <a:r>
                <a:rPr lang="en-US" sz="60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 </a:t>
              </a:r>
              <a:r>
                <a:rPr lang="en-US" sz="60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লক্ষ্য</a:t>
              </a:r>
              <a:r>
                <a:rPr lang="en-US" sz="60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 </a:t>
              </a:r>
              <a:r>
                <a:rPr lang="en-US" sz="60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করি</a:t>
              </a:r>
              <a:r>
                <a:rPr lang="en-US" sz="5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 </a:t>
              </a:r>
              <a:endPara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762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8943" y="682612"/>
            <a:ext cx="7766936" cy="1454946"/>
          </a:xfrm>
        </p:spPr>
        <p:txBody>
          <a:bodyPr/>
          <a:lstStyle/>
          <a:p>
            <a:pPr algn="ctr"/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পাঠ</a:t>
            </a:r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শিরোনাম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8943" y="2386940"/>
            <a:ext cx="7766936" cy="1096899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n-US" sz="24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যাকাত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1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0707" y="688769"/>
            <a:ext cx="6270171" cy="1377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শিখনফল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12519" y="2517568"/>
            <a:ext cx="8870868" cy="45066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যাকাত</a:t>
            </a:r>
            <a:r>
              <a:rPr lang="en-US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সম্পর্কে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বলতে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পারবে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।</a:t>
            </a:r>
            <a:endParaRPr lang="en-US" sz="44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যাকাত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সম্পর্কে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কোরআন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ও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হাদিসের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বাণী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যাকাতের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ধর্মীয়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গুরুত্ব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ব্যাখ্যা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করতে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পারবে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।</a:t>
            </a:r>
            <a:endParaRPr lang="en-US" sz="44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যাকাতের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সামাজিক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গুরুত্ব</a:t>
            </a:r>
            <a:r>
              <a:rPr lang="en-US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ব্যাখ্যা</a:t>
            </a:r>
            <a:r>
              <a:rPr lang="en-US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করতে</a:t>
            </a:r>
            <a:r>
              <a:rPr lang="en-US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পারবে</a:t>
            </a:r>
            <a:r>
              <a:rPr lang="en-US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।</a:t>
            </a:r>
            <a:endParaRPr lang="en-US" sz="44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060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1294" y="427512"/>
            <a:ext cx="7671459" cy="21965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যাকাত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শব্দের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আভিধানিক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অর্থ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হলো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পবিত্রতা,পরিশুদ্ধতা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ও </a:t>
            </a:r>
            <a:r>
              <a:rPr lang="en-US" sz="4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বৃদ্ধি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পাওয়া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511" y="2707574"/>
            <a:ext cx="5427023" cy="368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109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635" y="901758"/>
            <a:ext cx="5688280" cy="93307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47" y="2033980"/>
            <a:ext cx="4191990" cy="67009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237" y="3424237"/>
            <a:ext cx="9526" cy="952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95699" y="73884"/>
            <a:ext cx="3906177" cy="7718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যাকাত</a:t>
            </a:r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সম্পর্কে</a:t>
            </a:r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রাসূল</a:t>
            </a:r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(</a:t>
            </a:r>
            <a:r>
              <a:rPr lang="en-US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সাঃ</a:t>
            </a:r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 </a:t>
            </a:r>
            <a:r>
              <a:rPr lang="en-US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বলেছেন</a:t>
            </a:r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</a:t>
            </a:r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294" y="2915102"/>
            <a:ext cx="7635833" cy="369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30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101" y="3111335"/>
            <a:ext cx="6816435" cy="112724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797" y="2484993"/>
            <a:ext cx="5142016" cy="5111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33797" y="295159"/>
            <a:ext cx="6187045" cy="1852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/>
                <a:solidFill>
                  <a:schemeClr val="accent3"/>
                </a:solidFill>
              </a:rPr>
              <a:t>যাকাত</a:t>
            </a:r>
            <a:r>
              <a:rPr lang="en-US" sz="32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</a:rPr>
              <a:t>সম্পর্কে</a:t>
            </a:r>
            <a:r>
              <a:rPr lang="en-US" sz="32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</a:rPr>
              <a:t>আল্লাহ</a:t>
            </a:r>
            <a:r>
              <a:rPr lang="en-US" sz="32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</a:rPr>
              <a:t>তায়ালা</a:t>
            </a:r>
            <a:r>
              <a:rPr lang="en-US" sz="32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</a:rPr>
              <a:t>পবিত্র</a:t>
            </a:r>
            <a:r>
              <a:rPr lang="en-US" sz="32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</a:rPr>
              <a:t>কোরআনে</a:t>
            </a:r>
            <a:r>
              <a:rPr lang="en-US" sz="32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</a:rPr>
              <a:t>বলেছেন</a:t>
            </a:r>
            <a:r>
              <a:rPr lang="en-US" sz="3200" b="1" dirty="0" smtClean="0">
                <a:ln/>
                <a:solidFill>
                  <a:schemeClr val="accent3"/>
                </a:solidFill>
              </a:rPr>
              <a:t>-</a:t>
            </a:r>
            <a:endParaRPr lang="en-US" sz="32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803" y="4238582"/>
            <a:ext cx="6311733" cy="115900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101" y="5397585"/>
            <a:ext cx="7843652" cy="96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7469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94" y="1104405"/>
            <a:ext cx="9334005" cy="440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713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388</TotalTime>
  <Words>238</Words>
  <Application>Microsoft Office PowerPoint</Application>
  <PresentationFormat>Widescreen</PresentationFormat>
  <Paragraphs>57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Berlin Sans FB Demi</vt:lpstr>
      <vt:lpstr>Courier New</vt:lpstr>
      <vt:lpstr>Trebuchet MS</vt:lpstr>
      <vt:lpstr>Wingdings</vt:lpstr>
      <vt:lpstr>Wingdings 3</vt:lpstr>
      <vt:lpstr>Facet</vt:lpstr>
      <vt:lpstr>PowerPoint Presentation</vt:lpstr>
      <vt:lpstr>পরিচিতি</vt:lpstr>
      <vt:lpstr>PowerPoint Presentation</vt:lpstr>
      <vt:lpstr>পাঠ শিরোনাম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Assistant Progammer</dc:creator>
  <cp:lastModifiedBy>Assistant Progammer</cp:lastModifiedBy>
  <cp:revision>63</cp:revision>
  <dcterms:created xsi:type="dcterms:W3CDTF">2021-06-26T07:38:32Z</dcterms:created>
  <dcterms:modified xsi:type="dcterms:W3CDTF">2021-06-28T11:15:26Z</dcterms:modified>
</cp:coreProperties>
</file>