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5943600" cy="167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4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ID-1-batch-5    Nazmul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743200"/>
            <a:ext cx="2286000" cy="21817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33400"/>
            <a:ext cx="48006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উপযোগ চেনার উপায়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362200"/>
          <a:ext cx="6781800" cy="35872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58"/>
                <a:gridCol w="5976042"/>
              </a:tblGrid>
              <a:tr h="626566">
                <a:tc>
                  <a:txBody>
                    <a:bodyPr/>
                    <a:lstStyle/>
                    <a:p>
                      <a:pPr algn="ctr"/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রূ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পগত উপযোগ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প্রকৃ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ত প্রদত্ত সম্পদের আকার আকৃতির পরিবর্তন করে নতুন রূপান্তর করাকে রূপগত উপযোগ বলে।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6566">
                <a:tc>
                  <a:txBody>
                    <a:bodyPr/>
                    <a:lstStyle/>
                    <a:p>
                      <a:pPr algn="ctr"/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স্থানগত উপযোগ 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দ্রব্য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সামগ্রী একস্থান থেকে অন্যস্থানে স্থানান্তরের মাধ্যমে যে উপযোগ সৃষ্টি হয় তাকে স্থানগত উপযোগ বলে।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3304">
                <a:tc>
                  <a:txBody>
                    <a:bodyPr/>
                    <a:lstStyle/>
                    <a:p>
                      <a:pPr algn="ctr"/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সম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য়গত উপযোগ 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উৎ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পাদিত দ্রব্যসামগ্রী সংরক্ষণের মাধ্যমে যে উপযোগ সৃষ্টি করা হয় তাকে সময়গত উপযোগ বলে।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7510">
                <a:tc>
                  <a:txBody>
                    <a:bodyPr/>
                    <a:lstStyle/>
                    <a:p>
                      <a:pPr algn="ctr"/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গত উপযোগ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দ্রব্য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সামগ্রির মালিকানা পরিবর্তনের মাধ্যমে যে উপযোগ সৃষ্টি তাকে স্বত্বগত উপযোগ বলে। 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3304">
                <a:tc>
                  <a:txBody>
                    <a:bodyPr/>
                    <a:lstStyle/>
                    <a:p>
                      <a:pPr algn="ctr"/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সেবা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গত উপযোগ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bn-IN" sz="1600" b="0" dirty="0" smtClean="0">
                          <a:latin typeface="NikoshBAN" pitchFamily="2" charset="0"/>
                          <a:cs typeface="NikoshBAN" pitchFamily="2" charset="0"/>
                        </a:rPr>
                        <a:t>কিছু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ব্যক্তি বা প্রতিষ্ঠান অদৃশ্যমান কতগুলো কাজ বা সুবিধা প্রদানের মাধ্যমে যে উপযোগ সৃষ্টি করে তাকে</a:t>
                      </a:r>
                      <a:r>
                        <a:rPr lang="en-US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1600" b="0" baseline="0" dirty="0" smtClean="0">
                          <a:latin typeface="NikoshBAN" pitchFamily="2" charset="0"/>
                          <a:cs typeface="NikoshBAN" pitchFamily="2" charset="0"/>
                        </a:rPr>
                        <a:t>সেবাগত উপযোগ বলে। </a:t>
                      </a:r>
                      <a:endParaRPr lang="en-US" sz="1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807" y="452761"/>
            <a:ext cx="275956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মূল্যায়ন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0822" y="1391480"/>
            <a:ext cx="311253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</a:rPr>
              <a:t>১।</a:t>
            </a:r>
            <a:r>
              <a:rPr lang="bn-BD" sz="2400" dirty="0">
                <a:solidFill>
                  <a:schemeClr val="bg1"/>
                </a:solidFill>
              </a:rPr>
              <a:t> </a:t>
            </a:r>
            <a:r>
              <a:rPr lang="bn-BD" sz="2400" dirty="0" smtClean="0">
                <a:solidFill>
                  <a:schemeClr val="bg1"/>
                </a:solidFill>
              </a:rPr>
              <a:t>উৎপাদন কী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9392" y="2096985"/>
            <a:ext cx="359165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২।উপযোগ কী?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0822" y="2755317"/>
            <a:ext cx="4392848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৩।সময়গত উপযোগ বলতে কী বুঝ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4439064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৪। রূপগত উপযোগ বলতে কী বুঝ ?</a:t>
            </a:r>
          </a:p>
        </p:txBody>
      </p:sp>
    </p:spTree>
    <p:extLst>
      <p:ext uri="{BB962C8B-B14F-4D97-AF65-F5344CB8AC3E}">
        <p14:creationId xmlns="" xmlns:p14="http://schemas.microsoft.com/office/powerpoint/2010/main" val="4598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381000"/>
            <a:ext cx="48768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নিচের ছবি গুলো লক্ষ্য কর। 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D:\ID-1-batch-5    Nazmul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24384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D:\ID-1-batch-5    Nazmul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752600"/>
            <a:ext cx="24384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 descr="D:\ID-1-batch-5    Nazmul\SHABAG-600x400@2x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752600"/>
            <a:ext cx="24384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D:\ID-1-batch-5    Nazmul\images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3962400"/>
            <a:ext cx="2438399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7" name="Picture 9" descr="D:\ID-1-batch-5    Nazmul\web-national-memorial-savar-independence-day-Dhaka-Tribune-edited-26.03.2018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962400"/>
            <a:ext cx="25908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D:\ID-1-batch-5    Nazmul\Flower-Pic-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810000"/>
            <a:ext cx="22098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ross 9"/>
          <p:cNvSpPr/>
          <p:nvPr/>
        </p:nvSpPr>
        <p:spPr>
          <a:xfrm>
            <a:off x="2590800" y="2514600"/>
            <a:ext cx="304800" cy="228600"/>
          </a:xfrm>
          <a:prstGeom prst="plus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438400" y="4876800"/>
            <a:ext cx="304800" cy="2286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105400" y="4876800"/>
            <a:ext cx="304800" cy="2286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257800" y="2514600"/>
            <a:ext cx="304800" cy="2286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286000" y="3352800"/>
            <a:ext cx="3657600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57200"/>
            <a:ext cx="48768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7239000" cy="3733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বাংলাদেশের বিভিন্ন অনুষ্ঠানে ও দিবস উদযাপনে ফুলের ব্যবহার অনেক বৃদ্ধি পেয়েছে। বিষয়টি মাথায় রেখে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তার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বিঘা জমিতে গোলাপ ও রজনীগন্ধা গাধাঁ  ফুলের  চাষ করে। চাষকৃত ফুল নিজস্ব পিকআপ ভ্যানে ঢাকায় শাহবাগে বিক্রয় করে প্রচুর মুনাফা অর্জন করে। ফুলের ব্যবসায় লাভজনক হওয়ায় সে আরও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বিঘা জমিতে বিভিন্ন ধরনের ফুল চাষ করে সফলতা অর্জন করে।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0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উৎপাদন কী?  পরিবহন কীভাবে স্থানগত উপযোগ সৃষ্টি করে? ব্যাখ্যা কর।  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ফুল চাষের মাধ্যমে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কোন ধরনের উপযোগ সৃষ্টি করেছে? ব্যাখ্যা কর। </a:t>
            </a:r>
          </a:p>
          <a:p>
            <a:pPr algn="just"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“স্বত্বগত উপযোগ সৃষ্টিই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রহিম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দের ব্যবসায়িক সফলতার মূল কারণ।” যদি একমত হও </a:t>
            </a:r>
          </a:p>
          <a:p>
            <a:pPr algn="just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 তাহলে উত্তরের স্বপক্ষে যুক্তি দেখাও।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0645" y="221573"/>
            <a:ext cx="3808695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সকলকে ধন্যবাদ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483" y="2272937"/>
            <a:ext cx="6554288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533400"/>
            <a:ext cx="43434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133600"/>
            <a:ext cx="6096000" cy="3581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/>
              </a:rPr>
              <a:t>মোঃ</a:t>
            </a:r>
            <a:r>
              <a:rPr lang="en-US" sz="4800" b="1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/>
              </a:rPr>
              <a:t>নুরুজ্জামান</a:t>
            </a:r>
            <a:endParaRPr lang="en-US" sz="48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প্রভাষক</a:t>
            </a:r>
            <a:endParaRPr lang="en-US" sz="4000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উৎপাদন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ব্যবস্থাপনা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/>
              </a:rPr>
              <a:t>বিপণন</a:t>
            </a:r>
            <a:r>
              <a:rPr lang="en-US" sz="4000" dirty="0" smtClean="0">
                <a:solidFill>
                  <a:schemeClr val="tx1"/>
                </a:solidFill>
                <a:latin typeface="NikoshBAN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চেংগারচর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মতলব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উত্তর,চাঁদপুর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bn-IN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ctr"/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শ্রেণি – একাদশ</a:t>
            </a:r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বিষয় - </a:t>
            </a:r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উৎপাদন বাবস্থাপানা ও বিপণন </a:t>
            </a:r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 </a:t>
            </a:r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bn-BD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২৫</a:t>
            </a:r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-০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৬</a:t>
            </a:r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-২০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২১</a:t>
            </a:r>
            <a:r>
              <a:rPr lang="bn-IN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53350"/>
            <a:ext cx="2819400" cy="13542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/>
                </a:solidFill>
              </a:rPr>
              <a:t>নিচের চিত্র 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bn-BD" sz="3200" dirty="0" smtClean="0">
                <a:solidFill>
                  <a:schemeClr val="tx1"/>
                </a:solidFill>
              </a:rPr>
              <a:t>গুলো </a:t>
            </a:r>
            <a:r>
              <a:rPr lang="en-US" sz="3200" dirty="0" err="1" smtClean="0">
                <a:solidFill>
                  <a:schemeClr val="tx1"/>
                </a:solidFill>
              </a:rPr>
              <a:t>ল</a:t>
            </a:r>
            <a:r>
              <a:rPr lang="en-US" sz="3200" dirty="0" err="1" smtClean="0">
                <a:solidFill>
                  <a:schemeClr val="tx1"/>
                </a:solidFill>
                <a:latin typeface="NikoshBAN"/>
              </a:rPr>
              <a:t>ক্ষ্য</a:t>
            </a:r>
            <a:r>
              <a:rPr lang="en-US" sz="32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/>
              </a:rPr>
              <a:t>কর</a:t>
            </a:r>
            <a:endParaRPr lang="bn-BD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506" y="499780"/>
            <a:ext cx="2515897" cy="2517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61967" y="10345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pic>
        <p:nvPicPr>
          <p:cNvPr id="9" name="Picture 8" descr="avenue-2215317__3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4" y="594905"/>
            <a:ext cx="2785043" cy="2475593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15" y="4692832"/>
            <a:ext cx="2838314" cy="2119274"/>
          </a:xfrm>
          <a:prstGeom prst="rect">
            <a:avLst/>
          </a:prstGeom>
        </p:spPr>
      </p:pic>
      <p:pic>
        <p:nvPicPr>
          <p:cNvPr id="11" name="Picture 10" descr="images (1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9060" y="2272938"/>
            <a:ext cx="2635326" cy="2338252"/>
          </a:xfrm>
          <a:prstGeom prst="rect">
            <a:avLst/>
          </a:prstGeom>
        </p:spPr>
      </p:pic>
      <p:pic>
        <p:nvPicPr>
          <p:cNvPr id="12" name="Picture 11" descr="mir_for_home_6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7088" y="4598126"/>
            <a:ext cx="2880360" cy="1998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079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9023" y="331304"/>
            <a:ext cx="3769857" cy="7078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পাঠ শিরোনাম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27662" y="1933305"/>
            <a:ext cx="3429001" cy="279545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</a:rPr>
              <a:t>উৎপাদন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270" y="252397"/>
            <a:ext cx="67437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6570" y="1938980"/>
            <a:ext cx="6788426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১। উৎপাদন কি তা ব্যাখ্যা করতে পারবে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2208" y="2991397"/>
            <a:ext cx="6887391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২।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উৎপাদনের ফলে সৃষ্ট বিভিন্ন উপযোগ ব্যাখ্যা করতে পারবে। </a:t>
            </a:r>
            <a:endParaRPr lang="bn-BD" sz="2800" dirty="0" smtClean="0"/>
          </a:p>
          <a:p>
            <a:endParaRPr lang="bn-BD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2904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40386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উৎপাদনের ধারণা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7696200" cy="83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উৎপাদন হলো একটি সামগ্রিক প্রক্রিয়া যার মাধ্যমে কোম্পানি পণ্যদ্রব্য বা সেবা উৎপাদন করে।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438400"/>
            <a:ext cx="7696200" cy="4267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048000"/>
            <a:ext cx="1066800" cy="31242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ভূমি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শ্রম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মূলধন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সংগঠন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কাচাঁমাল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উদ্যোক্তা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19400"/>
            <a:ext cx="1066800" cy="76200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উপকরণ </a:t>
            </a:r>
          </a:p>
          <a:p>
            <a:pPr algn="ctr"/>
            <a:endParaRPr lang="en-US" dirty="0"/>
          </a:p>
        </p:txBody>
      </p:sp>
      <p:sp>
        <p:nvSpPr>
          <p:cNvPr id="7" name="Pentagon 6"/>
          <p:cNvSpPr/>
          <p:nvPr/>
        </p:nvSpPr>
        <p:spPr>
          <a:xfrm>
            <a:off x="1524000" y="3581400"/>
            <a:ext cx="609600" cy="1752600"/>
          </a:xfrm>
          <a:prstGeom prst="homePlat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3505200"/>
            <a:ext cx="2514600" cy="6858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রূপান্তরকরণ</a:t>
            </a:r>
            <a:r>
              <a:rPr lang="bn-IN" sz="1600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4724400"/>
            <a:ext cx="2743200" cy="6858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867400" y="3962400"/>
            <a:ext cx="1752600" cy="990600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105400" y="4419600"/>
            <a:ext cx="7620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876800" y="3848100"/>
            <a:ext cx="990600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62200" y="4724400"/>
            <a:ext cx="914400" cy="6858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প্রক্রিয়া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76600" y="4724400"/>
            <a:ext cx="838200" cy="6858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প্রক্রিয়া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খ 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14800" y="4724400"/>
            <a:ext cx="990600" cy="6858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প্রক্রিয়া 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193" y="195942"/>
            <a:ext cx="754379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উৎপাদনের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রুপ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23" y="3141220"/>
            <a:ext cx="3558209" cy="3693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রূপগত উপযোগ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1" y="6240474"/>
            <a:ext cx="2635431" cy="3693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স্থান গত উপযোগ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773" y="848712"/>
            <a:ext cx="2306133" cy="20648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70425" y="3139630"/>
            <a:ext cx="2740573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সময়গত উপযোগ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3" y="3707918"/>
            <a:ext cx="2743200" cy="24791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31783" y="6294088"/>
            <a:ext cx="2303705" cy="38359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তথ্যগত উপযোগ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57037" y="6294088"/>
            <a:ext cx="2886964" cy="38359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মালিকানাগত উপযোগ</a:t>
            </a:r>
            <a:endParaRPr lang="en-US" dirty="0"/>
          </a:p>
        </p:txBody>
      </p:sp>
      <p:pic>
        <p:nvPicPr>
          <p:cNvPr id="17" name="Picture 16" descr="2019_11_18_6504_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267" y="875213"/>
            <a:ext cx="1736396" cy="2108910"/>
          </a:xfrm>
          <a:prstGeom prst="rect">
            <a:avLst/>
          </a:prstGeom>
        </p:spPr>
      </p:pic>
      <p:pic>
        <p:nvPicPr>
          <p:cNvPr id="18" name="Picture 17" descr="images (1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191" y="3987437"/>
            <a:ext cx="2724830" cy="2034540"/>
          </a:xfrm>
          <a:prstGeom prst="rect">
            <a:avLst/>
          </a:prstGeom>
        </p:spPr>
      </p:pic>
      <p:pic>
        <p:nvPicPr>
          <p:cNvPr id="19" name="Picture 18" descr="019-Marketing-50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2427" y="3788229"/>
            <a:ext cx="2553380" cy="22337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68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5867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উৎপাদনের ফলে সৃষ্ট বিভিন্ন উপযোগ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2438400"/>
            <a:ext cx="19812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উপযোগ</a:t>
            </a:r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/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114800"/>
            <a:ext cx="1295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রূপগত উপযোগ</a:t>
            </a:r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/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4114800"/>
            <a:ext cx="1295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স্থানগত উপযোগ</a:t>
            </a:r>
            <a:r>
              <a:rPr lang="bn-IN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4114800"/>
            <a:ext cx="1295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সময়গত উপযোগ</a:t>
            </a:r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/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4114800"/>
            <a:ext cx="1295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সেবাগত উপযোগ</a:t>
            </a:r>
            <a:r>
              <a:rPr lang="bn-IN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/>
              </a:rPr>
              <a:t> </a:t>
            </a: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4114800"/>
            <a:ext cx="1295400" cy="609600"/>
          </a:xfrm>
          <a:prstGeom prst="rect">
            <a:avLst/>
          </a:prstGeom>
          <a:solidFill>
            <a:srgbClr val="92D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স্বত্বগত উপযোগ</a:t>
            </a:r>
            <a:r>
              <a:rPr lang="bn-IN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/>
              </a:rPr>
              <a:t>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0" y="3579812"/>
            <a:ext cx="6477000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71500" y="3771106"/>
            <a:ext cx="3810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248694" y="3771106"/>
            <a:ext cx="3810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848894" y="3771106"/>
            <a:ext cx="3810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372894" y="3771106"/>
            <a:ext cx="3810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049294" y="3771106"/>
            <a:ext cx="381000" cy="1588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3962400" y="3048000"/>
            <a:ext cx="76200" cy="457200"/>
          </a:xfrm>
          <a:prstGeom prst="downArrow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369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NURUZZAMAN</dc:creator>
  <cp:lastModifiedBy>NURUZZAMAN</cp:lastModifiedBy>
  <cp:revision>29</cp:revision>
  <dcterms:created xsi:type="dcterms:W3CDTF">2006-08-16T00:00:00Z</dcterms:created>
  <dcterms:modified xsi:type="dcterms:W3CDTF">2021-06-28T16:17:04Z</dcterms:modified>
</cp:coreProperties>
</file>