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81" r:id="rId4"/>
    <p:sldId id="284" r:id="rId5"/>
    <p:sldId id="280" r:id="rId6"/>
    <p:sldId id="283" r:id="rId7"/>
    <p:sldId id="289" r:id="rId8"/>
    <p:sldId id="288" r:id="rId9"/>
    <p:sldId id="287" r:id="rId10"/>
    <p:sldId id="286" r:id="rId11"/>
    <p:sldId id="285" r:id="rId12"/>
    <p:sldId id="290" r:id="rId13"/>
    <p:sldId id="291" r:id="rId14"/>
    <p:sldId id="294" r:id="rId15"/>
    <p:sldId id="293"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92" autoAdjust="0"/>
    <p:restoredTop sz="94660"/>
  </p:normalViewPr>
  <p:slideViewPr>
    <p:cSldViewPr>
      <p:cViewPr>
        <p:scale>
          <a:sx n="70" d="100"/>
          <a:sy n="70" d="100"/>
        </p:scale>
        <p:origin x="-1398"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1483A2-3DC9-4AC4-A146-DD6F72F9A1E8}" type="datetimeFigureOut">
              <a:rPr lang="en-US" smtClean="0"/>
              <a:pPr/>
              <a:t>6/29/2021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AD56C8-AB4C-49C4-AE02-A15EFE315D0B}" type="slidenum">
              <a:rPr lang="en-US" smtClean="0"/>
              <a:pPr/>
              <a:t>‹#›</a:t>
            </a:fld>
            <a:endParaRPr lang="en-US"/>
          </a:p>
        </p:txBody>
      </p:sp>
    </p:spTree>
    <p:extLst>
      <p:ext uri="{BB962C8B-B14F-4D97-AF65-F5344CB8AC3E}">
        <p14:creationId xmlns:p14="http://schemas.microsoft.com/office/powerpoint/2010/main" val="3974504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916CDFD-EE52-471C-8A5D-2DB7BAB32724}" type="datetimeFigureOut">
              <a:rPr lang="en-US" smtClean="0"/>
              <a:pPr/>
              <a:t>6/29/2021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46BB6A-FF42-4539-A8B4-505AB6C7BD3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16CDFD-EE52-471C-8A5D-2DB7BAB32724}" type="datetimeFigureOut">
              <a:rPr lang="en-US" smtClean="0"/>
              <a:pPr/>
              <a:t>6/29/2021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46BB6A-FF42-4539-A8B4-505AB6C7BD3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16CDFD-EE52-471C-8A5D-2DB7BAB32724}" type="datetimeFigureOut">
              <a:rPr lang="en-US" smtClean="0"/>
              <a:pPr/>
              <a:t>6/29/2021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46BB6A-FF42-4539-A8B4-505AB6C7BD3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16CDFD-EE52-471C-8A5D-2DB7BAB32724}" type="datetimeFigureOut">
              <a:rPr lang="en-US" smtClean="0"/>
              <a:pPr/>
              <a:t>6/29/2021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46BB6A-FF42-4539-A8B4-505AB6C7BD3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16CDFD-EE52-471C-8A5D-2DB7BAB32724}" type="datetimeFigureOut">
              <a:rPr lang="en-US" smtClean="0"/>
              <a:pPr/>
              <a:t>6/29/2021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46BB6A-FF42-4539-A8B4-505AB6C7BD3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916CDFD-EE52-471C-8A5D-2DB7BAB32724}" type="datetimeFigureOut">
              <a:rPr lang="en-US" smtClean="0"/>
              <a:pPr/>
              <a:t>6/29/2021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46BB6A-FF42-4539-A8B4-505AB6C7BD3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916CDFD-EE52-471C-8A5D-2DB7BAB32724}" type="datetimeFigureOut">
              <a:rPr lang="en-US" smtClean="0"/>
              <a:pPr/>
              <a:t>6/29/2021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46BB6A-FF42-4539-A8B4-505AB6C7BD3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916CDFD-EE52-471C-8A5D-2DB7BAB32724}" type="datetimeFigureOut">
              <a:rPr lang="en-US" smtClean="0"/>
              <a:pPr/>
              <a:t>6/29/2021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46BB6A-FF42-4539-A8B4-505AB6C7BD3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16CDFD-EE52-471C-8A5D-2DB7BAB32724}" type="datetimeFigureOut">
              <a:rPr lang="en-US" smtClean="0"/>
              <a:pPr/>
              <a:t>6/29/2021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46BB6A-FF42-4539-A8B4-505AB6C7BD3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16CDFD-EE52-471C-8A5D-2DB7BAB32724}" type="datetimeFigureOut">
              <a:rPr lang="en-US" smtClean="0"/>
              <a:pPr/>
              <a:t>6/29/2021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46BB6A-FF42-4539-A8B4-505AB6C7BD3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16CDFD-EE52-471C-8A5D-2DB7BAB32724}" type="datetimeFigureOut">
              <a:rPr lang="en-US" smtClean="0"/>
              <a:pPr/>
              <a:t>6/29/2021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46BB6A-FF42-4539-A8B4-505AB6C7BD3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6CDFD-EE52-471C-8A5D-2DB7BAB32724}" type="datetimeFigureOut">
              <a:rPr lang="en-US" smtClean="0"/>
              <a:pPr/>
              <a:t>6/29/2021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46BB6A-FF42-4539-A8B4-505AB6C7BD3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6858000"/>
          </a:xfrm>
          <a:prstGeom prst="rect">
            <a:avLst/>
          </a:prstGeom>
          <a:solidFill>
            <a:srgbClr val="00B0F0"/>
          </a:solidFill>
        </p:spPr>
        <p:txBody>
          <a:bodyPr wrap="square" rtlCol="0">
            <a:spAutoFit/>
          </a:bodyPr>
          <a:lstStyle/>
          <a:p>
            <a:endParaRPr lang="en-US" dirty="0"/>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2" y="-53915"/>
            <a:ext cx="9147412" cy="5768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9099" y="5785092"/>
            <a:ext cx="5486400" cy="1107996"/>
          </a:xfrm>
          <a:prstGeom prst="rect">
            <a:avLst/>
          </a:prstGeom>
          <a:noFill/>
        </p:spPr>
        <p:txBody>
          <a:bodyPr wrap="square" rtlCol="0">
            <a:spAutoFit/>
          </a:bodyPr>
          <a:lstStyle/>
          <a:p>
            <a:r>
              <a:rPr lang="en-US" sz="6600" dirty="0" err="1" smtClean="0">
                <a:solidFill>
                  <a:srgbClr val="7030A0"/>
                </a:solidFill>
              </a:rPr>
              <a:t>wellcome</a:t>
            </a:r>
            <a:endParaRPr lang="en-US" sz="6600" dirty="0">
              <a:solidFill>
                <a:srgbClr val="7030A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858000"/>
          </a:xfrm>
          <a:prstGeom prst="rect">
            <a:avLst/>
          </a:prstGeom>
          <a:solidFill>
            <a:srgbClr val="00B0F0"/>
          </a:solidFill>
        </p:spPr>
        <p:txBody>
          <a:bodyPr wrap="square" rtlCol="0">
            <a:spAutoFit/>
          </a:bodyPr>
          <a:lstStyle/>
          <a:p>
            <a:endParaRPr lang="en-US" dirty="0">
              <a:solidFill>
                <a:prstClr val="black"/>
              </a:solidFill>
            </a:endParaRPr>
          </a:p>
        </p:txBody>
      </p:sp>
      <p:pic>
        <p:nvPicPr>
          <p:cNvPr id="3" name="Picture 2" descr="BD_Mohanganj_1.jpg"/>
          <p:cNvPicPr>
            <a:picLocks noChangeAspect="1"/>
          </p:cNvPicPr>
          <p:nvPr/>
        </p:nvPicPr>
        <p:blipFill>
          <a:blip r:embed="rId2"/>
          <a:stretch>
            <a:fillRect/>
          </a:stretch>
        </p:blipFill>
        <p:spPr>
          <a:xfrm>
            <a:off x="609600" y="304800"/>
            <a:ext cx="7696200" cy="3581400"/>
          </a:xfrm>
          <a:prstGeom prst="rect">
            <a:avLst/>
          </a:prstGeom>
        </p:spPr>
      </p:pic>
      <p:sp>
        <p:nvSpPr>
          <p:cNvPr id="4" name="Title 1"/>
          <p:cNvSpPr txBox="1">
            <a:spLocks/>
          </p:cNvSpPr>
          <p:nvPr/>
        </p:nvSpPr>
        <p:spPr>
          <a:xfrm>
            <a:off x="152400" y="4038600"/>
            <a:ext cx="8763000" cy="2209800"/>
          </a:xfrm>
          <a:prstGeom prst="rect">
            <a:avLst/>
          </a:prstGeom>
          <a:solidFill>
            <a:srgbClr val="00B0F0"/>
          </a:solidFill>
        </p:spPr>
        <p:style>
          <a:lnRef idx="2">
            <a:schemeClr val="accent2"/>
          </a:lnRef>
          <a:fillRef idx="1">
            <a:schemeClr val="lt1"/>
          </a:fillRef>
          <a:effectRef idx="0">
            <a:schemeClr val="accent2"/>
          </a:effectRef>
          <a:fontRef idx="minor">
            <a:schemeClr val="dk1"/>
          </a:fontRef>
        </p:style>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just"/>
            <a:r>
              <a:rPr lang="en-US" sz="2800" smtClean="0"/>
              <a:t>The village has a bazar on the river side. This is a very noisy and dirty place. Kabita never goes to the bazar. The village roads are also narrow and dirty. Although there is electricity in Sudarpur, the villagers experience frequent load shedding in summer. </a:t>
            </a:r>
            <a:endParaRPr lang="en-US" sz="2800" dirty="0"/>
          </a:p>
        </p:txBody>
      </p:sp>
    </p:spTree>
    <p:extLst>
      <p:ext uri="{BB962C8B-B14F-4D97-AF65-F5344CB8AC3E}">
        <p14:creationId xmlns:p14="http://schemas.microsoft.com/office/powerpoint/2010/main" val="2073888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10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858000"/>
          </a:xfrm>
          <a:prstGeom prst="rect">
            <a:avLst/>
          </a:prstGeom>
          <a:solidFill>
            <a:srgbClr val="00B0F0"/>
          </a:solidFill>
        </p:spPr>
        <p:txBody>
          <a:bodyPr wrap="square" rtlCol="0">
            <a:spAutoFit/>
          </a:bodyPr>
          <a:lstStyle/>
          <a:p>
            <a:endParaRPr lang="en-US" dirty="0">
              <a:solidFill>
                <a:prstClr val="black"/>
              </a:solidFill>
            </a:endParaRPr>
          </a:p>
        </p:txBody>
      </p:sp>
      <p:sp>
        <p:nvSpPr>
          <p:cNvPr id="3" name="Title 1"/>
          <p:cNvSpPr txBox="1">
            <a:spLocks/>
          </p:cNvSpPr>
          <p:nvPr/>
        </p:nvSpPr>
        <p:spPr>
          <a:xfrm>
            <a:off x="457200" y="172328"/>
            <a:ext cx="8229600" cy="1143000"/>
          </a:xfrm>
          <a:prstGeom prst="rect">
            <a:avLst/>
          </a:prstGeom>
          <a:solidFill>
            <a:srgbClr val="00B0F0"/>
          </a:solidFill>
        </p:spPr>
        <p:style>
          <a:lnRef idx="1">
            <a:schemeClr val="accent3"/>
          </a:lnRef>
          <a:fillRef idx="3">
            <a:schemeClr val="accent3"/>
          </a:fillRef>
          <a:effectRef idx="2">
            <a:schemeClr val="accent3"/>
          </a:effectRef>
          <a:fontRef idx="minor">
            <a:schemeClr val="lt1"/>
          </a:fontRef>
        </p:style>
        <p:txBody>
          <a:bodyP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7200" b="1" dirty="0" smtClean="0"/>
              <a:t>Key Words </a:t>
            </a:r>
            <a:endParaRPr lang="en-US" sz="7200" b="1" dirty="0"/>
          </a:p>
        </p:txBody>
      </p:sp>
      <p:graphicFrame>
        <p:nvGraphicFramePr>
          <p:cNvPr id="4" name="Table 3"/>
          <p:cNvGraphicFramePr>
            <a:graphicFrameLocks noGrp="1"/>
          </p:cNvGraphicFramePr>
          <p:nvPr>
            <p:extLst>
              <p:ext uri="{D42A27DB-BD31-4B8C-83A1-F6EECF244321}">
                <p14:modId xmlns:p14="http://schemas.microsoft.com/office/powerpoint/2010/main" val="887814524"/>
              </p:ext>
            </p:extLst>
          </p:nvPr>
        </p:nvGraphicFramePr>
        <p:xfrm>
          <a:off x="533400" y="1397000"/>
          <a:ext cx="8153400" cy="4480560"/>
        </p:xfrm>
        <a:graphic>
          <a:graphicData uri="http://schemas.openxmlformats.org/drawingml/2006/table">
            <a:tbl>
              <a:tblPr firstRow="1" bandRow="1">
                <a:tableStyleId>{5C22544A-7EE6-4342-B048-85BDC9FD1C3A}</a:tableStyleId>
              </a:tblPr>
              <a:tblGrid>
                <a:gridCol w="2133600"/>
                <a:gridCol w="6019800"/>
              </a:tblGrid>
              <a:tr h="370840">
                <a:tc>
                  <a:txBody>
                    <a:bodyPr/>
                    <a:lstStyle/>
                    <a:p>
                      <a:r>
                        <a:rPr lang="en-US" sz="2400" dirty="0" smtClean="0"/>
                        <a:t>Main</a:t>
                      </a:r>
                      <a:r>
                        <a:rPr lang="en-US" sz="2400" baseline="0" dirty="0" smtClean="0"/>
                        <a:t> Words</a:t>
                      </a:r>
                      <a:endParaRPr lang="en-US" sz="2400" dirty="0"/>
                    </a:p>
                  </a:txBody>
                  <a:tcPr>
                    <a:solidFill>
                      <a:srgbClr val="00B0F0"/>
                    </a:solidFill>
                  </a:tcPr>
                </a:tc>
                <a:tc>
                  <a:txBody>
                    <a:bodyPr/>
                    <a:lstStyle/>
                    <a:p>
                      <a:r>
                        <a:rPr lang="en-US" dirty="0" smtClean="0"/>
                        <a:t>Meanings</a:t>
                      </a:r>
                      <a:endParaRPr lang="en-US" dirty="0"/>
                    </a:p>
                  </a:txBody>
                  <a:tcPr>
                    <a:solidFill>
                      <a:srgbClr val="00B0F0"/>
                    </a:solidFill>
                  </a:tcPr>
                </a:tc>
              </a:tr>
              <a:tr h="370840">
                <a:tc>
                  <a:txBody>
                    <a:bodyPr/>
                    <a:lstStyle/>
                    <a:p>
                      <a:r>
                        <a:rPr lang="en-US" sz="2400" b="1" dirty="0" smtClean="0">
                          <a:solidFill>
                            <a:srgbClr val="FF0000"/>
                          </a:solidFill>
                          <a:effectLst>
                            <a:outerShdw blurRad="38100" dist="38100" dir="2700000" algn="tl">
                              <a:srgbClr val="000000">
                                <a:alpha val="43137"/>
                              </a:srgbClr>
                            </a:outerShdw>
                          </a:effectLst>
                        </a:rPr>
                        <a:t>Vocational </a:t>
                      </a:r>
                      <a:endParaRPr lang="en-US" sz="2400" b="1" dirty="0">
                        <a:solidFill>
                          <a:srgbClr val="FF0000"/>
                        </a:solidFill>
                        <a:effectLst>
                          <a:outerShdw blurRad="38100" dist="38100" dir="2700000" algn="tl">
                            <a:srgbClr val="000000">
                              <a:alpha val="43137"/>
                            </a:srgbClr>
                          </a:outerShdw>
                        </a:effectLst>
                      </a:endParaRPr>
                    </a:p>
                  </a:txBody>
                  <a:tcPr>
                    <a:solidFill>
                      <a:srgbClr val="00B0F0"/>
                    </a:solidFill>
                  </a:tcPr>
                </a:tc>
                <a:tc>
                  <a:txBody>
                    <a:bodyPr/>
                    <a:lstStyle/>
                    <a:p>
                      <a:r>
                        <a:rPr lang="en-US" sz="2400" b="1" dirty="0" smtClean="0">
                          <a:solidFill>
                            <a:srgbClr val="FF0000"/>
                          </a:solidFill>
                          <a:effectLst>
                            <a:outerShdw blurRad="38100" dist="38100" dir="2700000" algn="tl">
                              <a:srgbClr val="000000">
                                <a:alpha val="43137"/>
                              </a:srgbClr>
                            </a:outerShdw>
                          </a:effectLst>
                        </a:rPr>
                        <a:t>Connected with the knowledge</a:t>
                      </a:r>
                      <a:r>
                        <a:rPr lang="en-US" sz="2400" b="1" baseline="0" dirty="0" smtClean="0">
                          <a:solidFill>
                            <a:srgbClr val="FF0000"/>
                          </a:solidFill>
                          <a:effectLst>
                            <a:outerShdw blurRad="38100" dist="38100" dir="2700000" algn="tl">
                              <a:srgbClr val="000000">
                                <a:alpha val="43137"/>
                              </a:srgbClr>
                            </a:outerShdw>
                          </a:effectLst>
                        </a:rPr>
                        <a:t> required to do a particular job. </a:t>
                      </a:r>
                      <a:endParaRPr lang="en-US" sz="2400" b="1" dirty="0">
                        <a:solidFill>
                          <a:srgbClr val="FF0000"/>
                        </a:solidFill>
                        <a:effectLst>
                          <a:outerShdw blurRad="38100" dist="38100" dir="2700000" algn="tl">
                            <a:srgbClr val="000000">
                              <a:alpha val="43137"/>
                            </a:srgbClr>
                          </a:outerShdw>
                        </a:effectLst>
                      </a:endParaRPr>
                    </a:p>
                  </a:txBody>
                  <a:tcPr>
                    <a:solidFill>
                      <a:srgbClr val="00B0F0"/>
                    </a:solidFill>
                  </a:tcPr>
                </a:tc>
              </a:tr>
              <a:tr h="370840">
                <a:tc>
                  <a:txBody>
                    <a:bodyPr/>
                    <a:lstStyle/>
                    <a:p>
                      <a:r>
                        <a:rPr lang="en-US" sz="2400" b="1" dirty="0" smtClean="0">
                          <a:solidFill>
                            <a:srgbClr val="FF0000"/>
                          </a:solidFill>
                          <a:effectLst>
                            <a:outerShdw blurRad="38100" dist="38100" dir="2700000" algn="tl">
                              <a:srgbClr val="000000">
                                <a:alpha val="43137"/>
                              </a:srgbClr>
                            </a:outerShdw>
                          </a:effectLst>
                        </a:rPr>
                        <a:t>Theatre</a:t>
                      </a:r>
                      <a:endParaRPr lang="en-US" sz="2400" b="1" dirty="0">
                        <a:solidFill>
                          <a:srgbClr val="FF0000"/>
                        </a:solidFill>
                        <a:effectLst>
                          <a:outerShdw blurRad="38100" dist="38100" dir="2700000" algn="tl">
                            <a:srgbClr val="000000">
                              <a:alpha val="43137"/>
                            </a:srgbClr>
                          </a:outerShdw>
                        </a:effectLst>
                      </a:endParaRPr>
                    </a:p>
                  </a:txBody>
                  <a:tcPr>
                    <a:solidFill>
                      <a:srgbClr val="00B0F0"/>
                    </a:solidFill>
                  </a:tcPr>
                </a:tc>
                <a:tc>
                  <a:txBody>
                    <a:bodyPr/>
                    <a:lstStyle/>
                    <a:p>
                      <a:r>
                        <a:rPr lang="en-US" sz="2400" b="1" dirty="0" smtClean="0">
                          <a:solidFill>
                            <a:srgbClr val="FF0000"/>
                          </a:solidFill>
                          <a:effectLst>
                            <a:outerShdw blurRad="38100" dist="38100" dir="2700000" algn="tl">
                              <a:srgbClr val="000000">
                                <a:alpha val="43137"/>
                              </a:srgbClr>
                            </a:outerShdw>
                          </a:effectLst>
                        </a:rPr>
                        <a:t>Playhouse where plays are performed</a:t>
                      </a:r>
                      <a:r>
                        <a:rPr lang="en-US" sz="2400" b="1" baseline="0" dirty="0" smtClean="0">
                          <a:solidFill>
                            <a:srgbClr val="FF0000"/>
                          </a:solidFill>
                          <a:effectLst>
                            <a:outerShdw blurRad="38100" dist="38100" dir="2700000" algn="tl">
                              <a:srgbClr val="000000">
                                <a:alpha val="43137"/>
                              </a:srgbClr>
                            </a:outerShdw>
                          </a:effectLst>
                        </a:rPr>
                        <a:t> </a:t>
                      </a:r>
                      <a:endParaRPr lang="en-US" sz="2400" b="1" dirty="0">
                        <a:solidFill>
                          <a:srgbClr val="FF0000"/>
                        </a:solidFill>
                        <a:effectLst>
                          <a:outerShdw blurRad="38100" dist="38100" dir="2700000" algn="tl">
                            <a:srgbClr val="000000">
                              <a:alpha val="43137"/>
                            </a:srgbClr>
                          </a:outerShdw>
                        </a:effectLst>
                      </a:endParaRPr>
                    </a:p>
                  </a:txBody>
                  <a:tcPr>
                    <a:solidFill>
                      <a:srgbClr val="00B0F0"/>
                    </a:solidFill>
                  </a:tcPr>
                </a:tc>
              </a:tr>
              <a:tr h="370840">
                <a:tc>
                  <a:txBody>
                    <a:bodyPr/>
                    <a:lstStyle/>
                    <a:p>
                      <a:r>
                        <a:rPr lang="en-US" sz="2400" b="1" dirty="0" smtClean="0">
                          <a:solidFill>
                            <a:srgbClr val="FF0000"/>
                          </a:solidFill>
                          <a:effectLst>
                            <a:outerShdw blurRad="38100" dist="38100" dir="2700000" algn="tl">
                              <a:srgbClr val="000000">
                                <a:alpha val="43137"/>
                              </a:srgbClr>
                            </a:outerShdw>
                          </a:effectLst>
                        </a:rPr>
                        <a:t>Stage</a:t>
                      </a:r>
                      <a:endParaRPr lang="en-US" sz="2400" b="1" dirty="0">
                        <a:solidFill>
                          <a:srgbClr val="FF0000"/>
                        </a:solidFill>
                        <a:effectLst>
                          <a:outerShdw blurRad="38100" dist="38100" dir="2700000" algn="tl">
                            <a:srgbClr val="000000">
                              <a:alpha val="43137"/>
                            </a:srgbClr>
                          </a:outerShdw>
                        </a:effectLst>
                      </a:endParaRPr>
                    </a:p>
                  </a:txBody>
                  <a:tcPr>
                    <a:solidFill>
                      <a:srgbClr val="00B0F0"/>
                    </a:solidFill>
                  </a:tcPr>
                </a:tc>
                <a:tc>
                  <a:txBody>
                    <a:bodyPr/>
                    <a:lstStyle/>
                    <a:p>
                      <a:r>
                        <a:rPr lang="en-US" sz="2400" b="1" dirty="0" smtClean="0">
                          <a:solidFill>
                            <a:srgbClr val="FF0000"/>
                          </a:solidFill>
                          <a:effectLst>
                            <a:outerShdw blurRad="38100" dist="38100" dir="2700000" algn="tl">
                              <a:srgbClr val="000000">
                                <a:alpha val="43137"/>
                              </a:srgbClr>
                            </a:outerShdw>
                          </a:effectLst>
                        </a:rPr>
                        <a:t>Perform,</a:t>
                      </a:r>
                      <a:r>
                        <a:rPr lang="en-US" sz="2400" b="1" baseline="0" dirty="0" smtClean="0">
                          <a:solidFill>
                            <a:srgbClr val="FF0000"/>
                          </a:solidFill>
                          <a:effectLst>
                            <a:outerShdw blurRad="38100" dist="38100" dir="2700000" algn="tl">
                              <a:srgbClr val="000000">
                                <a:alpha val="43137"/>
                              </a:srgbClr>
                            </a:outerShdw>
                          </a:effectLst>
                        </a:rPr>
                        <a:t> to organize and present a play</a:t>
                      </a:r>
                      <a:endParaRPr lang="en-US" sz="2400" b="1" dirty="0">
                        <a:solidFill>
                          <a:srgbClr val="FF0000"/>
                        </a:solidFill>
                        <a:effectLst>
                          <a:outerShdw blurRad="38100" dist="38100" dir="2700000" algn="tl">
                            <a:srgbClr val="000000">
                              <a:alpha val="43137"/>
                            </a:srgbClr>
                          </a:outerShdw>
                        </a:effectLst>
                      </a:endParaRPr>
                    </a:p>
                  </a:txBody>
                  <a:tcPr>
                    <a:solidFill>
                      <a:srgbClr val="00B0F0"/>
                    </a:solidFill>
                  </a:tcPr>
                </a:tc>
              </a:tr>
              <a:tr h="370840">
                <a:tc>
                  <a:txBody>
                    <a:bodyPr/>
                    <a:lstStyle/>
                    <a:p>
                      <a:r>
                        <a:rPr lang="en-US" sz="2400" b="1" dirty="0" smtClean="0">
                          <a:solidFill>
                            <a:srgbClr val="FF0000"/>
                          </a:solidFill>
                          <a:effectLst>
                            <a:outerShdw blurRad="38100" dist="38100" dir="2700000" algn="tl">
                              <a:srgbClr val="000000">
                                <a:alpha val="43137"/>
                              </a:srgbClr>
                            </a:outerShdw>
                          </a:effectLst>
                        </a:rPr>
                        <a:t>Bank</a:t>
                      </a:r>
                      <a:endParaRPr lang="en-US" sz="2400" b="1" dirty="0">
                        <a:solidFill>
                          <a:srgbClr val="FF0000"/>
                        </a:solidFill>
                        <a:effectLst>
                          <a:outerShdw blurRad="38100" dist="38100" dir="2700000" algn="tl">
                            <a:srgbClr val="000000">
                              <a:alpha val="43137"/>
                            </a:srgbClr>
                          </a:outerShdw>
                        </a:effectLst>
                      </a:endParaRPr>
                    </a:p>
                  </a:txBody>
                  <a:tcPr>
                    <a:solidFill>
                      <a:srgbClr val="00B0F0"/>
                    </a:solidFill>
                  </a:tcPr>
                </a:tc>
                <a:tc>
                  <a:txBody>
                    <a:bodyPr/>
                    <a:lstStyle/>
                    <a:p>
                      <a:r>
                        <a:rPr lang="en-US" sz="2400" b="1" dirty="0" smtClean="0">
                          <a:solidFill>
                            <a:srgbClr val="FF0000"/>
                          </a:solidFill>
                          <a:effectLst>
                            <a:outerShdw blurRad="38100" dist="38100" dir="2700000" algn="tl">
                              <a:srgbClr val="000000">
                                <a:alpha val="43137"/>
                              </a:srgbClr>
                            </a:outerShdw>
                          </a:effectLst>
                        </a:rPr>
                        <a:t>Shore of rivers</a:t>
                      </a:r>
                      <a:endParaRPr lang="en-US" sz="2400" b="1" dirty="0">
                        <a:solidFill>
                          <a:srgbClr val="FF0000"/>
                        </a:solidFill>
                        <a:effectLst>
                          <a:outerShdw blurRad="38100" dist="38100" dir="2700000" algn="tl">
                            <a:srgbClr val="000000">
                              <a:alpha val="43137"/>
                            </a:srgbClr>
                          </a:outerShdw>
                        </a:effectLst>
                      </a:endParaRPr>
                    </a:p>
                  </a:txBody>
                  <a:tcPr>
                    <a:solidFill>
                      <a:srgbClr val="00B0F0"/>
                    </a:solidFill>
                  </a:tcPr>
                </a:tc>
              </a:tr>
              <a:tr h="370840">
                <a:tc>
                  <a:txBody>
                    <a:bodyPr/>
                    <a:lstStyle/>
                    <a:p>
                      <a:r>
                        <a:rPr lang="en-US" sz="2400" b="1" dirty="0" smtClean="0">
                          <a:solidFill>
                            <a:srgbClr val="FF0000"/>
                          </a:solidFill>
                          <a:effectLst>
                            <a:outerShdw blurRad="38100" dist="38100" dir="2700000" algn="tl">
                              <a:srgbClr val="000000">
                                <a:alpha val="43137"/>
                              </a:srgbClr>
                            </a:outerShdw>
                          </a:effectLst>
                        </a:rPr>
                        <a:t>Flow</a:t>
                      </a:r>
                      <a:endParaRPr lang="en-US" sz="2400" b="1" dirty="0">
                        <a:solidFill>
                          <a:srgbClr val="FF0000"/>
                        </a:solidFill>
                        <a:effectLst>
                          <a:outerShdw blurRad="38100" dist="38100" dir="2700000" algn="tl">
                            <a:srgbClr val="000000">
                              <a:alpha val="43137"/>
                            </a:srgbClr>
                          </a:outerShdw>
                        </a:effectLst>
                      </a:endParaRPr>
                    </a:p>
                  </a:txBody>
                  <a:tcPr>
                    <a:solidFill>
                      <a:srgbClr val="00B0F0"/>
                    </a:solidFill>
                  </a:tcPr>
                </a:tc>
                <a:tc>
                  <a:txBody>
                    <a:bodyPr/>
                    <a:lstStyle/>
                    <a:p>
                      <a:r>
                        <a:rPr lang="en-US" sz="2400" b="1" dirty="0" smtClean="0">
                          <a:solidFill>
                            <a:srgbClr val="FF0000"/>
                          </a:solidFill>
                          <a:effectLst>
                            <a:outerShdw blurRad="38100" dist="38100" dir="2700000" algn="tl">
                              <a:srgbClr val="000000">
                                <a:alpha val="43137"/>
                              </a:srgbClr>
                            </a:outerShdw>
                          </a:effectLst>
                        </a:rPr>
                        <a:t>Move smoothly</a:t>
                      </a:r>
                      <a:endParaRPr lang="en-US" sz="2400" b="1" dirty="0">
                        <a:solidFill>
                          <a:srgbClr val="FF0000"/>
                        </a:solidFill>
                        <a:effectLst>
                          <a:outerShdw blurRad="38100" dist="38100" dir="2700000" algn="tl">
                            <a:srgbClr val="000000">
                              <a:alpha val="43137"/>
                            </a:srgbClr>
                          </a:outerShdw>
                        </a:effectLst>
                      </a:endParaRPr>
                    </a:p>
                  </a:txBody>
                  <a:tcPr>
                    <a:solidFill>
                      <a:srgbClr val="00B0F0"/>
                    </a:solidFill>
                  </a:tcPr>
                </a:tc>
              </a:tr>
              <a:tr h="370840">
                <a:tc>
                  <a:txBody>
                    <a:bodyPr/>
                    <a:lstStyle/>
                    <a:p>
                      <a:r>
                        <a:rPr lang="en-US" sz="2400" b="1" dirty="0" smtClean="0">
                          <a:solidFill>
                            <a:srgbClr val="FF0000"/>
                          </a:solidFill>
                          <a:effectLst>
                            <a:outerShdw blurRad="38100" dist="38100" dir="2700000" algn="tl">
                              <a:srgbClr val="000000">
                                <a:alpha val="43137"/>
                              </a:srgbClr>
                            </a:outerShdw>
                          </a:effectLst>
                        </a:rPr>
                        <a:t>Through</a:t>
                      </a:r>
                      <a:endParaRPr lang="en-US" sz="2400" b="1" dirty="0">
                        <a:solidFill>
                          <a:srgbClr val="FF0000"/>
                        </a:solidFill>
                        <a:effectLst>
                          <a:outerShdw blurRad="38100" dist="38100" dir="2700000" algn="tl">
                            <a:srgbClr val="000000">
                              <a:alpha val="43137"/>
                            </a:srgbClr>
                          </a:outerShdw>
                        </a:effectLst>
                      </a:endParaRPr>
                    </a:p>
                  </a:txBody>
                  <a:tcPr>
                    <a:solidFill>
                      <a:srgbClr val="00B0F0"/>
                    </a:solidFill>
                  </a:tcPr>
                </a:tc>
                <a:tc>
                  <a:txBody>
                    <a:bodyPr/>
                    <a:lstStyle/>
                    <a:p>
                      <a:r>
                        <a:rPr lang="en-US" sz="2400" b="1" dirty="0" smtClean="0">
                          <a:solidFill>
                            <a:srgbClr val="FF0000"/>
                          </a:solidFill>
                          <a:effectLst>
                            <a:outerShdw blurRad="38100" dist="38100" dir="2700000" algn="tl">
                              <a:srgbClr val="000000">
                                <a:alpha val="43137"/>
                              </a:srgbClr>
                            </a:outerShdw>
                          </a:effectLst>
                        </a:rPr>
                        <a:t>From one end to the other</a:t>
                      </a:r>
                      <a:endParaRPr lang="en-US" sz="2400" b="1" dirty="0">
                        <a:solidFill>
                          <a:srgbClr val="FF0000"/>
                        </a:solidFill>
                        <a:effectLst>
                          <a:outerShdw blurRad="38100" dist="38100" dir="2700000" algn="tl">
                            <a:srgbClr val="000000">
                              <a:alpha val="43137"/>
                            </a:srgbClr>
                          </a:outerShdw>
                        </a:effectLst>
                      </a:endParaRPr>
                    </a:p>
                  </a:txBody>
                  <a:tcPr>
                    <a:solidFill>
                      <a:srgbClr val="00B0F0"/>
                    </a:solidFill>
                  </a:tcPr>
                </a:tc>
              </a:tr>
              <a:tr h="370840">
                <a:tc>
                  <a:txBody>
                    <a:bodyPr/>
                    <a:lstStyle/>
                    <a:p>
                      <a:r>
                        <a:rPr lang="en-US" sz="2400" b="1" dirty="0" smtClean="0">
                          <a:solidFill>
                            <a:srgbClr val="FF0000"/>
                          </a:solidFill>
                          <a:effectLst>
                            <a:outerShdw blurRad="38100" dist="38100" dir="2700000" algn="tl">
                              <a:srgbClr val="000000">
                                <a:alpha val="43137"/>
                              </a:srgbClr>
                            </a:outerShdw>
                          </a:effectLst>
                        </a:rPr>
                        <a:t>History</a:t>
                      </a:r>
                      <a:endParaRPr lang="en-US" sz="2400" b="1" dirty="0">
                        <a:solidFill>
                          <a:srgbClr val="FF0000"/>
                        </a:solidFill>
                        <a:effectLst>
                          <a:outerShdw blurRad="38100" dist="38100" dir="2700000" algn="tl">
                            <a:srgbClr val="000000">
                              <a:alpha val="43137"/>
                            </a:srgbClr>
                          </a:outerShdw>
                        </a:effectLst>
                      </a:endParaRPr>
                    </a:p>
                  </a:txBody>
                  <a:tcPr>
                    <a:solidFill>
                      <a:srgbClr val="00B0F0"/>
                    </a:solidFill>
                  </a:tcPr>
                </a:tc>
                <a:tc>
                  <a:txBody>
                    <a:bodyPr/>
                    <a:lstStyle/>
                    <a:p>
                      <a:r>
                        <a:rPr lang="en-US" sz="2400" b="1" dirty="0" smtClean="0">
                          <a:solidFill>
                            <a:srgbClr val="FF0000"/>
                          </a:solidFill>
                          <a:effectLst>
                            <a:outerShdw blurRad="38100" dist="38100" dir="2700000" algn="tl">
                              <a:srgbClr val="000000">
                                <a:alpha val="43137"/>
                              </a:srgbClr>
                            </a:outerShdw>
                          </a:effectLst>
                        </a:rPr>
                        <a:t>Study or record of past events</a:t>
                      </a:r>
                      <a:endParaRPr lang="en-US" sz="2400" b="1" dirty="0">
                        <a:solidFill>
                          <a:srgbClr val="FF0000"/>
                        </a:solidFill>
                        <a:effectLst>
                          <a:outerShdw blurRad="38100" dist="38100" dir="2700000" algn="tl">
                            <a:srgbClr val="000000">
                              <a:alpha val="43137"/>
                            </a:srgbClr>
                          </a:outerShdw>
                        </a:effectLst>
                      </a:endParaRPr>
                    </a:p>
                  </a:txBody>
                  <a:tcPr>
                    <a:solidFill>
                      <a:srgbClr val="00B0F0"/>
                    </a:solidFill>
                  </a:tcPr>
                </a:tc>
              </a:tr>
              <a:tr h="370840">
                <a:tc>
                  <a:txBody>
                    <a:bodyPr/>
                    <a:lstStyle/>
                    <a:p>
                      <a:r>
                        <a:rPr lang="en-US" sz="2400" b="1" dirty="0" smtClean="0">
                          <a:solidFill>
                            <a:srgbClr val="FF0000"/>
                          </a:solidFill>
                          <a:effectLst>
                            <a:outerShdw blurRad="38100" dist="38100" dir="2700000" algn="tl">
                              <a:srgbClr val="000000">
                                <a:alpha val="43137"/>
                              </a:srgbClr>
                            </a:outerShdw>
                          </a:effectLst>
                        </a:rPr>
                        <a:t>Noisy</a:t>
                      </a:r>
                      <a:endParaRPr lang="en-US" sz="2400" b="1" dirty="0">
                        <a:solidFill>
                          <a:srgbClr val="FF0000"/>
                        </a:solidFill>
                        <a:effectLst>
                          <a:outerShdw blurRad="38100" dist="38100" dir="2700000" algn="tl">
                            <a:srgbClr val="000000">
                              <a:alpha val="43137"/>
                            </a:srgbClr>
                          </a:outerShdw>
                        </a:effectLst>
                      </a:endParaRPr>
                    </a:p>
                  </a:txBody>
                  <a:tcPr>
                    <a:solidFill>
                      <a:srgbClr val="00B0F0"/>
                    </a:solidFill>
                  </a:tcPr>
                </a:tc>
                <a:tc>
                  <a:txBody>
                    <a:bodyPr/>
                    <a:lstStyle/>
                    <a:p>
                      <a:r>
                        <a:rPr lang="en-US" sz="2400" b="1" dirty="0" smtClean="0">
                          <a:solidFill>
                            <a:srgbClr val="FF0000"/>
                          </a:solidFill>
                          <a:effectLst>
                            <a:outerShdw blurRad="38100" dist="38100" dir="2700000" algn="tl">
                              <a:srgbClr val="000000">
                                <a:alpha val="43137"/>
                              </a:srgbClr>
                            </a:outerShdw>
                          </a:effectLst>
                        </a:rPr>
                        <a:t>Full of hue and cry </a:t>
                      </a:r>
                      <a:endParaRPr lang="en-US" sz="2400" b="1" dirty="0">
                        <a:solidFill>
                          <a:srgbClr val="FF0000"/>
                        </a:solidFill>
                        <a:effectLst>
                          <a:outerShdw blurRad="38100" dist="38100" dir="2700000" algn="tl">
                            <a:srgbClr val="000000">
                              <a:alpha val="43137"/>
                            </a:srgbClr>
                          </a:outerShdw>
                        </a:effectLst>
                      </a:endParaRPr>
                    </a:p>
                  </a:txBody>
                  <a:tcPr>
                    <a:solidFill>
                      <a:srgbClr val="00B0F0"/>
                    </a:solidFill>
                  </a:tcPr>
                </a:tc>
              </a:tr>
            </a:tbl>
          </a:graphicData>
        </a:graphic>
      </p:graphicFrame>
    </p:spTree>
    <p:extLst>
      <p:ext uri="{BB962C8B-B14F-4D97-AF65-F5344CB8AC3E}">
        <p14:creationId xmlns:p14="http://schemas.microsoft.com/office/powerpoint/2010/main" val="2073888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858000"/>
          </a:xfrm>
          <a:prstGeom prst="rect">
            <a:avLst/>
          </a:prstGeom>
          <a:solidFill>
            <a:srgbClr val="00B0F0"/>
          </a:solidFill>
        </p:spPr>
        <p:txBody>
          <a:bodyPr wrap="square" rtlCol="0">
            <a:spAutoFit/>
          </a:bodyPr>
          <a:lstStyle/>
          <a:p>
            <a:endParaRPr lang="en-US" dirty="0">
              <a:solidFill>
                <a:prstClr val="black"/>
              </a:solidFill>
            </a:endParaRPr>
          </a:p>
        </p:txBody>
      </p:sp>
      <p:pic>
        <p:nvPicPr>
          <p:cNvPr id="3" name="Picture 2" descr="4.jpg"/>
          <p:cNvPicPr>
            <a:picLocks noChangeAspect="1"/>
          </p:cNvPicPr>
          <p:nvPr/>
        </p:nvPicPr>
        <p:blipFill>
          <a:blip r:embed="rId2" cstate="print"/>
          <a:stretch>
            <a:fillRect/>
          </a:stretch>
        </p:blipFill>
        <p:spPr>
          <a:xfrm>
            <a:off x="609600" y="228600"/>
            <a:ext cx="1912883" cy="1600200"/>
          </a:xfrm>
          <a:prstGeom prst="rect">
            <a:avLst/>
          </a:prstGeom>
        </p:spPr>
      </p:pic>
      <p:pic>
        <p:nvPicPr>
          <p:cNvPr id="4" name="Picture 3" descr="srimangal-bangladesh-november-view-food-market-truck-loaded-sugar-cane-banglade-188421344.jpg"/>
          <p:cNvPicPr>
            <a:picLocks noChangeAspect="1"/>
          </p:cNvPicPr>
          <p:nvPr/>
        </p:nvPicPr>
        <p:blipFill>
          <a:blip r:embed="rId3"/>
          <a:stretch>
            <a:fillRect/>
          </a:stretch>
        </p:blipFill>
        <p:spPr>
          <a:xfrm>
            <a:off x="5570561" y="369321"/>
            <a:ext cx="3351416" cy="2232880"/>
          </a:xfrm>
          <a:prstGeom prst="rect">
            <a:avLst/>
          </a:prstGeom>
        </p:spPr>
      </p:pic>
      <p:sp>
        <p:nvSpPr>
          <p:cNvPr id="5" name="TextBox 4"/>
          <p:cNvSpPr txBox="1"/>
          <p:nvPr/>
        </p:nvSpPr>
        <p:spPr>
          <a:xfrm>
            <a:off x="381000" y="2286000"/>
            <a:ext cx="4624086" cy="523220"/>
          </a:xfrm>
          <a:prstGeom prst="rect">
            <a:avLst/>
          </a:prstGeom>
        </p:spPr>
        <p:style>
          <a:lnRef idx="3">
            <a:schemeClr val="lt1"/>
          </a:lnRef>
          <a:fillRef idx="1">
            <a:schemeClr val="accent1"/>
          </a:fillRef>
          <a:effectRef idx="1">
            <a:schemeClr val="accent1"/>
          </a:effectRef>
          <a:fontRef idx="minor">
            <a:schemeClr val="lt1"/>
          </a:fontRef>
        </p:style>
        <p:txBody>
          <a:bodyPr wrap="none" rtlCol="0">
            <a:spAutoFit/>
          </a:bodyPr>
          <a:lstStyle/>
          <a:p>
            <a:r>
              <a:rPr lang="en-US" sz="2800" dirty="0" smtClean="0"/>
              <a:t>Ask and answer the questions.</a:t>
            </a:r>
            <a:endParaRPr lang="en-US" sz="2800" dirty="0"/>
          </a:p>
        </p:txBody>
      </p:sp>
      <p:sp>
        <p:nvSpPr>
          <p:cNvPr id="6" name="TextBox 5"/>
          <p:cNvSpPr txBox="1"/>
          <p:nvPr/>
        </p:nvSpPr>
        <p:spPr>
          <a:xfrm>
            <a:off x="304800" y="3048000"/>
            <a:ext cx="6383671" cy="523220"/>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2800" dirty="0" smtClean="0"/>
              <a:t>1. What do you like about </a:t>
            </a:r>
            <a:r>
              <a:rPr lang="en-US" sz="2800" dirty="0" err="1" smtClean="0"/>
              <a:t>Kabita’s</a:t>
            </a:r>
            <a:r>
              <a:rPr lang="en-US" sz="2800" dirty="0" smtClean="0"/>
              <a:t> village? </a:t>
            </a:r>
          </a:p>
        </p:txBody>
      </p:sp>
      <p:sp>
        <p:nvSpPr>
          <p:cNvPr id="7" name="TextBox 6"/>
          <p:cNvSpPr txBox="1"/>
          <p:nvPr/>
        </p:nvSpPr>
        <p:spPr>
          <a:xfrm>
            <a:off x="304800" y="3810000"/>
            <a:ext cx="6705105" cy="523220"/>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2800" dirty="0" err="1" smtClean="0"/>
              <a:t>Ans</a:t>
            </a:r>
            <a:r>
              <a:rPr lang="en-US" sz="2800" dirty="0" smtClean="0"/>
              <a:t>: I like its river because it is very beautiful</a:t>
            </a:r>
          </a:p>
        </p:txBody>
      </p:sp>
      <p:sp>
        <p:nvSpPr>
          <p:cNvPr id="8" name="TextBox 7"/>
          <p:cNvSpPr txBox="1"/>
          <p:nvPr/>
        </p:nvSpPr>
        <p:spPr>
          <a:xfrm>
            <a:off x="304800" y="4572000"/>
            <a:ext cx="4326954" cy="523220"/>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2800" dirty="0"/>
              <a:t>2</a:t>
            </a:r>
            <a:r>
              <a:rPr lang="en-US" sz="2800" dirty="0" smtClean="0"/>
              <a:t>. What do you dislike then?</a:t>
            </a:r>
          </a:p>
        </p:txBody>
      </p:sp>
      <p:sp>
        <p:nvSpPr>
          <p:cNvPr id="9" name="TextBox 8"/>
          <p:cNvSpPr txBox="1"/>
          <p:nvPr/>
        </p:nvSpPr>
        <p:spPr>
          <a:xfrm>
            <a:off x="304800" y="5334000"/>
            <a:ext cx="8609216" cy="523220"/>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2800" dirty="0" err="1" smtClean="0"/>
              <a:t>Ans</a:t>
            </a:r>
            <a:r>
              <a:rPr lang="en-US" sz="2800" dirty="0" smtClean="0"/>
              <a:t>:  I dislike its roads because they are narrow and dirty</a:t>
            </a:r>
          </a:p>
        </p:txBody>
      </p:sp>
    </p:spTree>
    <p:extLst>
      <p:ext uri="{BB962C8B-B14F-4D97-AF65-F5344CB8AC3E}">
        <p14:creationId xmlns:p14="http://schemas.microsoft.com/office/powerpoint/2010/main" val="3181574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1000"/>
                                        <p:tgtEl>
                                          <p:spTgt spid="9"/>
                                        </p:tgtEl>
                                      </p:cBhvr>
                                    </p:animEffect>
                                    <p:anim calcmode="lin" valueType="num">
                                      <p:cBhvr>
                                        <p:cTn id="41" dur="1000" fill="hold"/>
                                        <p:tgtEl>
                                          <p:spTgt spid="9"/>
                                        </p:tgtEl>
                                        <p:attrNameLst>
                                          <p:attrName>ppt_x</p:attrName>
                                        </p:attrNameLst>
                                      </p:cBhvr>
                                      <p:tavLst>
                                        <p:tav tm="0">
                                          <p:val>
                                            <p:strVal val="#ppt_x"/>
                                          </p:val>
                                        </p:tav>
                                        <p:tav tm="100000">
                                          <p:val>
                                            <p:strVal val="#ppt_x"/>
                                          </p:val>
                                        </p:tav>
                                      </p:tavLst>
                                    </p:anim>
                                    <p:anim calcmode="lin" valueType="num">
                                      <p:cBhvr>
                                        <p:cTn id="4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609" y="2275"/>
            <a:ext cx="9144000" cy="6858000"/>
          </a:xfrm>
          <a:prstGeom prst="rect">
            <a:avLst/>
          </a:prstGeom>
          <a:solidFill>
            <a:srgbClr val="00B0F0"/>
          </a:solidFill>
        </p:spPr>
        <p:txBody>
          <a:bodyPr wrap="square" rtlCol="0">
            <a:spAutoFit/>
          </a:bodyPr>
          <a:lstStyle/>
          <a:p>
            <a:endParaRPr lang="en-US" dirty="0">
              <a:solidFill>
                <a:prstClr val="black"/>
              </a:solidFill>
            </a:endParaRPr>
          </a:p>
        </p:txBody>
      </p:sp>
      <p:sp>
        <p:nvSpPr>
          <p:cNvPr id="3" name="TextBox 2"/>
          <p:cNvSpPr txBox="1"/>
          <p:nvPr/>
        </p:nvSpPr>
        <p:spPr>
          <a:xfrm>
            <a:off x="353896" y="228600"/>
            <a:ext cx="8534400" cy="156966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200" dirty="0" smtClean="0"/>
              <a:t>Look at the food that </a:t>
            </a:r>
            <a:r>
              <a:rPr lang="en-US" sz="3200" dirty="0" err="1" smtClean="0"/>
              <a:t>Kobita</a:t>
            </a:r>
            <a:r>
              <a:rPr lang="en-US" sz="3200" dirty="0" smtClean="0"/>
              <a:t> usually eats at home. In pairs match the names  of the food items given below with the pictures. </a:t>
            </a:r>
            <a:endParaRPr lang="en-US" sz="3200" dirty="0"/>
          </a:p>
        </p:txBody>
      </p:sp>
      <p:pic>
        <p:nvPicPr>
          <p:cNvPr id="4" name="Picture 3" descr="maxresdefaulthh.jpg"/>
          <p:cNvPicPr>
            <a:picLocks noChangeAspect="1"/>
          </p:cNvPicPr>
          <p:nvPr/>
        </p:nvPicPr>
        <p:blipFill>
          <a:blip r:embed="rId2" cstate="print"/>
          <a:stretch>
            <a:fillRect/>
          </a:stretch>
        </p:blipFill>
        <p:spPr>
          <a:xfrm>
            <a:off x="5257800" y="4191000"/>
            <a:ext cx="2133600" cy="1371600"/>
          </a:xfrm>
          <a:prstGeom prst="rect">
            <a:avLst/>
          </a:prstGeom>
          <a:ln>
            <a:noFill/>
          </a:ln>
          <a:effectLst>
            <a:softEdge rad="112500"/>
          </a:effectLst>
        </p:spPr>
      </p:pic>
      <p:pic>
        <p:nvPicPr>
          <p:cNvPr id="5" name="Picture 4" descr="vegan-mashed-potatoes-square.jpg"/>
          <p:cNvPicPr>
            <a:picLocks noChangeAspect="1"/>
          </p:cNvPicPr>
          <p:nvPr/>
        </p:nvPicPr>
        <p:blipFill>
          <a:blip r:embed="rId3" cstate="print"/>
          <a:stretch>
            <a:fillRect/>
          </a:stretch>
        </p:blipFill>
        <p:spPr>
          <a:xfrm>
            <a:off x="3048000" y="4191000"/>
            <a:ext cx="1524000" cy="1333500"/>
          </a:xfrm>
          <a:prstGeom prst="rect">
            <a:avLst/>
          </a:prstGeom>
          <a:ln>
            <a:noFill/>
          </a:ln>
          <a:effectLst>
            <a:softEdge rad="112500"/>
          </a:effectLst>
        </p:spPr>
      </p:pic>
      <p:pic>
        <p:nvPicPr>
          <p:cNvPr id="6" name="Picture 5" descr="Health-Benefits-Of-Eating-Chapatti.jpg"/>
          <p:cNvPicPr>
            <a:picLocks noChangeAspect="1"/>
          </p:cNvPicPr>
          <p:nvPr/>
        </p:nvPicPr>
        <p:blipFill>
          <a:blip r:embed="rId4" cstate="print"/>
          <a:stretch>
            <a:fillRect/>
          </a:stretch>
        </p:blipFill>
        <p:spPr>
          <a:xfrm>
            <a:off x="609600" y="4267200"/>
            <a:ext cx="1795152" cy="1133006"/>
          </a:xfrm>
          <a:prstGeom prst="rect">
            <a:avLst/>
          </a:prstGeom>
          <a:ln>
            <a:noFill/>
          </a:ln>
          <a:effectLst>
            <a:softEdge rad="112500"/>
          </a:effectLst>
        </p:spPr>
      </p:pic>
      <p:pic>
        <p:nvPicPr>
          <p:cNvPr id="8" name="Picture 7" descr="What-Are-The-Health-Benefits-of-Bitter-Melon.jpg"/>
          <p:cNvPicPr>
            <a:picLocks noChangeAspect="1"/>
          </p:cNvPicPr>
          <p:nvPr/>
        </p:nvPicPr>
        <p:blipFill>
          <a:blip r:embed="rId5" cstate="print"/>
          <a:stretch>
            <a:fillRect/>
          </a:stretch>
        </p:blipFill>
        <p:spPr>
          <a:xfrm>
            <a:off x="838200" y="2362200"/>
            <a:ext cx="1447800" cy="1628775"/>
          </a:xfrm>
          <a:prstGeom prst="rect">
            <a:avLst/>
          </a:prstGeom>
          <a:ln>
            <a:noFill/>
          </a:ln>
          <a:effectLst>
            <a:softEdge rad="112500"/>
          </a:effectLst>
        </p:spPr>
      </p:pic>
      <p:pic>
        <p:nvPicPr>
          <p:cNvPr id="9" name="Picture 8" descr="erewre.jpg"/>
          <p:cNvPicPr>
            <a:picLocks noChangeAspect="1"/>
          </p:cNvPicPr>
          <p:nvPr/>
        </p:nvPicPr>
        <p:blipFill>
          <a:blip r:embed="rId6" cstate="print"/>
          <a:stretch>
            <a:fillRect/>
          </a:stretch>
        </p:blipFill>
        <p:spPr>
          <a:xfrm>
            <a:off x="3200400" y="2438400"/>
            <a:ext cx="1513609" cy="1513609"/>
          </a:xfrm>
          <a:prstGeom prst="rect">
            <a:avLst/>
          </a:prstGeom>
          <a:ln>
            <a:noFill/>
          </a:ln>
          <a:effectLst>
            <a:softEdge rad="112500"/>
          </a:effectLst>
        </p:spPr>
      </p:pic>
      <p:pic>
        <p:nvPicPr>
          <p:cNvPr id="10" name="Picture 9" descr="maxresdefaultff.jpg"/>
          <p:cNvPicPr>
            <a:picLocks noChangeAspect="1"/>
          </p:cNvPicPr>
          <p:nvPr/>
        </p:nvPicPr>
        <p:blipFill>
          <a:blip r:embed="rId7" cstate="print"/>
          <a:stretch>
            <a:fillRect/>
          </a:stretch>
        </p:blipFill>
        <p:spPr>
          <a:xfrm>
            <a:off x="5486400" y="2438400"/>
            <a:ext cx="1974273" cy="1447800"/>
          </a:xfrm>
          <a:prstGeom prst="rect">
            <a:avLst/>
          </a:prstGeom>
          <a:ln>
            <a:noFill/>
          </a:ln>
          <a:effectLst>
            <a:softEdge rad="112500"/>
          </a:effectLst>
        </p:spPr>
      </p:pic>
      <p:sp>
        <p:nvSpPr>
          <p:cNvPr id="11" name="TextBox 10"/>
          <p:cNvSpPr txBox="1"/>
          <p:nvPr/>
        </p:nvSpPr>
        <p:spPr>
          <a:xfrm>
            <a:off x="533400" y="5867400"/>
            <a:ext cx="1331455" cy="369332"/>
          </a:xfrm>
          <a:prstGeom prst="rect">
            <a:avLst/>
          </a:prstGeom>
        </p:spPr>
        <p:style>
          <a:lnRef idx="3">
            <a:schemeClr val="lt1"/>
          </a:lnRef>
          <a:fillRef idx="1">
            <a:schemeClr val="accent2"/>
          </a:fillRef>
          <a:effectRef idx="1">
            <a:schemeClr val="accent2"/>
          </a:effectRef>
          <a:fontRef idx="minor">
            <a:schemeClr val="lt1"/>
          </a:fontRef>
        </p:style>
        <p:txBody>
          <a:bodyPr wrap="none" rtlCol="0">
            <a:spAutoFit/>
          </a:bodyPr>
          <a:lstStyle/>
          <a:p>
            <a:r>
              <a:rPr lang="en-US" b="1" dirty="0" smtClean="0">
                <a:effectLst>
                  <a:outerShdw blurRad="38100" dist="38100" dir="2700000" algn="tl">
                    <a:srgbClr val="000000">
                      <a:alpha val="43137"/>
                    </a:srgbClr>
                  </a:outerShdw>
                </a:effectLst>
              </a:rPr>
              <a:t>Bitter gourd</a:t>
            </a:r>
            <a:endParaRPr lang="en-US" b="1" dirty="0">
              <a:effectLst>
                <a:outerShdw blurRad="38100" dist="38100" dir="2700000" algn="tl">
                  <a:srgbClr val="000000">
                    <a:alpha val="43137"/>
                  </a:srgbClr>
                </a:outerShdw>
              </a:effectLst>
            </a:endParaRPr>
          </a:p>
        </p:txBody>
      </p:sp>
      <p:sp>
        <p:nvSpPr>
          <p:cNvPr id="12" name="TextBox 11"/>
          <p:cNvSpPr txBox="1"/>
          <p:nvPr/>
        </p:nvSpPr>
        <p:spPr>
          <a:xfrm>
            <a:off x="5410200" y="5867400"/>
            <a:ext cx="835229" cy="369332"/>
          </a:xfrm>
          <a:prstGeom prst="rect">
            <a:avLst/>
          </a:prstGeom>
        </p:spPr>
        <p:style>
          <a:lnRef idx="3">
            <a:schemeClr val="lt1"/>
          </a:lnRef>
          <a:fillRef idx="1">
            <a:schemeClr val="accent3"/>
          </a:fillRef>
          <a:effectRef idx="1">
            <a:schemeClr val="accent3"/>
          </a:effectRef>
          <a:fontRef idx="minor">
            <a:schemeClr val="lt1"/>
          </a:fontRef>
        </p:style>
        <p:txBody>
          <a:bodyPr wrap="none" rtlCol="0">
            <a:spAutoFit/>
          </a:bodyPr>
          <a:lstStyle/>
          <a:p>
            <a:r>
              <a:rPr lang="en-US" b="1" dirty="0" smtClean="0">
                <a:effectLst>
                  <a:outerShdw blurRad="38100" dist="38100" dir="2700000" algn="tl">
                    <a:srgbClr val="000000">
                      <a:alpha val="43137"/>
                    </a:srgbClr>
                  </a:outerShdw>
                </a:effectLst>
              </a:rPr>
              <a:t>Egg fry</a:t>
            </a:r>
            <a:endParaRPr lang="en-US" b="1" dirty="0">
              <a:effectLst>
                <a:outerShdw blurRad="38100" dist="38100" dir="2700000" algn="tl">
                  <a:srgbClr val="000000">
                    <a:alpha val="43137"/>
                  </a:srgbClr>
                </a:outerShdw>
              </a:effectLst>
            </a:endParaRPr>
          </a:p>
        </p:txBody>
      </p:sp>
      <p:sp>
        <p:nvSpPr>
          <p:cNvPr id="13" name="TextBox 12"/>
          <p:cNvSpPr txBox="1"/>
          <p:nvPr/>
        </p:nvSpPr>
        <p:spPr>
          <a:xfrm>
            <a:off x="3124200" y="5867400"/>
            <a:ext cx="911853" cy="369332"/>
          </a:xfrm>
          <a:prstGeom prst="rect">
            <a:avLst/>
          </a:prstGeom>
        </p:spPr>
        <p:style>
          <a:lnRef idx="3">
            <a:schemeClr val="lt1"/>
          </a:lnRef>
          <a:fillRef idx="1">
            <a:schemeClr val="accent2"/>
          </a:fillRef>
          <a:effectRef idx="1">
            <a:schemeClr val="accent2"/>
          </a:effectRef>
          <a:fontRef idx="minor">
            <a:schemeClr val="lt1"/>
          </a:fontRef>
        </p:style>
        <p:txBody>
          <a:bodyPr wrap="none" rtlCol="0">
            <a:spAutoFit/>
          </a:bodyPr>
          <a:lstStyle/>
          <a:p>
            <a:r>
              <a:rPr lang="en-US" b="1" dirty="0" smtClean="0">
                <a:effectLst>
                  <a:outerShdw blurRad="38100" dist="38100" dir="2700000" algn="tl">
                    <a:srgbClr val="000000">
                      <a:alpha val="43137"/>
                    </a:srgbClr>
                  </a:outerShdw>
                </a:effectLst>
              </a:rPr>
              <a:t>Fish Fry</a:t>
            </a:r>
            <a:endParaRPr lang="en-US" b="1" dirty="0">
              <a:effectLst>
                <a:outerShdw blurRad="38100" dist="38100" dir="2700000" algn="tl">
                  <a:srgbClr val="000000">
                    <a:alpha val="43137"/>
                  </a:srgbClr>
                </a:outerShdw>
              </a:effectLst>
            </a:endParaRPr>
          </a:p>
        </p:txBody>
      </p:sp>
      <p:sp>
        <p:nvSpPr>
          <p:cNvPr id="14" name="TextBox 13"/>
          <p:cNvSpPr txBox="1"/>
          <p:nvPr/>
        </p:nvSpPr>
        <p:spPr>
          <a:xfrm>
            <a:off x="4343400" y="5867400"/>
            <a:ext cx="884409" cy="369332"/>
          </a:xfrm>
          <a:prstGeom prst="rect">
            <a:avLst/>
          </a:prstGeom>
        </p:spPr>
        <p:style>
          <a:lnRef idx="3">
            <a:schemeClr val="lt1"/>
          </a:lnRef>
          <a:fillRef idx="1">
            <a:schemeClr val="accent1"/>
          </a:fillRef>
          <a:effectRef idx="1">
            <a:schemeClr val="accent1"/>
          </a:effectRef>
          <a:fontRef idx="minor">
            <a:schemeClr val="lt1"/>
          </a:fontRef>
        </p:style>
        <p:txBody>
          <a:bodyPr wrap="none" rtlCol="0">
            <a:spAutoFit/>
          </a:bodyPr>
          <a:lstStyle/>
          <a:p>
            <a:r>
              <a:rPr lang="en-US" b="1" dirty="0" err="1" smtClean="0">
                <a:effectLst>
                  <a:outerShdw blurRad="38100" dist="38100" dir="2700000" algn="tl">
                    <a:srgbClr val="000000">
                      <a:alpha val="43137"/>
                    </a:srgbClr>
                  </a:outerShdw>
                </a:effectLst>
              </a:rPr>
              <a:t>Singar</a:t>
            </a:r>
            <a:r>
              <a:rPr lang="en-US" dirty="0" err="1" smtClean="0"/>
              <a:t>a</a:t>
            </a:r>
            <a:endParaRPr lang="en-US" dirty="0"/>
          </a:p>
        </p:txBody>
      </p:sp>
      <p:sp>
        <p:nvSpPr>
          <p:cNvPr id="15" name="TextBox 14"/>
          <p:cNvSpPr txBox="1"/>
          <p:nvPr/>
        </p:nvSpPr>
        <p:spPr>
          <a:xfrm>
            <a:off x="1981200" y="5867400"/>
            <a:ext cx="966931" cy="369332"/>
          </a:xfrm>
          <a:prstGeom prst="rect">
            <a:avLst/>
          </a:prstGeom>
        </p:spPr>
        <p:style>
          <a:lnRef idx="3">
            <a:schemeClr val="lt1"/>
          </a:lnRef>
          <a:fillRef idx="1">
            <a:schemeClr val="accent3"/>
          </a:fillRef>
          <a:effectRef idx="1">
            <a:schemeClr val="accent3"/>
          </a:effectRef>
          <a:fontRef idx="minor">
            <a:schemeClr val="lt1"/>
          </a:fontRef>
        </p:style>
        <p:txBody>
          <a:bodyPr wrap="none" rtlCol="0">
            <a:spAutoFit/>
          </a:bodyPr>
          <a:lstStyle/>
          <a:p>
            <a:r>
              <a:rPr lang="en-US" b="1" dirty="0" smtClean="0">
                <a:effectLst>
                  <a:outerShdw blurRad="38100" dist="38100" dir="2700000" algn="tl">
                    <a:srgbClr val="000000">
                      <a:alpha val="43137"/>
                    </a:srgbClr>
                  </a:outerShdw>
                </a:effectLst>
              </a:rPr>
              <a:t>chapatti</a:t>
            </a:r>
            <a:endParaRPr lang="en-US" b="1" dirty="0">
              <a:effectLst>
                <a:outerShdw blurRad="38100" dist="38100" dir="2700000" algn="tl">
                  <a:srgbClr val="000000">
                    <a:alpha val="43137"/>
                  </a:srgbClr>
                </a:outerShdw>
              </a:effectLst>
            </a:endParaRPr>
          </a:p>
        </p:txBody>
      </p:sp>
      <p:sp>
        <p:nvSpPr>
          <p:cNvPr id="16" name="TextBox 15"/>
          <p:cNvSpPr txBox="1"/>
          <p:nvPr/>
        </p:nvSpPr>
        <p:spPr>
          <a:xfrm>
            <a:off x="6477000" y="5867400"/>
            <a:ext cx="1644809" cy="369332"/>
          </a:xfrm>
          <a:prstGeom prst="rect">
            <a:avLst/>
          </a:prstGeom>
        </p:spPr>
        <p:style>
          <a:lnRef idx="3">
            <a:schemeClr val="lt1"/>
          </a:lnRef>
          <a:fillRef idx="1">
            <a:schemeClr val="accent3"/>
          </a:fillRef>
          <a:effectRef idx="1">
            <a:schemeClr val="accent3"/>
          </a:effectRef>
          <a:fontRef idx="minor">
            <a:schemeClr val="lt1"/>
          </a:fontRef>
        </p:style>
        <p:txBody>
          <a:bodyPr wrap="none" rtlCol="0">
            <a:spAutoFit/>
          </a:bodyPr>
          <a:lstStyle/>
          <a:p>
            <a:r>
              <a:rPr lang="en-US" b="1" dirty="0" smtClean="0">
                <a:effectLst>
                  <a:outerShdw blurRad="38100" dist="38100" dir="2700000" algn="tl">
                    <a:srgbClr val="000000">
                      <a:alpha val="43137"/>
                    </a:srgbClr>
                  </a:outerShdw>
                </a:effectLst>
              </a:rPr>
              <a:t>Mashed potato</a:t>
            </a:r>
            <a:endParaRPr lang="en-US" b="1" dirty="0">
              <a:effectLst>
                <a:outerShdw blurRad="38100" dist="38100" dir="2700000" algn="tl">
                  <a:srgbClr val="000000">
                    <a:alpha val="43137"/>
                  </a:srgbClr>
                </a:outerShdw>
              </a:effectLst>
            </a:endParaRPr>
          </a:p>
        </p:txBody>
      </p:sp>
      <p:sp>
        <p:nvSpPr>
          <p:cNvPr id="17" name="TextBox 16"/>
          <p:cNvSpPr txBox="1"/>
          <p:nvPr/>
        </p:nvSpPr>
        <p:spPr>
          <a:xfrm>
            <a:off x="914400" y="3810000"/>
            <a:ext cx="1268296" cy="369332"/>
          </a:xfrm>
          <a:prstGeom prst="rect">
            <a:avLst/>
          </a:prstGeom>
          <a:noFill/>
        </p:spPr>
        <p:txBody>
          <a:bodyPr wrap="none" rtlCol="0">
            <a:spAutoFit/>
          </a:bodyPr>
          <a:lstStyle/>
          <a:p>
            <a:r>
              <a:rPr lang="en-US" dirty="0" smtClean="0"/>
              <a:t>1………………</a:t>
            </a:r>
            <a:endParaRPr lang="en-US" dirty="0"/>
          </a:p>
        </p:txBody>
      </p:sp>
      <p:sp>
        <p:nvSpPr>
          <p:cNvPr id="18" name="TextBox 17"/>
          <p:cNvSpPr txBox="1"/>
          <p:nvPr/>
        </p:nvSpPr>
        <p:spPr>
          <a:xfrm>
            <a:off x="3048000" y="5410200"/>
            <a:ext cx="1268296" cy="369332"/>
          </a:xfrm>
          <a:prstGeom prst="rect">
            <a:avLst/>
          </a:prstGeom>
          <a:noFill/>
        </p:spPr>
        <p:txBody>
          <a:bodyPr wrap="none" rtlCol="0">
            <a:spAutoFit/>
          </a:bodyPr>
          <a:lstStyle/>
          <a:p>
            <a:r>
              <a:rPr lang="en-US" dirty="0" smtClean="0"/>
              <a:t>5………………</a:t>
            </a:r>
            <a:endParaRPr lang="en-US" dirty="0"/>
          </a:p>
        </p:txBody>
      </p:sp>
      <p:sp>
        <p:nvSpPr>
          <p:cNvPr id="19" name="TextBox 18"/>
          <p:cNvSpPr txBox="1"/>
          <p:nvPr/>
        </p:nvSpPr>
        <p:spPr>
          <a:xfrm>
            <a:off x="5715000" y="5486400"/>
            <a:ext cx="1268296" cy="369332"/>
          </a:xfrm>
          <a:prstGeom prst="rect">
            <a:avLst/>
          </a:prstGeom>
          <a:noFill/>
        </p:spPr>
        <p:txBody>
          <a:bodyPr wrap="none" rtlCol="0">
            <a:spAutoFit/>
          </a:bodyPr>
          <a:lstStyle/>
          <a:p>
            <a:r>
              <a:rPr lang="en-US" dirty="0" smtClean="0"/>
              <a:t>6………………</a:t>
            </a:r>
            <a:endParaRPr lang="en-US" dirty="0"/>
          </a:p>
        </p:txBody>
      </p:sp>
      <p:sp>
        <p:nvSpPr>
          <p:cNvPr id="20" name="TextBox 19"/>
          <p:cNvSpPr txBox="1"/>
          <p:nvPr/>
        </p:nvSpPr>
        <p:spPr>
          <a:xfrm>
            <a:off x="3352800" y="3810000"/>
            <a:ext cx="1268296" cy="369332"/>
          </a:xfrm>
          <a:prstGeom prst="rect">
            <a:avLst/>
          </a:prstGeom>
          <a:noFill/>
        </p:spPr>
        <p:txBody>
          <a:bodyPr wrap="none" rtlCol="0">
            <a:spAutoFit/>
          </a:bodyPr>
          <a:lstStyle/>
          <a:p>
            <a:r>
              <a:rPr lang="en-US" dirty="0" smtClean="0"/>
              <a:t>2………………</a:t>
            </a:r>
            <a:endParaRPr lang="en-US" dirty="0"/>
          </a:p>
        </p:txBody>
      </p:sp>
      <p:sp>
        <p:nvSpPr>
          <p:cNvPr id="21" name="TextBox 20"/>
          <p:cNvSpPr txBox="1"/>
          <p:nvPr/>
        </p:nvSpPr>
        <p:spPr>
          <a:xfrm>
            <a:off x="5791200" y="3810000"/>
            <a:ext cx="1268296" cy="369332"/>
          </a:xfrm>
          <a:prstGeom prst="rect">
            <a:avLst/>
          </a:prstGeom>
          <a:noFill/>
        </p:spPr>
        <p:txBody>
          <a:bodyPr wrap="none" rtlCol="0">
            <a:spAutoFit/>
          </a:bodyPr>
          <a:lstStyle/>
          <a:p>
            <a:r>
              <a:rPr lang="en-US" dirty="0" smtClean="0"/>
              <a:t>3………………</a:t>
            </a:r>
            <a:endParaRPr lang="en-US" dirty="0"/>
          </a:p>
        </p:txBody>
      </p:sp>
      <p:sp>
        <p:nvSpPr>
          <p:cNvPr id="22" name="TextBox 21"/>
          <p:cNvSpPr txBox="1"/>
          <p:nvPr/>
        </p:nvSpPr>
        <p:spPr>
          <a:xfrm>
            <a:off x="685800" y="5410200"/>
            <a:ext cx="1268296" cy="369332"/>
          </a:xfrm>
          <a:prstGeom prst="rect">
            <a:avLst/>
          </a:prstGeom>
          <a:noFill/>
        </p:spPr>
        <p:txBody>
          <a:bodyPr wrap="none" rtlCol="0">
            <a:spAutoFit/>
          </a:bodyPr>
          <a:lstStyle/>
          <a:p>
            <a:r>
              <a:rPr lang="en-US" dirty="0" smtClean="0"/>
              <a:t>4………………</a:t>
            </a:r>
            <a:endParaRPr lang="en-US" dirty="0"/>
          </a:p>
        </p:txBody>
      </p:sp>
    </p:spTree>
    <p:extLst>
      <p:ext uri="{BB962C8B-B14F-4D97-AF65-F5344CB8AC3E}">
        <p14:creationId xmlns:p14="http://schemas.microsoft.com/office/powerpoint/2010/main" val="3181574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1)">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heel(1)">
                                      <p:cBhvr>
                                        <p:cTn id="22" dur="2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heel(1)">
                                      <p:cBhvr>
                                        <p:cTn id="27" dur="2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heel(1)">
                                      <p:cBhvr>
                                        <p:cTn id="32" dur="20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heel(1)">
                                      <p:cBhvr>
                                        <p:cTn id="37" dur="20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arn(inVertical)">
                                      <p:cBhvr>
                                        <p:cTn id="42" dur="500"/>
                                        <p:tgtEl>
                                          <p:spTgt spid="12"/>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barn(inVertical)">
                                      <p:cBhvr>
                                        <p:cTn id="45" dur="500"/>
                                        <p:tgtEl>
                                          <p:spTgt spid="16"/>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barn(inVertical)">
                                      <p:cBhvr>
                                        <p:cTn id="48" dur="500"/>
                                        <p:tgtEl>
                                          <p:spTgt spid="14"/>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barn(inVertical)">
                                      <p:cBhvr>
                                        <p:cTn id="51" dur="500"/>
                                        <p:tgtEl>
                                          <p:spTgt spid="13"/>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barn(inVertical)">
                                      <p:cBhvr>
                                        <p:cTn id="54" dur="500"/>
                                        <p:tgtEl>
                                          <p:spTgt spid="15"/>
                                        </p:tgtEl>
                                      </p:cBhvr>
                                    </p:animEffect>
                                  </p:childTnLst>
                                </p:cTn>
                              </p:par>
                              <p:par>
                                <p:cTn id="55" presetID="16" presetClass="entr" presetSubtype="21" fill="hold" grpId="0" nodeType="with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barn(inVertical)">
                                      <p:cBhvr>
                                        <p:cTn id="5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2" grpId="0" animBg="1"/>
      <p:bldP spid="13" grpId="0" animBg="1"/>
      <p:bldP spid="14" grpId="0" animBg="1"/>
      <p:bldP spid="15"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858000"/>
          </a:xfrm>
          <a:prstGeom prst="rect">
            <a:avLst/>
          </a:prstGeom>
          <a:solidFill>
            <a:srgbClr val="00B0F0"/>
          </a:solidFill>
        </p:spPr>
        <p:txBody>
          <a:bodyPr wrap="square" rtlCol="0">
            <a:spAutoFit/>
          </a:bodyPr>
          <a:lstStyle/>
          <a:p>
            <a:endParaRPr lang="en-US" dirty="0">
              <a:solidFill>
                <a:prstClr val="black"/>
              </a:solidFill>
            </a:endParaRPr>
          </a:p>
        </p:txBody>
      </p:sp>
      <p:sp>
        <p:nvSpPr>
          <p:cNvPr id="3" name="Title 1"/>
          <p:cNvSpPr txBox="1">
            <a:spLocks/>
          </p:cNvSpPr>
          <p:nvPr/>
        </p:nvSpPr>
        <p:spPr>
          <a:xfrm>
            <a:off x="152400" y="3581400"/>
            <a:ext cx="8991600" cy="1295400"/>
          </a:xfrm>
          <a:prstGeom prst="rect">
            <a:avLst/>
          </a:prstGeom>
          <a:noFill/>
        </p:spPr>
        <p:style>
          <a:lnRef idx="0">
            <a:schemeClr val="accent2"/>
          </a:lnRef>
          <a:fillRef idx="3">
            <a:schemeClr val="accent2"/>
          </a:fillRef>
          <a:effectRef idx="3">
            <a:schemeClr val="accent2"/>
          </a:effectRef>
          <a:fontRef idx="minor">
            <a:schemeClr val="lt1"/>
          </a:fontRef>
        </p:style>
        <p:txBody>
          <a:bodyPr>
            <a:normAutofit fontScale="975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4000" b="1" dirty="0" smtClean="0">
                <a:solidFill>
                  <a:srgbClr val="FFFF00"/>
                </a:solidFill>
                <a:effectLst>
                  <a:outerShdw blurRad="38100" dist="38100" dir="2700000" algn="tl">
                    <a:srgbClr val="000000">
                      <a:alpha val="43137"/>
                    </a:srgbClr>
                  </a:outerShdw>
                </a:effectLst>
              </a:rPr>
              <a:t>Write a short paragraph about </a:t>
            </a:r>
            <a:r>
              <a:rPr lang="en-US" sz="4000" b="1" dirty="0" err="1" smtClean="0">
                <a:solidFill>
                  <a:srgbClr val="FFFF00"/>
                </a:solidFill>
                <a:effectLst>
                  <a:outerShdw blurRad="38100" dist="38100" dir="2700000" algn="tl">
                    <a:srgbClr val="000000">
                      <a:alpha val="43137"/>
                    </a:srgbClr>
                  </a:outerShdw>
                </a:effectLst>
              </a:rPr>
              <a:t>Kabita’s</a:t>
            </a:r>
            <a:r>
              <a:rPr lang="en-US" sz="4000" b="1" dirty="0" smtClean="0">
                <a:solidFill>
                  <a:srgbClr val="FFFF00"/>
                </a:solidFill>
                <a:effectLst>
                  <a:outerShdw blurRad="38100" dist="38100" dir="2700000" algn="tl">
                    <a:srgbClr val="000000">
                      <a:alpha val="43137"/>
                    </a:srgbClr>
                  </a:outerShdw>
                </a:effectLst>
              </a:rPr>
              <a:t/>
            </a:r>
            <a:br>
              <a:rPr lang="en-US" sz="4000" b="1" dirty="0" smtClean="0">
                <a:solidFill>
                  <a:srgbClr val="FFFF00"/>
                </a:solidFill>
                <a:effectLst>
                  <a:outerShdw blurRad="38100" dist="38100" dir="2700000" algn="tl">
                    <a:srgbClr val="000000">
                      <a:alpha val="43137"/>
                    </a:srgbClr>
                  </a:outerShdw>
                </a:effectLst>
              </a:rPr>
            </a:br>
            <a:r>
              <a:rPr lang="en-US" sz="4000" b="1" dirty="0" smtClean="0">
                <a:solidFill>
                  <a:srgbClr val="FFFF00"/>
                </a:solidFill>
                <a:effectLst>
                  <a:outerShdw blurRad="38100" dist="38100" dir="2700000" algn="tl">
                    <a:srgbClr val="000000">
                      <a:alpha val="43137"/>
                    </a:srgbClr>
                  </a:outerShdw>
                </a:effectLst>
              </a:rPr>
              <a:t> Village by using your own language.  </a:t>
            </a:r>
            <a:endParaRPr lang="en-US" sz="4000" b="1" dirty="0">
              <a:solidFill>
                <a:srgbClr val="FFFF00"/>
              </a:solidFill>
              <a:effectLst>
                <a:outerShdw blurRad="38100" dist="38100" dir="2700000" algn="tl">
                  <a:srgbClr val="000000">
                    <a:alpha val="43137"/>
                  </a:srgbClr>
                </a:outerShdw>
              </a:effectLst>
            </a:endParaRPr>
          </a:p>
        </p:txBody>
      </p:sp>
      <p:sp>
        <p:nvSpPr>
          <p:cNvPr id="5" name="TextBox 4"/>
          <p:cNvSpPr txBox="1"/>
          <p:nvPr/>
        </p:nvSpPr>
        <p:spPr>
          <a:xfrm>
            <a:off x="1981200" y="1295400"/>
            <a:ext cx="5410200" cy="1200329"/>
          </a:xfrm>
          <a:prstGeom prst="rect">
            <a:avLst/>
          </a:prstGeom>
          <a:solidFill>
            <a:srgbClr val="FFC000"/>
          </a:solidFill>
        </p:spPr>
        <p:txBody>
          <a:bodyPr wrap="square" rtlCol="0">
            <a:spAutoFit/>
          </a:bodyPr>
          <a:lstStyle/>
          <a:p>
            <a:r>
              <a:rPr lang="en-US" sz="7200" dirty="0" smtClean="0">
                <a:solidFill>
                  <a:srgbClr val="00B0F0"/>
                </a:solidFill>
              </a:rPr>
              <a:t>HOME WORK</a:t>
            </a:r>
            <a:endParaRPr lang="en-US" sz="7200" dirty="0">
              <a:solidFill>
                <a:srgbClr val="00B0F0"/>
              </a:solidFill>
            </a:endParaRPr>
          </a:p>
        </p:txBody>
      </p:sp>
    </p:spTree>
    <p:extLst>
      <p:ext uri="{BB962C8B-B14F-4D97-AF65-F5344CB8AC3E}">
        <p14:creationId xmlns:p14="http://schemas.microsoft.com/office/powerpoint/2010/main" val="3181574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858000"/>
          </a:xfrm>
          <a:prstGeom prst="rect">
            <a:avLst/>
          </a:prstGeom>
          <a:solidFill>
            <a:srgbClr val="00B0F0"/>
          </a:solidFill>
        </p:spPr>
        <p:txBody>
          <a:bodyPr wrap="square" rtlCol="0">
            <a:spAutoFit/>
          </a:bodyPr>
          <a:lstStyle/>
          <a:p>
            <a:endParaRPr lang="en-US" dirty="0">
              <a:solidFill>
                <a:prstClr val="black"/>
              </a:solidFill>
            </a:endParaRPr>
          </a:p>
        </p:txBody>
      </p:sp>
      <p:sp>
        <p:nvSpPr>
          <p:cNvPr id="4" name="Oval 3"/>
          <p:cNvSpPr/>
          <p:nvPr/>
        </p:nvSpPr>
        <p:spPr>
          <a:xfrm>
            <a:off x="847299" y="3761537"/>
            <a:ext cx="7086599" cy="3124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800" b="1" dirty="0">
                <a:solidFill>
                  <a:srgbClr val="FF0000"/>
                </a:solidFill>
                <a:effectLst>
                  <a:outerShdw blurRad="38100" dist="38100" dir="2700000" algn="tl">
                    <a:srgbClr val="000000">
                      <a:alpha val="43137"/>
                    </a:srgbClr>
                  </a:outerShdw>
                </a:effectLst>
              </a:rPr>
              <a:t>Thank you</a:t>
            </a:r>
            <a:endParaRPr lang="en-US" sz="8800" b="1" dirty="0">
              <a:solidFill>
                <a:srgbClr val="FF0000"/>
              </a:solidFill>
              <a:effectLst>
                <a:outerShdw blurRad="38100" dist="38100" dir="2700000" algn="tl">
                  <a:srgbClr val="000000">
                    <a:alpha val="43137"/>
                  </a:srgbClr>
                </a:outerShdw>
              </a:effectLst>
            </a:endParaRPr>
          </a:p>
        </p:txBody>
      </p:sp>
      <p:pic>
        <p:nvPicPr>
          <p:cNvPr id="3074" name="Picture 2" descr="300,000+ Free Flowers &amp;amp; Nature Phot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6054" y="152400"/>
            <a:ext cx="5486400" cy="3636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1574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heel(1)">
                                      <p:cBhvr>
                                        <p:cTn id="7" dur="20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165086"/>
            <a:ext cx="3048000" cy="369332"/>
          </a:xfrm>
          <a:prstGeom prst="rect">
            <a:avLst/>
          </a:prstGeom>
          <a:noFill/>
        </p:spPr>
        <p:txBody>
          <a:bodyPr wrap="square" rtlCol="0">
            <a:spAutoFit/>
          </a:bodyPr>
          <a:lstStyle/>
          <a:p>
            <a:endParaRPr lang="en-US" dirty="0"/>
          </a:p>
        </p:txBody>
      </p:sp>
      <p:sp>
        <p:nvSpPr>
          <p:cNvPr id="11" name="TextBox 10"/>
          <p:cNvSpPr txBox="1"/>
          <p:nvPr/>
        </p:nvSpPr>
        <p:spPr>
          <a:xfrm>
            <a:off x="533400" y="1317486"/>
            <a:ext cx="3048000" cy="369332"/>
          </a:xfrm>
          <a:prstGeom prst="rect">
            <a:avLst/>
          </a:prstGeom>
          <a:noFill/>
        </p:spPr>
        <p:txBody>
          <a:bodyPr wrap="square" rtlCol="0">
            <a:spAutoFit/>
          </a:bodyPr>
          <a:lstStyle/>
          <a:p>
            <a:endParaRPr lang="en-US" dirty="0"/>
          </a:p>
        </p:txBody>
      </p:sp>
      <p:sp>
        <p:nvSpPr>
          <p:cNvPr id="16" name="TextBox 15"/>
          <p:cNvSpPr txBox="1"/>
          <p:nvPr/>
        </p:nvSpPr>
        <p:spPr>
          <a:xfrm>
            <a:off x="685800" y="1469886"/>
            <a:ext cx="3048000" cy="369332"/>
          </a:xfrm>
          <a:prstGeom prst="rect">
            <a:avLst/>
          </a:prstGeom>
          <a:noFill/>
        </p:spPr>
        <p:txBody>
          <a:bodyPr wrap="square" rtlCol="0">
            <a:spAutoFit/>
          </a:bodyPr>
          <a:lstStyle/>
          <a:p>
            <a:endParaRPr lang="en-US" dirty="0"/>
          </a:p>
        </p:txBody>
      </p:sp>
      <p:sp>
        <p:nvSpPr>
          <p:cNvPr id="3" name="TextBox 2"/>
          <p:cNvSpPr txBox="1"/>
          <p:nvPr/>
        </p:nvSpPr>
        <p:spPr>
          <a:xfrm>
            <a:off x="0" y="8411"/>
            <a:ext cx="9144000" cy="6858000"/>
          </a:xfrm>
          <a:prstGeom prst="rect">
            <a:avLst/>
          </a:prstGeom>
          <a:solidFill>
            <a:srgbClr val="00B0F0"/>
          </a:solidFill>
        </p:spPr>
        <p:txBody>
          <a:bodyPr wrap="square" rtlCol="0">
            <a:spAutoFit/>
          </a:bodyPr>
          <a:lstStyle/>
          <a:p>
            <a:endParaRPr lang="en-US" dirty="0"/>
          </a:p>
        </p:txBody>
      </p:sp>
      <p:sp>
        <p:nvSpPr>
          <p:cNvPr id="17" name="TextBox 16"/>
          <p:cNvSpPr txBox="1"/>
          <p:nvPr/>
        </p:nvSpPr>
        <p:spPr>
          <a:xfrm>
            <a:off x="2022143" y="203789"/>
            <a:ext cx="5410200" cy="110799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6600" b="1" dirty="0" smtClean="0">
                <a:effectLst>
                  <a:outerShdw blurRad="38100" dist="38100" dir="2700000" algn="tl">
                    <a:srgbClr val="000000">
                      <a:alpha val="43137"/>
                    </a:srgbClr>
                  </a:outerShdw>
                </a:effectLst>
              </a:rPr>
              <a:t>Introduction</a:t>
            </a:r>
            <a:endParaRPr lang="en-US" sz="6600" b="1" dirty="0">
              <a:effectLst>
                <a:outerShdw blurRad="38100" dist="38100" dir="2700000" algn="tl">
                  <a:srgbClr val="000000">
                    <a:alpha val="43137"/>
                  </a:srgbClr>
                </a:outerShdw>
              </a:effectLst>
            </a:endParaRPr>
          </a:p>
        </p:txBody>
      </p:sp>
      <p:pic>
        <p:nvPicPr>
          <p:cNvPr id="18" name="Picture 17" descr="English-For-Today-Class-7.jpg"/>
          <p:cNvPicPr>
            <a:picLocks noChangeAspect="1"/>
          </p:cNvPicPr>
          <p:nvPr/>
        </p:nvPicPr>
        <p:blipFill>
          <a:blip r:embed="rId2"/>
          <a:stretch>
            <a:fillRect/>
          </a:stretch>
        </p:blipFill>
        <p:spPr>
          <a:xfrm>
            <a:off x="3429000" y="1601781"/>
            <a:ext cx="2390775" cy="2708650"/>
          </a:xfrm>
          <a:prstGeom prst="rect">
            <a:avLst/>
          </a:prstGeom>
          <a:ln w="88900" cap="sq" cmpd="thickThin">
            <a:solidFill>
              <a:srgbClr val="000000"/>
            </a:solidFill>
            <a:prstDash val="solid"/>
            <a:miter lim="800000"/>
          </a:ln>
          <a:effectLst>
            <a:innerShdw blurRad="76200">
              <a:srgbClr val="000000"/>
            </a:innerShdw>
          </a:effectLst>
        </p:spPr>
      </p:pic>
      <p:sp>
        <p:nvSpPr>
          <p:cNvPr id="19" name="TextBox 18"/>
          <p:cNvSpPr txBox="1"/>
          <p:nvPr/>
        </p:nvSpPr>
        <p:spPr>
          <a:xfrm>
            <a:off x="2057400" y="4648200"/>
            <a:ext cx="5257800" cy="2062103"/>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3200" b="1" dirty="0" smtClean="0">
                <a:solidFill>
                  <a:srgbClr val="FFFF00"/>
                </a:solidFill>
                <a:effectLst>
                  <a:outerShdw blurRad="38100" dist="38100" dir="2700000" algn="tl">
                    <a:srgbClr val="000000">
                      <a:alpha val="43137"/>
                    </a:srgbClr>
                  </a:outerShdw>
                </a:effectLst>
              </a:rPr>
              <a:t>Class –Seven</a:t>
            </a:r>
          </a:p>
          <a:p>
            <a:r>
              <a:rPr lang="en-US" sz="3200" b="1" dirty="0" smtClean="0">
                <a:solidFill>
                  <a:srgbClr val="FFFF00"/>
                </a:solidFill>
                <a:effectLst>
                  <a:outerShdw blurRad="38100" dist="38100" dir="2700000" algn="tl">
                    <a:srgbClr val="000000">
                      <a:alpha val="43137"/>
                    </a:srgbClr>
                  </a:outerShdw>
                </a:effectLst>
              </a:rPr>
              <a:t>English First Paper </a:t>
            </a:r>
          </a:p>
          <a:p>
            <a:r>
              <a:rPr lang="en-US" sz="3200" b="1" dirty="0" smtClean="0">
                <a:solidFill>
                  <a:srgbClr val="FFFF00"/>
                </a:solidFill>
                <a:effectLst>
                  <a:outerShdw blurRad="38100" dist="38100" dir="2700000" algn="tl">
                    <a:srgbClr val="000000">
                      <a:alpha val="43137"/>
                    </a:srgbClr>
                  </a:outerShdw>
                </a:effectLst>
              </a:rPr>
              <a:t>Unit -08, Lesson -02, Sec: B </a:t>
            </a:r>
          </a:p>
          <a:p>
            <a:r>
              <a:rPr lang="en-US" sz="3200" b="1" dirty="0" err="1" smtClean="0">
                <a:solidFill>
                  <a:srgbClr val="FFFF00"/>
                </a:solidFill>
                <a:effectLst>
                  <a:outerShdw blurRad="38100" dist="38100" dir="2700000" algn="tl">
                    <a:srgbClr val="000000">
                      <a:alpha val="43137"/>
                    </a:srgbClr>
                  </a:outerShdw>
                </a:effectLst>
              </a:rPr>
              <a:t>Kabita’s</a:t>
            </a:r>
            <a:r>
              <a:rPr lang="en-US" sz="3200" b="1" dirty="0" smtClean="0">
                <a:solidFill>
                  <a:srgbClr val="FFFF00"/>
                </a:solidFill>
                <a:effectLst>
                  <a:outerShdw blurRad="38100" dist="38100" dir="2700000" algn="tl">
                    <a:srgbClr val="000000">
                      <a:alpha val="43137"/>
                    </a:srgbClr>
                  </a:outerShdw>
                </a:effectLst>
              </a:rPr>
              <a:t> Village</a:t>
            </a:r>
            <a:endParaRPr lang="en-US" sz="3200" b="1" dirty="0">
              <a:solidFill>
                <a:srgbClr val="FFFF00"/>
              </a:solidFill>
              <a:effectLst>
                <a:outerShdw blurRad="38100" dist="38100" dir="2700000" algn="tl">
                  <a:srgbClr val="000000">
                    <a:alpha val="43137"/>
                  </a:srgbClr>
                </a:outerShdw>
              </a:effectLst>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heel(1)">
                                      <p:cBhvr>
                                        <p:cTn id="7" dur="2000"/>
                                        <p:tgtEl>
                                          <p:spTgt spid="17"/>
                                        </p:tgtEl>
                                      </p:cBhvr>
                                    </p:animEffect>
                                  </p:childTnLst>
                                </p:cTn>
                              </p:par>
                              <p:par>
                                <p:cTn id="8" presetID="21" presetClass="entr" presetSubtype="1"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heel(1)">
                                      <p:cBhvr>
                                        <p:cTn id="10" dur="2000"/>
                                        <p:tgtEl>
                                          <p:spTgt spid="18"/>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heel(1)">
                                      <p:cBhvr>
                                        <p:cTn id="13"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165086"/>
            <a:ext cx="3048000" cy="369332"/>
          </a:xfrm>
          <a:prstGeom prst="rect">
            <a:avLst/>
          </a:prstGeom>
          <a:noFill/>
        </p:spPr>
        <p:txBody>
          <a:bodyPr wrap="square" rtlCol="0">
            <a:spAutoFit/>
          </a:bodyPr>
          <a:lstStyle/>
          <a:p>
            <a:endParaRPr lang="en-US" dirty="0"/>
          </a:p>
        </p:txBody>
      </p:sp>
      <p:sp>
        <p:nvSpPr>
          <p:cNvPr id="11" name="TextBox 10"/>
          <p:cNvSpPr txBox="1"/>
          <p:nvPr/>
        </p:nvSpPr>
        <p:spPr>
          <a:xfrm>
            <a:off x="533400" y="1317486"/>
            <a:ext cx="3048000" cy="369332"/>
          </a:xfrm>
          <a:prstGeom prst="rect">
            <a:avLst/>
          </a:prstGeom>
          <a:noFill/>
        </p:spPr>
        <p:txBody>
          <a:bodyPr wrap="square" rtlCol="0">
            <a:spAutoFit/>
          </a:bodyPr>
          <a:lstStyle/>
          <a:p>
            <a:endParaRPr lang="en-US" dirty="0"/>
          </a:p>
        </p:txBody>
      </p:sp>
      <p:sp>
        <p:nvSpPr>
          <p:cNvPr id="16" name="TextBox 15"/>
          <p:cNvSpPr txBox="1"/>
          <p:nvPr/>
        </p:nvSpPr>
        <p:spPr>
          <a:xfrm>
            <a:off x="685800" y="1469886"/>
            <a:ext cx="3048000" cy="369332"/>
          </a:xfrm>
          <a:prstGeom prst="rect">
            <a:avLst/>
          </a:prstGeom>
          <a:noFill/>
        </p:spPr>
        <p:txBody>
          <a:bodyPr wrap="square" rtlCol="0">
            <a:spAutoFit/>
          </a:bodyPr>
          <a:lstStyle/>
          <a:p>
            <a:endParaRPr lang="en-US" dirty="0"/>
          </a:p>
        </p:txBody>
      </p:sp>
      <p:sp>
        <p:nvSpPr>
          <p:cNvPr id="3" name="TextBox 2"/>
          <p:cNvSpPr txBox="1"/>
          <p:nvPr/>
        </p:nvSpPr>
        <p:spPr>
          <a:xfrm>
            <a:off x="0" y="8411"/>
            <a:ext cx="9144000" cy="6858000"/>
          </a:xfrm>
          <a:prstGeom prst="rect">
            <a:avLst/>
          </a:prstGeom>
          <a:solidFill>
            <a:srgbClr val="00B0F0"/>
          </a:solidFill>
        </p:spPr>
        <p:txBody>
          <a:bodyPr wrap="square" rtlCol="0">
            <a:spAutoFit/>
          </a:bodyPr>
          <a:lstStyle/>
          <a:p>
            <a:endParaRPr lang="en-US" dirty="0"/>
          </a:p>
        </p:txBody>
      </p:sp>
      <p:sp>
        <p:nvSpPr>
          <p:cNvPr id="17" name="TextBox 16"/>
          <p:cNvSpPr txBox="1"/>
          <p:nvPr/>
        </p:nvSpPr>
        <p:spPr>
          <a:xfrm>
            <a:off x="1752600" y="201964"/>
            <a:ext cx="5831212" cy="110799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en-US" sz="6600" b="1" dirty="0" smtClean="0">
                <a:effectLst>
                  <a:outerShdw blurRad="38100" dist="38100" dir="2700000" algn="tl">
                    <a:srgbClr val="000000">
                      <a:alpha val="43137"/>
                    </a:srgbClr>
                  </a:outerShdw>
                </a:effectLst>
              </a:rPr>
              <a:t>Teacher identity</a:t>
            </a:r>
            <a:endParaRPr lang="en-US" sz="6600" b="1" dirty="0">
              <a:effectLst>
                <a:outerShdw blurRad="38100" dist="38100" dir="2700000" algn="tl">
                  <a:srgbClr val="000000">
                    <a:alpha val="43137"/>
                  </a:srgbClr>
                </a:outerShdw>
              </a:effectLst>
            </a:endParaRPr>
          </a:p>
        </p:txBody>
      </p:sp>
      <p:sp>
        <p:nvSpPr>
          <p:cNvPr id="20" name="TextBox 19"/>
          <p:cNvSpPr txBox="1"/>
          <p:nvPr/>
        </p:nvSpPr>
        <p:spPr>
          <a:xfrm>
            <a:off x="50520" y="4546812"/>
            <a:ext cx="8828692" cy="2062103"/>
          </a:xfrm>
          <a:prstGeom prst="rect">
            <a:avLst/>
          </a:prstGeom>
          <a:ln/>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sz="3200" b="1" dirty="0" err="1" smtClean="0">
                <a:effectLst>
                  <a:outerShdw blurRad="38100" dist="38100" dir="2700000" algn="tl">
                    <a:srgbClr val="000000">
                      <a:alpha val="43137"/>
                    </a:srgbClr>
                  </a:outerShdw>
                </a:effectLst>
              </a:rPr>
              <a:t>Dibash</a:t>
            </a:r>
            <a:r>
              <a:rPr lang="en-US" sz="3200" b="1" dirty="0" smtClean="0">
                <a:effectLst>
                  <a:outerShdw blurRad="38100" dist="38100" dir="2700000" algn="tl">
                    <a:srgbClr val="000000">
                      <a:alpha val="43137"/>
                    </a:srgbClr>
                  </a:outerShdw>
                </a:effectLst>
              </a:rPr>
              <a:t> </a:t>
            </a:r>
            <a:r>
              <a:rPr lang="en-US" sz="3200" b="1" dirty="0" err="1" smtClean="0">
                <a:effectLst>
                  <a:outerShdw blurRad="38100" dist="38100" dir="2700000" algn="tl">
                    <a:srgbClr val="000000">
                      <a:alpha val="43137"/>
                    </a:srgbClr>
                  </a:outerShdw>
                </a:effectLst>
              </a:rPr>
              <a:t>chandra</a:t>
            </a:r>
            <a:r>
              <a:rPr lang="en-US" sz="3200" b="1" dirty="0" smtClean="0">
                <a:effectLst>
                  <a:outerShdw blurRad="38100" dist="38100" dir="2700000" algn="tl">
                    <a:srgbClr val="000000">
                      <a:alpha val="43137"/>
                    </a:srgbClr>
                  </a:outerShdw>
                </a:effectLst>
              </a:rPr>
              <a:t> </a:t>
            </a:r>
            <a:r>
              <a:rPr lang="en-US" sz="3200" b="1" dirty="0" err="1" smtClean="0">
                <a:effectLst>
                  <a:outerShdw blurRad="38100" dist="38100" dir="2700000" algn="tl">
                    <a:srgbClr val="000000">
                      <a:alpha val="43137"/>
                    </a:srgbClr>
                  </a:outerShdw>
                </a:effectLst>
              </a:rPr>
              <a:t>singha</a:t>
            </a:r>
            <a:r>
              <a:rPr lang="en-US" sz="3200" b="1" dirty="0" smtClean="0">
                <a:effectLst>
                  <a:outerShdw blurRad="38100" dist="38100" dir="2700000" algn="tl">
                    <a:srgbClr val="000000">
                      <a:alpha val="43137"/>
                    </a:srgbClr>
                  </a:outerShdw>
                </a:effectLst>
              </a:rPr>
              <a:t> </a:t>
            </a:r>
          </a:p>
          <a:p>
            <a:r>
              <a:rPr lang="en-US" sz="3200" b="1" dirty="0" smtClean="0">
                <a:effectLst>
                  <a:outerShdw blurRad="38100" dist="38100" dir="2700000" algn="tl">
                    <a:srgbClr val="000000">
                      <a:alpha val="43137"/>
                    </a:srgbClr>
                  </a:outerShdw>
                </a:effectLst>
              </a:rPr>
              <a:t>Assistant Teacher </a:t>
            </a:r>
          </a:p>
          <a:p>
            <a:r>
              <a:rPr lang="en-US" sz="3200" b="1" spc="-150" dirty="0" err="1" smtClean="0">
                <a:effectLst>
                  <a:outerShdw blurRad="38100" dist="38100" dir="2700000" algn="tl">
                    <a:srgbClr val="000000">
                      <a:alpha val="43137"/>
                    </a:srgbClr>
                  </a:outerShdw>
                </a:effectLst>
              </a:rPr>
              <a:t>Kotchandpur</a:t>
            </a:r>
            <a:r>
              <a:rPr lang="en-US" sz="3200" b="1" spc="-150" dirty="0" smtClean="0">
                <a:effectLst>
                  <a:outerShdw blurRad="38100" dist="38100" dir="2700000" algn="tl">
                    <a:srgbClr val="000000">
                      <a:alpha val="43137"/>
                    </a:srgbClr>
                  </a:outerShdw>
                </a:effectLst>
              </a:rPr>
              <a:t> </a:t>
            </a:r>
            <a:r>
              <a:rPr lang="en-US" sz="3200" b="1" spc="-150" dirty="0" err="1" smtClean="0">
                <a:effectLst>
                  <a:outerShdw blurRad="38100" dist="38100" dir="2700000" algn="tl">
                    <a:srgbClr val="000000">
                      <a:alpha val="43137"/>
                    </a:srgbClr>
                  </a:outerShdw>
                </a:effectLst>
              </a:rPr>
              <a:t>govt.model</a:t>
            </a:r>
            <a:r>
              <a:rPr lang="en-US" sz="3200" b="1" spc="-150" dirty="0" smtClean="0">
                <a:effectLst>
                  <a:outerShdw blurRad="38100" dist="38100" dir="2700000" algn="tl">
                    <a:srgbClr val="000000">
                      <a:alpha val="43137"/>
                    </a:srgbClr>
                  </a:outerShdw>
                </a:effectLst>
              </a:rPr>
              <a:t> pilot secondary High School</a:t>
            </a:r>
          </a:p>
          <a:p>
            <a:r>
              <a:rPr lang="en-US" sz="3200" b="1" dirty="0" err="1" smtClean="0">
                <a:effectLst>
                  <a:outerShdw blurRad="38100" dist="38100" dir="2700000" algn="tl">
                    <a:srgbClr val="000000">
                      <a:alpha val="43137"/>
                    </a:srgbClr>
                  </a:outerShdw>
                </a:effectLst>
              </a:rPr>
              <a:t>Kotchandpur,jhenaidah</a:t>
            </a:r>
            <a:r>
              <a:rPr lang="en-US" sz="3200" b="1" dirty="0" smtClean="0">
                <a:effectLst>
                  <a:outerShdw blurRad="38100" dist="38100" dir="2700000" algn="tl">
                    <a:srgbClr val="000000">
                      <a:alpha val="43137"/>
                    </a:srgbClr>
                  </a:outerShdw>
                </a:effectLst>
              </a:rPr>
              <a:t>.</a:t>
            </a:r>
            <a:endParaRPr lang="en-US" sz="3200" b="1" dirty="0">
              <a:effectLst>
                <a:outerShdw blurRad="38100" dist="38100" dir="2700000" algn="tl">
                  <a:srgbClr val="000000">
                    <a:alpha val="43137"/>
                  </a:srgbClr>
                </a:outerShdw>
              </a:effectLst>
            </a:endParaRPr>
          </a:p>
        </p:txBody>
      </p:sp>
      <p:pic>
        <p:nvPicPr>
          <p:cNvPr id="21" name="Picture 20" descr="Picture1.jpg"/>
          <p:cNvPicPr>
            <a:picLocks noChangeAspect="1"/>
          </p:cNvPicPr>
          <p:nvPr/>
        </p:nvPicPr>
        <p:blipFill>
          <a:blip r:embed="rId2"/>
          <a:stretch>
            <a:fillRect/>
          </a:stretch>
        </p:blipFill>
        <p:spPr>
          <a:xfrm>
            <a:off x="3284094" y="1434812"/>
            <a:ext cx="2575812" cy="2653422"/>
          </a:xfrm>
          <a:prstGeom prst="rect">
            <a:avLst/>
          </a:prstGeom>
          <a:ln/>
        </p:spPr>
        <p:style>
          <a:lnRef idx="0">
            <a:schemeClr val="accent3"/>
          </a:lnRef>
          <a:fillRef idx="3">
            <a:schemeClr val="accent3"/>
          </a:fillRef>
          <a:effectRef idx="3">
            <a:schemeClr val="accent3"/>
          </a:effectRef>
          <a:fontRef idx="minor">
            <a:schemeClr val="lt1"/>
          </a:fontRef>
        </p:style>
      </p:pic>
    </p:spTree>
    <p:extLst>
      <p:ext uri="{BB962C8B-B14F-4D97-AF65-F5344CB8AC3E}">
        <p14:creationId xmlns:p14="http://schemas.microsoft.com/office/powerpoint/2010/main" val="3632704990"/>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ircle(in)">
                                      <p:cBhvr>
                                        <p:cTn id="7" dur="2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heel(1)">
                                      <p:cBhvr>
                                        <p:cTn id="12" dur="2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heel(1)">
                                      <p:cBhvr>
                                        <p:cTn id="17"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236" y="-152400"/>
            <a:ext cx="9144000" cy="7490927"/>
          </a:xfrm>
          <a:prstGeom prst="rect">
            <a:avLst/>
          </a:prstGeom>
          <a:solidFill>
            <a:srgbClr val="00B0F0"/>
          </a:solidFill>
        </p:spPr>
        <p:txBody>
          <a:bodyPr wrap="square" rtlCol="0">
            <a:spAutoFit/>
          </a:bodyPr>
          <a:lstStyle/>
          <a:p>
            <a:endParaRPr lang="en-US" dirty="0"/>
          </a:p>
        </p:txBody>
      </p:sp>
      <p:sp>
        <p:nvSpPr>
          <p:cNvPr id="8" name="Oval 7"/>
          <p:cNvSpPr/>
          <p:nvPr/>
        </p:nvSpPr>
        <p:spPr>
          <a:xfrm>
            <a:off x="1524000" y="228600"/>
            <a:ext cx="5715000" cy="12192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effectLst>
                  <a:outerShdw blurRad="38100" dist="38100" dir="2700000" algn="tl">
                    <a:srgbClr val="000000">
                      <a:alpha val="43137"/>
                    </a:srgbClr>
                  </a:outerShdw>
                </a:effectLst>
              </a:rPr>
              <a:t>Look at the pictures</a:t>
            </a:r>
            <a:endParaRPr lang="en-US" sz="3600" b="1" dirty="0">
              <a:effectLst>
                <a:outerShdw blurRad="38100" dist="38100" dir="2700000" algn="tl">
                  <a:srgbClr val="000000">
                    <a:alpha val="43137"/>
                  </a:srgbClr>
                </a:outerShdw>
              </a:effectLst>
            </a:endParaRPr>
          </a:p>
        </p:txBody>
      </p:sp>
      <p:sp>
        <p:nvSpPr>
          <p:cNvPr id="11" name="TextBox 10"/>
          <p:cNvSpPr txBox="1"/>
          <p:nvPr/>
        </p:nvSpPr>
        <p:spPr>
          <a:xfrm>
            <a:off x="1524000" y="1620573"/>
            <a:ext cx="5819478" cy="584775"/>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en-US" sz="3200" dirty="0" smtClean="0"/>
              <a:t>What can you see in the picture?</a:t>
            </a:r>
            <a:endParaRPr lang="en-US" sz="3200" dirty="0"/>
          </a:p>
        </p:txBody>
      </p:sp>
      <p:pic>
        <p:nvPicPr>
          <p:cNvPr id="12" name="Picture 11" descr="basic-rgblittle-house-in-beautiful-village-with-gr-vector-25185827.jpg"/>
          <p:cNvPicPr>
            <a:picLocks noChangeAspect="1"/>
          </p:cNvPicPr>
          <p:nvPr/>
        </p:nvPicPr>
        <p:blipFill>
          <a:blip r:embed="rId2" cstate="print"/>
          <a:stretch>
            <a:fillRect/>
          </a:stretch>
        </p:blipFill>
        <p:spPr>
          <a:xfrm>
            <a:off x="2681139" y="2362200"/>
            <a:ext cx="3505200" cy="2797150"/>
          </a:xfrm>
          <a:prstGeom prst="rect">
            <a:avLst/>
          </a:prstGeom>
        </p:spPr>
      </p:pic>
      <p:sp>
        <p:nvSpPr>
          <p:cNvPr id="14" name="TextBox 13"/>
          <p:cNvSpPr txBox="1"/>
          <p:nvPr/>
        </p:nvSpPr>
        <p:spPr>
          <a:xfrm>
            <a:off x="152400" y="5405169"/>
            <a:ext cx="9001836" cy="1384995"/>
          </a:xfrm>
          <a:prstGeom prst="rect">
            <a:avLst/>
          </a:prstGeom>
          <a:solidFill>
            <a:srgbClr val="00B0F0"/>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n-US" sz="2800" dirty="0" smtClean="0">
                <a:effectLst>
                  <a:outerShdw blurRad="38100" dist="38100" dir="2700000" algn="tl">
                    <a:srgbClr val="000000">
                      <a:alpha val="43137"/>
                    </a:srgbClr>
                  </a:outerShdw>
                </a:effectLst>
              </a:rPr>
              <a:t>In the picture, I can see a beautiful village home. There are two trees and a very nice street goes to this home. It looks very charming. </a:t>
            </a:r>
          </a:p>
        </p:txBody>
      </p:sp>
    </p:spTree>
    <p:extLst>
      <p:ext uri="{BB962C8B-B14F-4D97-AF65-F5344CB8AC3E}">
        <p14:creationId xmlns:p14="http://schemas.microsoft.com/office/powerpoint/2010/main" val="3385822521"/>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heel(1)">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heel(1)">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heel(1)">
                                      <p:cBhvr>
                                        <p:cTn id="2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858000"/>
          </a:xfrm>
          <a:prstGeom prst="rect">
            <a:avLst/>
          </a:prstGeom>
          <a:solidFill>
            <a:srgbClr val="00B0F0"/>
          </a:solidFill>
        </p:spPr>
        <p:txBody>
          <a:bodyPr wrap="square" rtlCol="0">
            <a:spAutoFit/>
          </a:bodyPr>
          <a:lstStyle/>
          <a:p>
            <a:endParaRPr lang="en-US" dirty="0"/>
          </a:p>
        </p:txBody>
      </p:sp>
      <p:sp>
        <p:nvSpPr>
          <p:cNvPr id="7" name="Title 1"/>
          <p:cNvSpPr txBox="1">
            <a:spLocks/>
          </p:cNvSpPr>
          <p:nvPr/>
        </p:nvSpPr>
        <p:spPr>
          <a:xfrm>
            <a:off x="457200" y="274638"/>
            <a:ext cx="8229600" cy="1143000"/>
          </a:xfrm>
          <a:prstGeom prst="rect">
            <a:avLst/>
          </a:prstGeom>
          <a:solidFill>
            <a:srgbClr val="00B0F0"/>
          </a:solidFill>
          <a:ln>
            <a:solidFill>
              <a:schemeClr val="accent1"/>
            </a:solidFill>
          </a:ln>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b="1" dirty="0" smtClean="0">
                <a:solidFill>
                  <a:srgbClr val="FFFF00"/>
                </a:solidFill>
                <a:effectLst>
                  <a:outerShdw blurRad="38100" dist="38100" dir="2700000" algn="tl">
                    <a:srgbClr val="000000">
                      <a:alpha val="43137"/>
                    </a:srgbClr>
                  </a:outerShdw>
                </a:effectLst>
              </a:rPr>
              <a:t>So, Our Today’s Lesson is</a:t>
            </a:r>
            <a:endParaRPr lang="en-US" sz="4800" b="1" dirty="0">
              <a:solidFill>
                <a:srgbClr val="FFFF00"/>
              </a:solidFill>
              <a:effectLst>
                <a:outerShdw blurRad="38100" dist="38100" dir="2700000" algn="tl">
                  <a:srgbClr val="000000">
                    <a:alpha val="43137"/>
                  </a:srgbClr>
                </a:outerShdw>
              </a:effectLst>
            </a:endParaRPr>
          </a:p>
        </p:txBody>
      </p:sp>
      <p:sp>
        <p:nvSpPr>
          <p:cNvPr id="8" name="TextBox 7"/>
          <p:cNvSpPr txBox="1"/>
          <p:nvPr/>
        </p:nvSpPr>
        <p:spPr>
          <a:xfrm>
            <a:off x="1752600" y="1656032"/>
            <a:ext cx="5257800" cy="830997"/>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spAutoFit/>
            <a:scene3d>
              <a:camera prst="orthographicFront"/>
              <a:lightRig rig="glow" dir="tl">
                <a:rot lat="0" lon="0" rev="5400000"/>
              </a:lightRig>
            </a:scene3d>
            <a:sp3d extrusionH="57150" contourW="12700">
              <a:bevelT w="25400" h="25400" prst="relaxedInset"/>
              <a:contourClr>
                <a:schemeClr val="accent6">
                  <a:shade val="73000"/>
                </a:schemeClr>
              </a:contourClr>
            </a:sp3d>
          </a:bodyPr>
          <a:lstStyle/>
          <a:p>
            <a:pPr algn="ctr"/>
            <a:r>
              <a:rPr lang="en-US" sz="4800" b="1" dirty="0" err="1" smtClean="0">
                <a:ln w="11430"/>
                <a:solidFill>
                  <a:srgbClr val="FF0000"/>
                </a:solidFill>
                <a:effectLst>
                  <a:outerShdw blurRad="80000" dist="40000" dir="5040000" algn="tl">
                    <a:srgbClr val="000000">
                      <a:alpha val="30000"/>
                    </a:srgbClr>
                  </a:outerShdw>
                </a:effectLst>
              </a:rPr>
              <a:t>Kabita’s</a:t>
            </a:r>
            <a:r>
              <a:rPr lang="en-US" sz="4800" b="1" dirty="0" smtClean="0">
                <a:ln w="11430"/>
                <a:solidFill>
                  <a:srgbClr val="FF0000"/>
                </a:solidFill>
                <a:effectLst>
                  <a:outerShdw blurRad="80000" dist="40000" dir="5040000" algn="tl">
                    <a:srgbClr val="000000">
                      <a:alpha val="30000"/>
                    </a:srgbClr>
                  </a:outerShdw>
                </a:effectLst>
              </a:rPr>
              <a:t> Village</a:t>
            </a:r>
          </a:p>
        </p:txBody>
      </p:sp>
      <p:pic>
        <p:nvPicPr>
          <p:cNvPr id="2050" name="Picture 2" descr="Beautiful Print Of Village Scenery Waterproof texture poster Paper Print -  Nature posters in India - Buy art, film, design, movie, music, nature and  educational paintings/wallpapers at Flipkart.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0" y="2590800"/>
            <a:ext cx="7239000" cy="3932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3800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par>
                                <p:cTn id="8" presetID="21" presetClass="entr" presetSubtype="1"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wheel(1)">
                                      <p:cBhvr>
                                        <p:cTn id="10" dur="2000"/>
                                        <p:tgtEl>
                                          <p:spTgt spid="2050"/>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heel(1)">
                                      <p:cBhvr>
                                        <p:cTn id="1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858000"/>
          </a:xfrm>
          <a:prstGeom prst="rect">
            <a:avLst/>
          </a:prstGeom>
          <a:solidFill>
            <a:srgbClr val="00B0F0"/>
          </a:solidFill>
        </p:spPr>
        <p:txBody>
          <a:bodyPr wrap="square" rtlCol="0">
            <a:spAutoFit/>
          </a:bodyPr>
          <a:lstStyle/>
          <a:p>
            <a:endParaRPr lang="en-US" dirty="0"/>
          </a:p>
        </p:txBody>
      </p:sp>
      <p:sp>
        <p:nvSpPr>
          <p:cNvPr id="3" name="Oval 2"/>
          <p:cNvSpPr/>
          <p:nvPr/>
        </p:nvSpPr>
        <p:spPr>
          <a:xfrm>
            <a:off x="1676400" y="762000"/>
            <a:ext cx="5715000" cy="12192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b="1" dirty="0" smtClean="0">
                <a:effectLst>
                  <a:outerShdw blurRad="38100" dist="38100" dir="2700000" algn="tl">
                    <a:srgbClr val="000000">
                      <a:alpha val="43137"/>
                    </a:srgbClr>
                  </a:outerShdw>
                </a:effectLst>
              </a:rPr>
              <a:t>Learning Outcomes</a:t>
            </a:r>
            <a:endParaRPr lang="en-US" sz="3600" b="1" dirty="0">
              <a:effectLst>
                <a:outerShdw blurRad="38100" dist="38100" dir="2700000" algn="tl">
                  <a:srgbClr val="000000">
                    <a:alpha val="43137"/>
                  </a:srgbClr>
                </a:outerShdw>
              </a:effectLst>
            </a:endParaRPr>
          </a:p>
        </p:txBody>
      </p:sp>
      <p:sp>
        <p:nvSpPr>
          <p:cNvPr id="4" name="TextBox 3"/>
          <p:cNvSpPr txBox="1"/>
          <p:nvPr/>
        </p:nvSpPr>
        <p:spPr>
          <a:xfrm>
            <a:off x="304800" y="2362200"/>
            <a:ext cx="8610600" cy="1815882"/>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800" b="1" dirty="0" smtClean="0">
                <a:solidFill>
                  <a:srgbClr val="FF0000"/>
                </a:solidFill>
                <a:effectLst>
                  <a:outerShdw blurRad="38100" dist="38100" dir="2700000" algn="tl">
                    <a:srgbClr val="000000">
                      <a:alpha val="43137"/>
                    </a:srgbClr>
                  </a:outerShdw>
                </a:effectLst>
              </a:rPr>
              <a:t>After the end of the lesson, Students will be able to –</a:t>
            </a:r>
          </a:p>
          <a:p>
            <a:r>
              <a:rPr lang="en-US" sz="2800" b="1" dirty="0" smtClean="0">
                <a:solidFill>
                  <a:srgbClr val="7030A0"/>
                </a:solidFill>
                <a:effectLst>
                  <a:outerShdw blurRad="38100" dist="38100" dir="2700000" algn="tl">
                    <a:srgbClr val="000000">
                      <a:alpha val="43137"/>
                    </a:srgbClr>
                  </a:outerShdw>
                </a:effectLst>
              </a:rPr>
              <a:t>Talk about a village </a:t>
            </a:r>
          </a:p>
          <a:p>
            <a:r>
              <a:rPr lang="en-US" sz="2800" b="1" dirty="0" smtClean="0">
                <a:solidFill>
                  <a:srgbClr val="FF0000"/>
                </a:solidFill>
                <a:effectLst>
                  <a:outerShdw blurRad="38100" dist="38100" dir="2700000" algn="tl">
                    <a:srgbClr val="000000">
                      <a:alpha val="43137"/>
                    </a:srgbClr>
                  </a:outerShdw>
                </a:effectLst>
              </a:rPr>
              <a:t> vocabulary test</a:t>
            </a:r>
          </a:p>
          <a:p>
            <a:r>
              <a:rPr lang="en-US" sz="2800" b="1" dirty="0" smtClean="0">
                <a:solidFill>
                  <a:srgbClr val="7030A0"/>
                </a:solidFill>
                <a:effectLst>
                  <a:outerShdw blurRad="38100" dist="38100" dir="2700000" algn="tl">
                    <a:srgbClr val="000000">
                      <a:alpha val="43137"/>
                    </a:srgbClr>
                  </a:outerShdw>
                </a:effectLst>
              </a:rPr>
              <a:t>Ask and Answer Questions</a:t>
            </a:r>
            <a:endParaRPr lang="en-US" sz="2800" b="1" dirty="0">
              <a:solidFill>
                <a:srgbClr val="7030A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2918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80">
                                          <p:stCondLst>
                                            <p:cond delay="0"/>
                                          </p:stCondLst>
                                        </p:cTn>
                                        <p:tgtEl>
                                          <p:spTgt spid="4"/>
                                        </p:tgtEl>
                                      </p:cBhvr>
                                    </p:animEffect>
                                    <p:anim calcmode="lin" valueType="num">
                                      <p:cBhvr>
                                        <p:cTn id="1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gtEl>
                                      </p:cBhvr>
                                      <p:to x="100000" y="60000"/>
                                    </p:animScale>
                                    <p:animScale>
                                      <p:cBhvr>
                                        <p:cTn id="19" dur="166" decel="50000">
                                          <p:stCondLst>
                                            <p:cond delay="676"/>
                                          </p:stCondLst>
                                        </p:cTn>
                                        <p:tgtEl>
                                          <p:spTgt spid="4"/>
                                        </p:tgtEl>
                                      </p:cBhvr>
                                      <p:to x="100000" y="100000"/>
                                    </p:animScale>
                                    <p:animScale>
                                      <p:cBhvr>
                                        <p:cTn id="20" dur="26">
                                          <p:stCondLst>
                                            <p:cond delay="1312"/>
                                          </p:stCondLst>
                                        </p:cTn>
                                        <p:tgtEl>
                                          <p:spTgt spid="4"/>
                                        </p:tgtEl>
                                      </p:cBhvr>
                                      <p:to x="100000" y="80000"/>
                                    </p:animScale>
                                    <p:animScale>
                                      <p:cBhvr>
                                        <p:cTn id="21" dur="166" decel="50000">
                                          <p:stCondLst>
                                            <p:cond delay="1338"/>
                                          </p:stCondLst>
                                        </p:cTn>
                                        <p:tgtEl>
                                          <p:spTgt spid="4"/>
                                        </p:tgtEl>
                                      </p:cBhvr>
                                      <p:to x="100000" y="100000"/>
                                    </p:animScale>
                                    <p:animScale>
                                      <p:cBhvr>
                                        <p:cTn id="22" dur="26">
                                          <p:stCondLst>
                                            <p:cond delay="1642"/>
                                          </p:stCondLst>
                                        </p:cTn>
                                        <p:tgtEl>
                                          <p:spTgt spid="4"/>
                                        </p:tgtEl>
                                      </p:cBhvr>
                                      <p:to x="100000" y="90000"/>
                                    </p:animScale>
                                    <p:animScale>
                                      <p:cBhvr>
                                        <p:cTn id="23" dur="166" decel="50000">
                                          <p:stCondLst>
                                            <p:cond delay="1668"/>
                                          </p:stCondLst>
                                        </p:cTn>
                                        <p:tgtEl>
                                          <p:spTgt spid="4"/>
                                        </p:tgtEl>
                                      </p:cBhvr>
                                      <p:to x="100000" y="100000"/>
                                    </p:animScale>
                                    <p:animScale>
                                      <p:cBhvr>
                                        <p:cTn id="24" dur="26">
                                          <p:stCondLst>
                                            <p:cond delay="1808"/>
                                          </p:stCondLst>
                                        </p:cTn>
                                        <p:tgtEl>
                                          <p:spTgt spid="4"/>
                                        </p:tgtEl>
                                      </p:cBhvr>
                                      <p:to x="100000" y="95000"/>
                                    </p:animScale>
                                    <p:animScale>
                                      <p:cBhvr>
                                        <p:cTn id="25"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858000"/>
          </a:xfrm>
          <a:prstGeom prst="rect">
            <a:avLst/>
          </a:prstGeom>
          <a:solidFill>
            <a:srgbClr val="00B0F0"/>
          </a:solidFill>
        </p:spPr>
        <p:txBody>
          <a:bodyPr wrap="square" rtlCol="0">
            <a:spAutoFit/>
          </a:bodyPr>
          <a:lstStyle/>
          <a:p>
            <a:endParaRPr lang="en-US" dirty="0">
              <a:solidFill>
                <a:prstClr val="black"/>
              </a:solidFill>
            </a:endParaRPr>
          </a:p>
        </p:txBody>
      </p:sp>
      <p:sp>
        <p:nvSpPr>
          <p:cNvPr id="3" name="Title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7030A0"/>
                </a:solidFill>
              </a:rPr>
              <a:t>New words:</a:t>
            </a:r>
            <a:endParaRPr lang="en-US" b="1" dirty="0">
              <a:solidFill>
                <a:srgbClr val="7030A0"/>
              </a:solidFill>
            </a:endParaRPr>
          </a:p>
        </p:txBody>
      </p:sp>
      <p:sp>
        <p:nvSpPr>
          <p:cNvPr id="4" name="TextBox 3"/>
          <p:cNvSpPr txBox="1"/>
          <p:nvPr/>
        </p:nvSpPr>
        <p:spPr>
          <a:xfrm>
            <a:off x="186519" y="1225689"/>
            <a:ext cx="8763000" cy="5016758"/>
          </a:xfrm>
          <a:prstGeom prst="rect">
            <a:avLst/>
          </a:prstGeom>
          <a:solidFill>
            <a:srgbClr val="00B0F0"/>
          </a:solidFill>
          <a:ln>
            <a:solidFill>
              <a:srgbClr val="FFC000"/>
            </a:solidFill>
          </a:ln>
        </p:spPr>
        <p:txBody>
          <a:bodyPr wrap="square" rtlCol="0">
            <a:spAutoFit/>
          </a:bodyPr>
          <a:lstStyle/>
          <a:p>
            <a:r>
              <a:rPr lang="en-US" sz="3200" dirty="0" smtClean="0">
                <a:solidFill>
                  <a:srgbClr val="FF0000"/>
                </a:solidFill>
                <a:latin typeface="NikoshBAN" pitchFamily="2" charset="0"/>
                <a:cs typeface="NikoshBAN" pitchFamily="2" charset="0"/>
              </a:rPr>
              <a:t>1.vocational-বৃত্তিমূলক/</a:t>
            </a:r>
            <a:r>
              <a:rPr lang="en-US" sz="3200" dirty="0" err="1" smtClean="0">
                <a:solidFill>
                  <a:srgbClr val="FF0000"/>
                </a:solidFill>
                <a:latin typeface="NikoshBAN" pitchFamily="2" charset="0"/>
                <a:cs typeface="NikoshBAN" pitchFamily="2" charset="0"/>
              </a:rPr>
              <a:t>কারিগরি</a:t>
            </a:r>
            <a:r>
              <a:rPr lang="en-US" sz="3200" dirty="0" smtClean="0">
                <a:solidFill>
                  <a:srgbClr val="FF0000"/>
                </a:solidFill>
                <a:latin typeface="NikoshBAN" pitchFamily="2" charset="0"/>
                <a:cs typeface="NikoshBAN" pitchFamily="2" charset="0"/>
              </a:rPr>
              <a:t>,  2.theatre-নাট্যশালা , </a:t>
            </a:r>
            <a:r>
              <a:rPr lang="en-US" sz="3200" dirty="0" smtClean="0">
                <a:solidFill>
                  <a:srgbClr val="00B0F0"/>
                </a:solidFill>
                <a:latin typeface="NikoshBAN" pitchFamily="2" charset="0"/>
                <a:cs typeface="NikoshBAN" pitchFamily="2" charset="0"/>
              </a:rPr>
              <a:t>   </a:t>
            </a:r>
            <a:r>
              <a:rPr lang="en-US" sz="3200" dirty="0" smtClean="0">
                <a:solidFill>
                  <a:srgbClr val="FFC000"/>
                </a:solidFill>
                <a:latin typeface="NikoshBAN" pitchFamily="2" charset="0"/>
                <a:cs typeface="NikoshBAN" pitchFamily="2" charset="0"/>
              </a:rPr>
              <a:t>5.perform- </a:t>
            </a:r>
            <a:r>
              <a:rPr lang="en-US" sz="3200" dirty="0" err="1" smtClean="0">
                <a:solidFill>
                  <a:srgbClr val="FFC000"/>
                </a:solidFill>
                <a:latin typeface="NikoshBAN" pitchFamily="2" charset="0"/>
                <a:cs typeface="NikoshBAN" pitchFamily="2" charset="0"/>
              </a:rPr>
              <a:t>অভিনয়</a:t>
            </a:r>
            <a:r>
              <a:rPr lang="en-US" sz="3200" dirty="0" smtClean="0">
                <a:solidFill>
                  <a:srgbClr val="FFC000"/>
                </a:solidFill>
                <a:latin typeface="NikoshBAN" pitchFamily="2" charset="0"/>
                <a:cs typeface="NikoshBAN" pitchFamily="2" charset="0"/>
              </a:rPr>
              <a:t> </a:t>
            </a:r>
            <a:r>
              <a:rPr lang="en-US" sz="3200" dirty="0" err="1" smtClean="0">
                <a:solidFill>
                  <a:srgbClr val="FFC000"/>
                </a:solidFill>
                <a:latin typeface="NikoshBAN" pitchFamily="2" charset="0"/>
                <a:cs typeface="NikoshBAN" pitchFamily="2" charset="0"/>
              </a:rPr>
              <a:t>করা</a:t>
            </a:r>
            <a:r>
              <a:rPr lang="en-US" sz="3200" dirty="0" smtClean="0">
                <a:solidFill>
                  <a:srgbClr val="FFC000"/>
                </a:solidFill>
                <a:latin typeface="NikoshBAN" pitchFamily="2" charset="0"/>
                <a:cs typeface="NikoshBAN" pitchFamily="2" charset="0"/>
              </a:rPr>
              <a:t> </a:t>
            </a:r>
            <a:r>
              <a:rPr lang="en-US" sz="3200" dirty="0" err="1" smtClean="0">
                <a:solidFill>
                  <a:srgbClr val="FFC000"/>
                </a:solidFill>
                <a:latin typeface="NikoshBAN" pitchFamily="2" charset="0"/>
                <a:cs typeface="NikoshBAN" pitchFamily="2" charset="0"/>
              </a:rPr>
              <a:t>বা</a:t>
            </a:r>
            <a:r>
              <a:rPr lang="en-US" sz="3200" dirty="0" smtClean="0">
                <a:solidFill>
                  <a:srgbClr val="FFC000"/>
                </a:solidFill>
                <a:latin typeface="NikoshBAN" pitchFamily="2" charset="0"/>
                <a:cs typeface="NikoshBAN" pitchFamily="2" charset="0"/>
              </a:rPr>
              <a:t> </a:t>
            </a:r>
            <a:r>
              <a:rPr lang="en-US" sz="3200" dirty="0" err="1" smtClean="0">
                <a:solidFill>
                  <a:srgbClr val="FFC000"/>
                </a:solidFill>
                <a:latin typeface="NikoshBAN" pitchFamily="2" charset="0"/>
                <a:cs typeface="NikoshBAN" pitchFamily="2" charset="0"/>
              </a:rPr>
              <a:t>প্রদর্শন</a:t>
            </a:r>
            <a:r>
              <a:rPr lang="en-US" sz="3200" dirty="0" smtClean="0">
                <a:solidFill>
                  <a:srgbClr val="FFC000"/>
                </a:solidFill>
                <a:latin typeface="NikoshBAN" pitchFamily="2" charset="0"/>
                <a:cs typeface="NikoshBAN" pitchFamily="2" charset="0"/>
              </a:rPr>
              <a:t> </a:t>
            </a:r>
            <a:r>
              <a:rPr lang="en-US" sz="3200" dirty="0" err="1" smtClean="0">
                <a:solidFill>
                  <a:srgbClr val="FFC000"/>
                </a:solidFill>
                <a:latin typeface="NikoshBAN" pitchFamily="2" charset="0"/>
                <a:cs typeface="NikoshBAN" pitchFamily="2" charset="0"/>
              </a:rPr>
              <a:t>করা</a:t>
            </a:r>
            <a:r>
              <a:rPr lang="en-US" sz="3200" dirty="0" smtClean="0">
                <a:solidFill>
                  <a:srgbClr val="FFC000"/>
                </a:solidFill>
                <a:latin typeface="NikoshBAN" pitchFamily="2" charset="0"/>
                <a:cs typeface="NikoshBAN" pitchFamily="2" charset="0"/>
              </a:rPr>
              <a:t>   6.borrow- </a:t>
            </a:r>
            <a:r>
              <a:rPr lang="en-US" sz="3200" dirty="0" err="1" smtClean="0">
                <a:solidFill>
                  <a:srgbClr val="FFC000"/>
                </a:solidFill>
                <a:latin typeface="NikoshBAN" pitchFamily="2" charset="0"/>
                <a:cs typeface="NikoshBAN" pitchFamily="2" charset="0"/>
              </a:rPr>
              <a:t>ধার</a:t>
            </a:r>
            <a:r>
              <a:rPr lang="en-US" sz="3200" dirty="0" smtClean="0">
                <a:solidFill>
                  <a:srgbClr val="FFC000"/>
                </a:solidFill>
                <a:latin typeface="NikoshBAN" pitchFamily="2" charset="0"/>
                <a:cs typeface="NikoshBAN" pitchFamily="2" charset="0"/>
              </a:rPr>
              <a:t> </a:t>
            </a:r>
            <a:r>
              <a:rPr lang="en-US" sz="3200" dirty="0" err="1" smtClean="0">
                <a:solidFill>
                  <a:srgbClr val="FFC000"/>
                </a:solidFill>
                <a:latin typeface="NikoshBAN" pitchFamily="2" charset="0"/>
                <a:cs typeface="NikoshBAN" pitchFamily="2" charset="0"/>
              </a:rPr>
              <a:t>করা</a:t>
            </a:r>
            <a:r>
              <a:rPr lang="en-US" sz="3200" dirty="0" smtClean="0">
                <a:solidFill>
                  <a:srgbClr val="FFC000"/>
                </a:solidFill>
                <a:latin typeface="NikoshBAN" pitchFamily="2" charset="0"/>
                <a:cs typeface="NikoshBAN" pitchFamily="2" charset="0"/>
              </a:rPr>
              <a:t> </a:t>
            </a:r>
            <a:r>
              <a:rPr lang="en-US" sz="3200" dirty="0" smtClean="0">
                <a:solidFill>
                  <a:schemeClr val="accent4"/>
                </a:solidFill>
                <a:latin typeface="NikoshBAN" pitchFamily="2" charset="0"/>
                <a:cs typeface="NikoshBAN" pitchFamily="2" charset="0"/>
              </a:rPr>
              <a:t>7.frequent-বার </a:t>
            </a:r>
            <a:r>
              <a:rPr lang="en-US" sz="3200" dirty="0" err="1" smtClean="0">
                <a:solidFill>
                  <a:schemeClr val="accent4"/>
                </a:solidFill>
                <a:latin typeface="NikoshBAN" pitchFamily="2" charset="0"/>
                <a:cs typeface="NikoshBAN" pitchFamily="2" charset="0"/>
              </a:rPr>
              <a:t>বার</a:t>
            </a:r>
            <a:r>
              <a:rPr lang="en-US" sz="3200" dirty="0" smtClean="0">
                <a:solidFill>
                  <a:schemeClr val="accent4"/>
                </a:solidFill>
                <a:latin typeface="NikoshBAN" pitchFamily="2" charset="0"/>
                <a:cs typeface="NikoshBAN" pitchFamily="2" charset="0"/>
              </a:rPr>
              <a:t>   8.load shedding- </a:t>
            </a:r>
            <a:r>
              <a:rPr lang="en-US" sz="3200" dirty="0" err="1" smtClean="0">
                <a:solidFill>
                  <a:schemeClr val="accent4"/>
                </a:solidFill>
                <a:latin typeface="NikoshBAN" pitchFamily="2" charset="0"/>
                <a:cs typeface="NikoshBAN" pitchFamily="2" charset="0"/>
              </a:rPr>
              <a:t>বিদ্যূ</a:t>
            </a:r>
            <a:r>
              <a:rPr lang="en-US" sz="3200" dirty="0" smtClean="0">
                <a:solidFill>
                  <a:schemeClr val="accent4"/>
                </a:solidFill>
                <a:latin typeface="NikoshBAN" pitchFamily="2" charset="0"/>
                <a:cs typeface="NikoshBAN" pitchFamily="2" charset="0"/>
              </a:rPr>
              <a:t>ৎ </a:t>
            </a:r>
            <a:r>
              <a:rPr lang="en-US" sz="3200" dirty="0" err="1" smtClean="0">
                <a:solidFill>
                  <a:schemeClr val="accent4"/>
                </a:solidFill>
                <a:latin typeface="NikoshBAN" pitchFamily="2" charset="0"/>
                <a:cs typeface="NikoshBAN" pitchFamily="2" charset="0"/>
              </a:rPr>
              <a:t>বিভ্রাট</a:t>
            </a:r>
            <a:r>
              <a:rPr lang="en-US" sz="3200" dirty="0" smtClean="0">
                <a:solidFill>
                  <a:schemeClr val="accent4"/>
                </a:solidFill>
                <a:latin typeface="NikoshBAN" pitchFamily="2" charset="0"/>
                <a:cs typeface="NikoshBAN" pitchFamily="2" charset="0"/>
              </a:rPr>
              <a:t>    </a:t>
            </a:r>
            <a:r>
              <a:rPr lang="en-US" sz="3200" dirty="0" smtClean="0">
                <a:solidFill>
                  <a:srgbClr val="FF0000"/>
                </a:solidFill>
                <a:latin typeface="NikoshBAN" pitchFamily="2" charset="0"/>
                <a:cs typeface="NikoshBAN" pitchFamily="2" charset="0"/>
              </a:rPr>
              <a:t>9.delicious-সুস্বাদু    10.bank- </a:t>
            </a:r>
            <a:r>
              <a:rPr lang="en-US" sz="3200" dirty="0" err="1" smtClean="0">
                <a:solidFill>
                  <a:srgbClr val="FF0000"/>
                </a:solidFill>
                <a:latin typeface="NikoshBAN" pitchFamily="2" charset="0"/>
                <a:cs typeface="NikoshBAN" pitchFamily="2" charset="0"/>
              </a:rPr>
              <a:t>তীর</a:t>
            </a:r>
            <a:r>
              <a:rPr lang="en-US" sz="3200" dirty="0" smtClean="0">
                <a:solidFill>
                  <a:srgbClr val="FF0000"/>
                </a:solidFill>
                <a:latin typeface="NikoshBAN" pitchFamily="2" charset="0"/>
                <a:cs typeface="NikoshBAN" pitchFamily="2" charset="0"/>
              </a:rPr>
              <a:t> 11.primary-প্রাথমিক       </a:t>
            </a:r>
            <a:r>
              <a:rPr lang="en-US" sz="3200" dirty="0" smtClean="0">
                <a:latin typeface="NikoshBAN" pitchFamily="2" charset="0"/>
                <a:cs typeface="NikoshBAN" pitchFamily="2" charset="0"/>
              </a:rPr>
              <a:t>12.centre-কেন্দ্র  13.noisy-কোলাহল </a:t>
            </a:r>
            <a:r>
              <a:rPr lang="en-US" sz="3200" dirty="0" err="1" smtClean="0">
                <a:latin typeface="NikoshBAN" pitchFamily="2" charset="0"/>
                <a:cs typeface="NikoshBAN" pitchFamily="2" charset="0"/>
              </a:rPr>
              <a:t>পূর্ন</a:t>
            </a:r>
            <a:r>
              <a:rPr lang="en-US" sz="3200" dirty="0" smtClean="0">
                <a:latin typeface="NikoshBAN" pitchFamily="2" charset="0"/>
                <a:cs typeface="NikoshBAN" pitchFamily="2" charset="0"/>
              </a:rPr>
              <a:t>     14.dirty-নোংরা </a:t>
            </a:r>
            <a:r>
              <a:rPr lang="en-US" sz="3200" dirty="0" smtClean="0">
                <a:solidFill>
                  <a:srgbClr val="00B050"/>
                </a:solidFill>
                <a:latin typeface="NikoshBAN" pitchFamily="2" charset="0"/>
                <a:cs typeface="NikoshBAN" pitchFamily="2" charset="0"/>
              </a:rPr>
              <a:t>15.narrow-সরু      16.electricty-বিদ্যূৎ </a:t>
            </a:r>
            <a:r>
              <a:rPr lang="en-US" sz="3200" dirty="0" smtClean="0">
                <a:solidFill>
                  <a:schemeClr val="accent6">
                    <a:lumMod val="75000"/>
                  </a:schemeClr>
                </a:solidFill>
                <a:latin typeface="NikoshBAN" pitchFamily="2" charset="0"/>
                <a:cs typeface="NikoshBAN" pitchFamily="2" charset="0"/>
              </a:rPr>
              <a:t>17.experience-অভিজ্ঞতা  18.flow-প্রবাহিত </a:t>
            </a:r>
            <a:r>
              <a:rPr lang="en-US" sz="3200" dirty="0" err="1" smtClean="0">
                <a:solidFill>
                  <a:schemeClr val="accent6">
                    <a:lumMod val="75000"/>
                  </a:schemeClr>
                </a:solidFill>
                <a:latin typeface="NikoshBAN" pitchFamily="2" charset="0"/>
                <a:cs typeface="NikoshBAN" pitchFamily="2" charset="0"/>
              </a:rPr>
              <a:t>হওয়া</a:t>
            </a:r>
            <a:r>
              <a:rPr lang="en-US" sz="3200" dirty="0" smtClean="0">
                <a:solidFill>
                  <a:schemeClr val="accent6">
                    <a:lumMod val="75000"/>
                  </a:schemeClr>
                </a:solidFill>
                <a:latin typeface="NikoshBAN" pitchFamily="2" charset="0"/>
                <a:cs typeface="NikoshBAN" pitchFamily="2" charset="0"/>
              </a:rPr>
              <a:t> </a:t>
            </a:r>
            <a:r>
              <a:rPr lang="en-US" sz="3200" dirty="0" smtClean="0">
                <a:solidFill>
                  <a:srgbClr val="FF0000"/>
                </a:solidFill>
                <a:latin typeface="NikoshBAN" pitchFamily="2" charset="0"/>
                <a:cs typeface="NikoshBAN" pitchFamily="2" charset="0"/>
              </a:rPr>
              <a:t>19.bitter gourd-</a:t>
            </a:r>
            <a:r>
              <a:rPr lang="en-US" sz="3200" dirty="0" err="1" smtClean="0">
                <a:solidFill>
                  <a:srgbClr val="FF0000"/>
                </a:solidFill>
                <a:latin typeface="NikoshBAN" pitchFamily="2" charset="0"/>
                <a:cs typeface="NikoshBAN" pitchFamily="2" charset="0"/>
              </a:rPr>
              <a:t>করলা</a:t>
            </a:r>
            <a:r>
              <a:rPr lang="en-US" sz="3200" dirty="0" smtClean="0">
                <a:solidFill>
                  <a:srgbClr val="FF0000"/>
                </a:solidFill>
                <a:latin typeface="NikoshBAN" pitchFamily="2" charset="0"/>
                <a:cs typeface="NikoshBAN" pitchFamily="2" charset="0"/>
              </a:rPr>
              <a:t> ,20.histry-ইতিহাস </a:t>
            </a:r>
            <a:r>
              <a:rPr lang="en-US" sz="3200" dirty="0" smtClean="0">
                <a:latin typeface="NikoshBAN" pitchFamily="2" charset="0"/>
                <a:cs typeface="NikoshBAN" pitchFamily="2" charset="0"/>
              </a:rPr>
              <a:t>21.poetry-কবিতা  ২২.mohua drama –</a:t>
            </a:r>
            <a:r>
              <a:rPr lang="en-US" sz="3200" dirty="0" err="1" smtClean="0">
                <a:latin typeface="NikoshBAN" pitchFamily="2" charset="0"/>
                <a:cs typeface="NikoshBAN" pitchFamily="2" charset="0"/>
              </a:rPr>
              <a:t>মহুয়া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নৃত্যনাট্য</a:t>
            </a:r>
            <a:endParaRPr lang="en-US" sz="3200" dirty="0">
              <a:latin typeface="NikoshBAN" pitchFamily="2" charset="0"/>
              <a:cs typeface="NikoshBAN" pitchFamily="2" charset="0"/>
            </a:endParaRPr>
          </a:p>
        </p:txBody>
      </p:sp>
    </p:spTree>
    <p:extLst>
      <p:ext uri="{BB962C8B-B14F-4D97-AF65-F5344CB8AC3E}">
        <p14:creationId xmlns:p14="http://schemas.microsoft.com/office/powerpoint/2010/main" val="2073888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nodeType="clickEffect">
                                  <p:stCondLst>
                                    <p:cond delay="0"/>
                                  </p:stCondLst>
                                  <p:childTnLst>
                                    <p:animRot by="21600000">
                                      <p:cBhvr>
                                        <p:cTn id="11" dur="2000" fill="hold"/>
                                        <p:tgtEl>
                                          <p:spTgt spid="4">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858000"/>
          </a:xfrm>
          <a:prstGeom prst="rect">
            <a:avLst/>
          </a:prstGeom>
          <a:solidFill>
            <a:srgbClr val="00B0F0"/>
          </a:solidFill>
        </p:spPr>
        <p:txBody>
          <a:bodyPr wrap="square" rtlCol="0">
            <a:spAutoFit/>
          </a:bodyPr>
          <a:lstStyle/>
          <a:p>
            <a:endParaRPr lang="en-US" dirty="0">
              <a:solidFill>
                <a:prstClr val="black"/>
              </a:solidFill>
            </a:endParaRPr>
          </a:p>
        </p:txBody>
      </p:sp>
      <p:sp>
        <p:nvSpPr>
          <p:cNvPr id="3" name="TextBox 2"/>
          <p:cNvSpPr txBox="1"/>
          <p:nvPr/>
        </p:nvSpPr>
        <p:spPr>
          <a:xfrm>
            <a:off x="228600" y="152400"/>
            <a:ext cx="2514600" cy="76944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b="1" dirty="0" smtClean="0">
                <a:solidFill>
                  <a:srgbClr val="7030A0"/>
                </a:solidFill>
                <a:effectLst>
                  <a:outerShdw blurRad="38100" dist="38100" dir="2700000" algn="tl">
                    <a:srgbClr val="000000">
                      <a:alpha val="43137"/>
                    </a:srgbClr>
                  </a:outerShdw>
                </a:effectLst>
              </a:rPr>
              <a:t>Read the text.   </a:t>
            </a:r>
            <a:r>
              <a:rPr lang="en-US" sz="2000" b="1" dirty="0" smtClean="0">
                <a:effectLst>
                  <a:outerShdw blurRad="38100" dist="38100" dir="2700000" algn="tl">
                    <a:srgbClr val="000000">
                      <a:alpha val="43137"/>
                    </a:srgbClr>
                  </a:outerShdw>
                </a:effectLst>
              </a:rPr>
              <a:t>Page :87   Sec: B  </a:t>
            </a:r>
            <a:endParaRPr lang="en-US" sz="2400" b="1" dirty="0">
              <a:effectLst>
                <a:outerShdw blurRad="38100" dist="38100" dir="2700000" algn="tl">
                  <a:srgbClr val="000000">
                    <a:alpha val="43137"/>
                  </a:srgbClr>
                </a:outerShdw>
              </a:effectLst>
            </a:endParaRPr>
          </a:p>
        </p:txBody>
      </p:sp>
      <p:pic>
        <p:nvPicPr>
          <p:cNvPr id="4" name="Picture 3" descr="unnamed.jpg"/>
          <p:cNvPicPr>
            <a:picLocks noChangeAspect="1"/>
          </p:cNvPicPr>
          <p:nvPr/>
        </p:nvPicPr>
        <p:blipFill>
          <a:blip r:embed="rId2"/>
          <a:stretch>
            <a:fillRect/>
          </a:stretch>
        </p:blipFill>
        <p:spPr>
          <a:xfrm>
            <a:off x="1524000" y="990600"/>
            <a:ext cx="6705600" cy="2847975"/>
          </a:xfrm>
          <a:prstGeom prst="rect">
            <a:avLst/>
          </a:prstGeom>
        </p:spPr>
      </p:pic>
      <p:sp>
        <p:nvSpPr>
          <p:cNvPr id="5" name="Title 1"/>
          <p:cNvSpPr txBox="1">
            <a:spLocks/>
          </p:cNvSpPr>
          <p:nvPr/>
        </p:nvSpPr>
        <p:spPr>
          <a:xfrm>
            <a:off x="228600" y="4191000"/>
            <a:ext cx="8686800" cy="2286000"/>
          </a:xfrm>
          <a:prstGeom prst="rect">
            <a:avLst/>
          </a:prstGeom>
          <a:solidFill>
            <a:srgbClr val="00B0F0"/>
          </a:solidFill>
          <a:ln>
            <a:solidFill>
              <a:schemeClr val="accent1"/>
            </a:solidFill>
          </a:ln>
        </p:spPr>
        <p:style>
          <a:lnRef idx="2">
            <a:schemeClr val="accent1"/>
          </a:lnRef>
          <a:fillRef idx="1">
            <a:schemeClr val="lt1"/>
          </a:fillRef>
          <a:effectRef idx="0">
            <a:schemeClr val="accent1"/>
          </a:effectRef>
          <a:fontRef idx="minor">
            <a:schemeClr val="dk1"/>
          </a:fontRef>
        </p:style>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just"/>
            <a:r>
              <a:rPr lang="en-US" sz="2400" dirty="0" smtClean="0">
                <a:latin typeface="Times New Roman" pitchFamily="18" charset="0"/>
                <a:cs typeface="Times New Roman" pitchFamily="18" charset="0"/>
              </a:rPr>
              <a:t>The name of </a:t>
            </a:r>
            <a:r>
              <a:rPr lang="en-US" sz="2400" dirty="0" err="1" smtClean="0">
                <a:latin typeface="Times New Roman" pitchFamily="18" charset="0"/>
                <a:cs typeface="Times New Roman" pitchFamily="18" charset="0"/>
              </a:rPr>
              <a:t>Kabita’s</a:t>
            </a:r>
            <a:r>
              <a:rPr lang="en-US" sz="2400" dirty="0" smtClean="0">
                <a:latin typeface="Times New Roman" pitchFamily="18" charset="0"/>
                <a:cs typeface="Times New Roman" pitchFamily="18" charset="0"/>
              </a:rPr>
              <a:t> village is </a:t>
            </a:r>
            <a:r>
              <a:rPr lang="en-US" sz="2400" dirty="0" err="1" smtClean="0">
                <a:latin typeface="Times New Roman" pitchFamily="18" charset="0"/>
                <a:cs typeface="Times New Roman" pitchFamily="18" charset="0"/>
              </a:rPr>
              <a:t>Sundarpur</a:t>
            </a:r>
            <a:r>
              <a:rPr lang="en-US" sz="2400" dirty="0" smtClean="0">
                <a:latin typeface="Times New Roman" pitchFamily="18" charset="0"/>
                <a:cs typeface="Times New Roman" pitchFamily="18" charset="0"/>
              </a:rPr>
              <a:t>. It is a small village on the bank of the river </a:t>
            </a:r>
            <a:r>
              <a:rPr lang="en-US" sz="2400" dirty="0" err="1" smtClean="0">
                <a:latin typeface="Times New Roman" pitchFamily="18" charset="0"/>
                <a:cs typeface="Times New Roman" pitchFamily="18" charset="0"/>
              </a:rPr>
              <a:t>Kalini</a:t>
            </a:r>
            <a:r>
              <a:rPr lang="en-US" sz="2400" dirty="0" smtClean="0">
                <a:latin typeface="Times New Roman" pitchFamily="18" charset="0"/>
                <a:cs typeface="Times New Roman" pitchFamily="18" charset="0"/>
              </a:rPr>
              <a:t>. The beautiful river flows through the village. There are one high school, three primary schools and one vocational training </a:t>
            </a:r>
            <a:r>
              <a:rPr lang="en-US" sz="2400" dirty="0" err="1" smtClean="0">
                <a:latin typeface="Times New Roman" pitchFamily="18" charset="0"/>
                <a:cs typeface="Times New Roman" pitchFamily="18" charset="0"/>
              </a:rPr>
              <a:t>centre</a:t>
            </a:r>
            <a:r>
              <a:rPr lang="en-US" sz="2400" dirty="0" smtClean="0">
                <a:latin typeface="Times New Roman" pitchFamily="18" charset="0"/>
                <a:cs typeface="Times New Roman" pitchFamily="18" charset="0"/>
              </a:rPr>
              <a:t> in this village. </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073888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858000"/>
          </a:xfrm>
          <a:prstGeom prst="rect">
            <a:avLst/>
          </a:prstGeom>
          <a:solidFill>
            <a:srgbClr val="00B0F0"/>
          </a:solidFill>
        </p:spPr>
        <p:txBody>
          <a:bodyPr wrap="square" rtlCol="0">
            <a:spAutoFit/>
          </a:bodyPr>
          <a:lstStyle/>
          <a:p>
            <a:endParaRPr lang="en-US" dirty="0">
              <a:solidFill>
                <a:prstClr val="black"/>
              </a:solidFill>
            </a:endParaRPr>
          </a:p>
        </p:txBody>
      </p:sp>
      <p:sp>
        <p:nvSpPr>
          <p:cNvPr id="3" name="TextBox 2"/>
          <p:cNvSpPr txBox="1"/>
          <p:nvPr/>
        </p:nvSpPr>
        <p:spPr>
          <a:xfrm>
            <a:off x="228600" y="152400"/>
            <a:ext cx="2514600" cy="76944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b="1" dirty="0" smtClean="0">
                <a:solidFill>
                  <a:srgbClr val="7030A0"/>
                </a:solidFill>
                <a:effectLst>
                  <a:outerShdw blurRad="38100" dist="38100" dir="2700000" algn="tl">
                    <a:srgbClr val="000000">
                      <a:alpha val="43137"/>
                    </a:srgbClr>
                  </a:outerShdw>
                </a:effectLst>
              </a:rPr>
              <a:t>Read the text.   </a:t>
            </a:r>
            <a:r>
              <a:rPr lang="en-US" sz="2000" b="1" dirty="0" smtClean="0">
                <a:effectLst>
                  <a:outerShdw blurRad="38100" dist="38100" dir="2700000" algn="tl">
                    <a:srgbClr val="000000">
                      <a:alpha val="43137"/>
                    </a:srgbClr>
                  </a:outerShdw>
                </a:effectLst>
              </a:rPr>
              <a:t>Page :87  Sec: B</a:t>
            </a:r>
            <a:endParaRPr lang="en-US" sz="2400" b="1" dirty="0">
              <a:effectLst>
                <a:outerShdw blurRad="38100" dist="38100" dir="2700000" algn="tl">
                  <a:srgbClr val="000000">
                    <a:alpha val="43137"/>
                  </a:srgbClr>
                </a:outerShdw>
              </a:effectLst>
            </a:endParaRPr>
          </a:p>
        </p:txBody>
      </p:sp>
      <p:pic>
        <p:nvPicPr>
          <p:cNvPr id="4" name="Picture 3" descr="Teatersport_-4.jpg"/>
          <p:cNvPicPr>
            <a:picLocks noChangeAspect="1"/>
          </p:cNvPicPr>
          <p:nvPr/>
        </p:nvPicPr>
        <p:blipFill>
          <a:blip r:embed="rId2" cstate="print"/>
          <a:stretch>
            <a:fillRect/>
          </a:stretch>
        </p:blipFill>
        <p:spPr>
          <a:xfrm>
            <a:off x="2438400" y="970206"/>
            <a:ext cx="5181600" cy="2998054"/>
          </a:xfrm>
          <a:prstGeom prst="rect">
            <a:avLst/>
          </a:prstGeom>
        </p:spPr>
      </p:pic>
      <p:sp>
        <p:nvSpPr>
          <p:cNvPr id="5" name="Title 1"/>
          <p:cNvSpPr txBox="1">
            <a:spLocks/>
          </p:cNvSpPr>
          <p:nvPr/>
        </p:nvSpPr>
        <p:spPr>
          <a:xfrm>
            <a:off x="228600" y="4038600"/>
            <a:ext cx="8686800" cy="2209800"/>
          </a:xfrm>
          <a:prstGeom prst="rect">
            <a:avLst/>
          </a:prstGeom>
          <a:solidFill>
            <a:srgbClr val="00B0F0"/>
          </a:solidFill>
        </p:spPr>
        <p:style>
          <a:lnRef idx="2">
            <a:schemeClr val="accent1"/>
          </a:lnRef>
          <a:fillRef idx="1">
            <a:schemeClr val="lt1"/>
          </a:fillRef>
          <a:effectRef idx="0">
            <a:schemeClr val="accent1"/>
          </a:effectRef>
          <a:fontRef idx="minor">
            <a:schemeClr val="dk1"/>
          </a:fontRef>
        </p:style>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just"/>
            <a:r>
              <a:rPr lang="en-US" sz="2400" smtClean="0">
                <a:latin typeface="Times New Roman" pitchFamily="18" charset="0"/>
                <a:cs typeface="Times New Roman" pitchFamily="18" charset="0"/>
              </a:rPr>
              <a:t>Kabita and her friends learn computer at this center. There is a theatre club and a small library too. Kabita can borrow books from the library. She borrows books from the library. She borrows books on history, poetry and children’s classics. The theatre club stages plays regularly. Last month Kabita enjoyed the Mohua deama dance performed by the theatre club. </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073888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par>
                                <p:cTn id="8" presetID="21" presetClass="entr" presetSubtype="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1)">
                                      <p:cBhvr>
                                        <p:cTn id="10" dur="2000"/>
                                        <p:tgtEl>
                                          <p:spTgt spid="4"/>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954</TotalTime>
  <Words>508</Words>
  <Application>Microsoft Office PowerPoint</Application>
  <PresentationFormat>On-screen Show (4:3)</PresentationFormat>
  <Paragraphs>68</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dc:creator>
  <cp:lastModifiedBy>AC</cp:lastModifiedBy>
  <cp:revision>152</cp:revision>
  <dcterms:created xsi:type="dcterms:W3CDTF">2020-06-09T11:09:37Z</dcterms:created>
  <dcterms:modified xsi:type="dcterms:W3CDTF">2021-06-29T19:51:58Z</dcterms:modified>
</cp:coreProperties>
</file>