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0" r:id="rId4"/>
    <p:sldId id="258" r:id="rId5"/>
    <p:sldId id="259" r:id="rId6"/>
    <p:sldId id="280" r:id="rId7"/>
    <p:sldId id="281" r:id="rId8"/>
    <p:sldId id="266" r:id="rId9"/>
    <p:sldId id="264" r:id="rId10"/>
    <p:sldId id="261" r:id="rId11"/>
    <p:sldId id="263" r:id="rId12"/>
    <p:sldId id="265" r:id="rId13"/>
    <p:sldId id="262" r:id="rId14"/>
    <p:sldId id="271"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2EB727"/>
    <a:srgbClr val="C21CAE"/>
    <a:srgbClr val="99FF99"/>
    <a:srgbClr val="40E8F0"/>
    <a:srgbClr val="7CED43"/>
    <a:srgbClr val="9FD2D9"/>
    <a:srgbClr val="FFCCFF"/>
    <a:srgbClr val="66FF33"/>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showGuides="1">
      <p:cViewPr varScale="1">
        <p:scale>
          <a:sx n="70" d="100"/>
          <a:sy n="70" d="100"/>
        </p:scale>
        <p:origin x="70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17540-3423-4E5F-A48F-BC323E402111}" type="datetimeFigureOut">
              <a:rPr lang="en-US" smtClean="0"/>
              <a:t>6/29/2021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742BA8-0EF8-4296-8C35-AC2E6EAF0947}" type="slidenum">
              <a:rPr lang="en-US" smtClean="0"/>
              <a:t>‹#›</a:t>
            </a:fld>
            <a:endParaRPr lang="en-US"/>
          </a:p>
        </p:txBody>
      </p:sp>
    </p:spTree>
    <p:extLst>
      <p:ext uri="{BB962C8B-B14F-4D97-AF65-F5344CB8AC3E}">
        <p14:creationId xmlns:p14="http://schemas.microsoft.com/office/powerpoint/2010/main" val="104188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BC9E7-5583-44A6-A7A1-469C77A944D0}"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229850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BC9E7-5583-44A6-A7A1-469C77A944D0}"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252376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BC9E7-5583-44A6-A7A1-469C77A944D0}"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114759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BC9E7-5583-44A6-A7A1-469C77A944D0}"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234951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BC9E7-5583-44A6-A7A1-469C77A944D0}"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276888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BC9E7-5583-44A6-A7A1-469C77A944D0}"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233363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BC9E7-5583-44A6-A7A1-469C77A944D0}" type="datetimeFigureOut">
              <a:rPr lang="en-US" smtClean="0"/>
              <a:t>6/29/2021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311120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BC9E7-5583-44A6-A7A1-469C77A944D0}" type="datetimeFigureOut">
              <a:rPr lang="en-US" smtClean="0"/>
              <a:t>6/29/2021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18936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BC9E7-5583-44A6-A7A1-469C77A944D0}" type="datetimeFigureOut">
              <a:rPr lang="en-US" smtClean="0"/>
              <a:t>6/29/2021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172407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BC9E7-5583-44A6-A7A1-469C77A944D0}"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208395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BC9E7-5583-44A6-A7A1-469C77A944D0}"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2C33F-C97E-4A42-9D73-AD7B6CF73814}" type="slidenum">
              <a:rPr lang="en-US" smtClean="0"/>
              <a:t>‹#›</a:t>
            </a:fld>
            <a:endParaRPr lang="en-US"/>
          </a:p>
        </p:txBody>
      </p:sp>
    </p:spTree>
    <p:extLst>
      <p:ext uri="{BB962C8B-B14F-4D97-AF65-F5344CB8AC3E}">
        <p14:creationId xmlns:p14="http://schemas.microsoft.com/office/powerpoint/2010/main" val="353363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BC9E7-5583-44A6-A7A1-469C77A944D0}" type="datetimeFigureOut">
              <a:rPr lang="en-US" smtClean="0"/>
              <a:t>6/29/2021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2C33F-C97E-4A42-9D73-AD7B6CF73814}" type="slidenum">
              <a:rPr lang="en-US" smtClean="0"/>
              <a:t>‹#›</a:t>
            </a:fld>
            <a:endParaRPr lang="en-US"/>
          </a:p>
        </p:txBody>
      </p:sp>
    </p:spTree>
    <p:extLst>
      <p:ext uri="{BB962C8B-B14F-4D97-AF65-F5344CB8AC3E}">
        <p14:creationId xmlns:p14="http://schemas.microsoft.com/office/powerpoint/2010/main" val="2474985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623620" y="357029"/>
            <a:ext cx="8571719" cy="96325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5210" y="1142859"/>
            <a:ext cx="6168785" cy="5336275"/>
          </a:xfrm>
          <a:prstGeom prst="ellipse">
            <a:avLst/>
          </a:prstGeom>
          <a:solidFill>
            <a:srgbClr val="66FF33"/>
          </a:solidFill>
          <a:ln>
            <a:solidFill>
              <a:srgbClr val="00B050"/>
            </a:solidFill>
          </a:ln>
          <a:effectLst>
            <a:glow rad="101600">
              <a:srgbClr val="00FF00">
                <a:alpha val="60000"/>
              </a:srgbClr>
            </a:glow>
            <a:softEdge rad="112500"/>
          </a:effectLst>
        </p:spPr>
      </p:pic>
    </p:spTree>
    <p:custDataLst>
      <p:tags r:id="rId1"/>
    </p:custDataLst>
    <p:extLst>
      <p:ext uri="{BB962C8B-B14F-4D97-AF65-F5344CB8AC3E}">
        <p14:creationId xmlns:p14="http://schemas.microsoft.com/office/powerpoint/2010/main" val="2553805679"/>
      </p:ext>
    </p:extLst>
  </p:cSld>
  <p:clrMapOvr>
    <a:masterClrMapping/>
  </p:clrMapOvr>
  <mc:AlternateContent xmlns:mc="http://schemas.openxmlformats.org/markup-compatibility/2006" xmlns:p14="http://schemas.microsoft.com/office/powerpoint/2010/main">
    <mc:Choice Requires="p14">
      <p:transition spd="slow" p14:dur="2000" advTm="2699"/>
    </mc:Choice>
    <mc:Fallback xmlns="">
      <p:transition spd="slow" advTm="26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1" presetClass="emph" presetSubtype="0" fill="hold" nodeType="withEffect">
                                  <p:stCondLst>
                                    <p:cond delay="0"/>
                                  </p:stCondLst>
                                  <p:childTnLst>
                                    <p:animClr clrSpc="hsl" dir="cw">
                                      <p:cBhvr override="childStyle">
                                        <p:cTn id="11" dur="500" fill="hold"/>
                                        <p:tgtEl>
                                          <p:spTgt spid="4"/>
                                        </p:tgtEl>
                                        <p:attrNameLst>
                                          <p:attrName>style.color</p:attrName>
                                        </p:attrNameLst>
                                      </p:cBhvr>
                                      <p:by>
                                        <p:hsl h="7200000" s="0" l="0"/>
                                      </p:by>
                                    </p:animClr>
                                    <p:animClr clrSpc="hsl" dir="cw">
                                      <p:cBhvr>
                                        <p:cTn id="12" dur="500" fill="hold"/>
                                        <p:tgtEl>
                                          <p:spTgt spid="4"/>
                                        </p:tgtEl>
                                        <p:attrNameLst>
                                          <p:attrName>fillcolor</p:attrName>
                                        </p:attrNameLst>
                                      </p:cBhvr>
                                      <p:by>
                                        <p:hsl h="7200000" s="0" l="0"/>
                                      </p:by>
                                    </p:animClr>
                                    <p:animClr clrSpc="hsl" dir="cw">
                                      <p:cBhvr>
                                        <p:cTn id="13" dur="500" fill="hold"/>
                                        <p:tgtEl>
                                          <p:spTgt spid="4"/>
                                        </p:tgtEl>
                                        <p:attrNameLst>
                                          <p:attrName>stroke.color</p:attrName>
                                        </p:attrNameLst>
                                      </p:cBhvr>
                                      <p:by>
                                        <p:hsl h="7200000" s="0" l="0"/>
                                      </p:by>
                                    </p:animClr>
                                    <p:set>
                                      <p:cBhvr>
                                        <p:cTn id="14"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ounded Rectangle 3"/>
          <p:cNvSpPr/>
          <p:nvPr/>
        </p:nvSpPr>
        <p:spPr>
          <a:xfrm>
            <a:off x="1405711" y="272956"/>
            <a:ext cx="9266829" cy="77792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শব্দ বা নাম বিভক্তি </a:t>
            </a:r>
            <a:r>
              <a:rPr lang="bn-IN" sz="3200" dirty="0" smtClean="0">
                <a:solidFill>
                  <a:srgbClr val="FF0000"/>
                </a:solidFill>
                <a:latin typeface="NikoshBAN" panose="02000000000000000000" pitchFamily="2" charset="0"/>
                <a:cs typeface="NikoshBAN" panose="02000000000000000000" pitchFamily="2" charset="0"/>
              </a:rPr>
              <a:t>সাত প্রকার</a:t>
            </a:r>
            <a:endParaRPr lang="en-US" sz="3200" dirty="0">
              <a:solidFill>
                <a:srgbClr val="FF0000"/>
              </a:solidFill>
              <a:latin typeface="NikoshBAN" panose="02000000000000000000" pitchFamily="2" charset="0"/>
              <a:cs typeface="NikoshBAN" panose="02000000000000000000" pitchFamily="2" charset="0"/>
            </a:endParaRPr>
          </a:p>
        </p:txBody>
      </p:sp>
      <p:sp>
        <p:nvSpPr>
          <p:cNvPr id="2" name="Rounded Rectangle 1"/>
          <p:cNvSpPr/>
          <p:nvPr/>
        </p:nvSpPr>
        <p:spPr>
          <a:xfrm>
            <a:off x="846161" y="1370204"/>
            <a:ext cx="10413242" cy="5330847"/>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800" dirty="0">
              <a:latin typeface="NikoshBAN" panose="02000000000000000000" pitchFamily="2" charset="0"/>
              <a:cs typeface="NikoshBAN" panose="02000000000000000000" pitchFamily="2" charset="0"/>
            </a:endParaRPr>
          </a:p>
        </p:txBody>
      </p:sp>
      <p:sp>
        <p:nvSpPr>
          <p:cNvPr id="3" name="Rounded Rectangle 2"/>
          <p:cNvSpPr/>
          <p:nvPr/>
        </p:nvSpPr>
        <p:spPr>
          <a:xfrm>
            <a:off x="2033516" y="1514902"/>
            <a:ext cx="1801505" cy="559559"/>
          </a:xfrm>
          <a:prstGeom prst="roundRect">
            <a:avLst/>
          </a:prstGeom>
          <a:solidFill>
            <a:srgbClr val="40E8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একবচন</a:t>
            </a:r>
            <a:endParaRPr lang="en-US" sz="3200" dirty="0">
              <a:solidFill>
                <a:schemeClr val="tx1"/>
              </a:solidFill>
              <a:latin typeface="NikoshBAN" panose="02000000000000000000" pitchFamily="2" charset="0"/>
              <a:cs typeface="NikoshBAN" panose="02000000000000000000" pitchFamily="2" charset="0"/>
            </a:endParaRPr>
          </a:p>
        </p:txBody>
      </p:sp>
      <p:sp>
        <p:nvSpPr>
          <p:cNvPr id="5" name="Rounded Rectangle 4"/>
          <p:cNvSpPr/>
          <p:nvPr/>
        </p:nvSpPr>
        <p:spPr>
          <a:xfrm>
            <a:off x="7369801" y="1514902"/>
            <a:ext cx="1801505" cy="55955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বহুবচন</a:t>
            </a:r>
            <a:endParaRPr lang="en-US" sz="3200" dirty="0">
              <a:solidFill>
                <a:schemeClr val="tx1"/>
              </a:solidFill>
              <a:latin typeface="NikoshBAN" panose="02000000000000000000" pitchFamily="2" charset="0"/>
              <a:cs typeface="NikoshBAN" panose="02000000000000000000" pitchFamily="2" charset="0"/>
            </a:endParaRPr>
          </a:p>
        </p:txBody>
      </p:sp>
      <p:sp>
        <p:nvSpPr>
          <p:cNvPr id="7" name="Rounded Rectangle 6"/>
          <p:cNvSpPr/>
          <p:nvPr/>
        </p:nvSpPr>
        <p:spPr>
          <a:xfrm>
            <a:off x="1303355" y="2384249"/>
            <a:ext cx="4749427" cy="4007013"/>
          </a:xfrm>
          <a:prstGeom prst="roundRect">
            <a:avLst/>
          </a:prstGeom>
          <a:solidFill>
            <a:schemeClr val="bg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প্রথমাঃ  </a:t>
            </a:r>
            <a:r>
              <a:rPr lang="bn-IN" sz="2800" b="1" i="1" dirty="0" smtClean="0">
                <a:solidFill>
                  <a:srgbClr val="C00000"/>
                </a:solidFill>
                <a:latin typeface="NikoshBAN" panose="02000000000000000000" pitchFamily="2" charset="0"/>
                <a:cs typeface="NikoshBAN" panose="02000000000000000000" pitchFamily="2" charset="0"/>
              </a:rPr>
              <a:t>০,অ,এ,(য়),তে,এতে ।</a:t>
            </a:r>
          </a:p>
          <a:p>
            <a:r>
              <a:rPr lang="bn-IN" sz="2800" dirty="0" smtClean="0">
                <a:solidFill>
                  <a:schemeClr val="tx1"/>
                </a:solidFill>
                <a:latin typeface="NikoshBAN" panose="02000000000000000000" pitchFamily="2" charset="0"/>
                <a:cs typeface="NikoshBAN" panose="02000000000000000000" pitchFamily="2" charset="0"/>
              </a:rPr>
              <a:t>দ্বিতীয়াঃ  </a:t>
            </a:r>
            <a:r>
              <a:rPr lang="bn-IN" sz="2800" b="1" i="1" dirty="0" smtClean="0">
                <a:solidFill>
                  <a:srgbClr val="C00000"/>
                </a:solidFill>
                <a:latin typeface="NikoshBAN" panose="02000000000000000000" pitchFamily="2" charset="0"/>
                <a:cs typeface="NikoshBAN" panose="02000000000000000000" pitchFamily="2" charset="0"/>
              </a:rPr>
              <a:t>০,অ, কে,রে,(এরে)।</a:t>
            </a:r>
          </a:p>
          <a:p>
            <a:r>
              <a:rPr lang="bn-IN" sz="2800" dirty="0" smtClean="0">
                <a:solidFill>
                  <a:schemeClr val="tx1"/>
                </a:solidFill>
                <a:latin typeface="NikoshBAN" panose="02000000000000000000" pitchFamily="2" charset="0"/>
                <a:cs typeface="NikoshBAN" panose="02000000000000000000" pitchFamily="2" charset="0"/>
              </a:rPr>
              <a:t>তৃতীয়াঃ  </a:t>
            </a:r>
            <a:r>
              <a:rPr lang="bn-IN" sz="2400" b="1" i="1" dirty="0" smtClean="0">
                <a:solidFill>
                  <a:srgbClr val="C00000"/>
                </a:solidFill>
                <a:latin typeface="NikoshBAN" panose="02000000000000000000" pitchFamily="2" charset="0"/>
                <a:cs typeface="NikoshBAN" panose="02000000000000000000" pitchFamily="2" charset="0"/>
              </a:rPr>
              <a:t>দ্বারা ,দিয়া, (দিয়ে) কর্তৃক।</a:t>
            </a:r>
            <a:r>
              <a:rPr lang="bn-IN" sz="2400" dirty="0" smtClean="0">
                <a:solidFill>
                  <a:schemeClr val="tx1"/>
                </a:solidFill>
                <a:latin typeface="NikoshBAN" panose="02000000000000000000" pitchFamily="2" charset="0"/>
                <a:cs typeface="NikoshBAN" panose="02000000000000000000" pitchFamily="2" charset="0"/>
              </a:rPr>
              <a:t> </a:t>
            </a:r>
          </a:p>
          <a:p>
            <a:r>
              <a:rPr lang="bn-IN" sz="2800" dirty="0" smtClean="0">
                <a:solidFill>
                  <a:schemeClr val="tx1"/>
                </a:solidFill>
                <a:latin typeface="NikoshBAN" panose="02000000000000000000" pitchFamily="2" charset="0"/>
                <a:cs typeface="NikoshBAN" panose="02000000000000000000" pitchFamily="2" charset="0"/>
              </a:rPr>
              <a:t>চতুর্থীঃ   </a:t>
            </a:r>
            <a:r>
              <a:rPr lang="bn-IN" sz="2800" b="1" i="1" dirty="0" smtClean="0">
                <a:solidFill>
                  <a:srgbClr val="C00000"/>
                </a:solidFill>
                <a:latin typeface="NikoshBAN" panose="02000000000000000000" pitchFamily="2" charset="0"/>
                <a:cs typeface="NikoshBAN" panose="02000000000000000000" pitchFamily="2" charset="0"/>
              </a:rPr>
              <a:t>কে ,রে, নিমিত্ত </a:t>
            </a:r>
            <a:r>
              <a:rPr lang="bn-IN" sz="2800" dirty="0" smtClean="0">
                <a:solidFill>
                  <a:schemeClr val="tx1"/>
                </a:solidFill>
                <a:latin typeface="NikoshBAN" panose="02000000000000000000" pitchFamily="2" charset="0"/>
                <a:cs typeface="NikoshBAN" panose="02000000000000000000" pitchFamily="2" charset="0"/>
              </a:rPr>
              <a:t>।</a:t>
            </a:r>
          </a:p>
          <a:p>
            <a:r>
              <a:rPr lang="bn-IN" sz="2800" dirty="0" smtClean="0">
                <a:solidFill>
                  <a:schemeClr val="tx1"/>
                </a:solidFill>
                <a:latin typeface="NikoshBAN" panose="02000000000000000000" pitchFamily="2" charset="0"/>
                <a:cs typeface="NikoshBAN" panose="02000000000000000000" pitchFamily="2" charset="0"/>
              </a:rPr>
              <a:t>পঞ্চমীঃ  </a:t>
            </a:r>
            <a:r>
              <a:rPr lang="bn-IN" sz="2800" b="1" i="1" dirty="0" smtClean="0">
                <a:solidFill>
                  <a:srgbClr val="C00000"/>
                </a:solidFill>
                <a:latin typeface="NikoshBAN" panose="02000000000000000000" pitchFamily="2" charset="0"/>
                <a:cs typeface="NikoshBAN" panose="02000000000000000000" pitchFamily="2" charset="0"/>
              </a:rPr>
              <a:t>হতে ,থেকে , চেয়ে </a:t>
            </a:r>
            <a:r>
              <a:rPr lang="bn-IN" sz="2800" dirty="0" smtClean="0">
                <a:solidFill>
                  <a:schemeClr val="tx1"/>
                </a:solidFill>
                <a:latin typeface="NikoshBAN" panose="02000000000000000000" pitchFamily="2" charset="0"/>
                <a:cs typeface="NikoshBAN" panose="02000000000000000000" pitchFamily="2" charset="0"/>
              </a:rPr>
              <a:t>।</a:t>
            </a:r>
          </a:p>
          <a:p>
            <a:r>
              <a:rPr lang="bn-IN" sz="2800" dirty="0" smtClean="0">
                <a:solidFill>
                  <a:schemeClr val="tx1"/>
                </a:solidFill>
                <a:latin typeface="NikoshBAN" panose="02000000000000000000" pitchFamily="2" charset="0"/>
                <a:cs typeface="NikoshBAN" panose="02000000000000000000" pitchFamily="2" charset="0"/>
              </a:rPr>
              <a:t>ষষ্ঠীঃ    </a:t>
            </a:r>
            <a:r>
              <a:rPr lang="bn-IN" sz="2800" b="1" i="1" dirty="0" smtClean="0">
                <a:solidFill>
                  <a:srgbClr val="C00000"/>
                </a:solidFill>
                <a:latin typeface="NikoshBAN" panose="02000000000000000000" pitchFamily="2" charset="0"/>
                <a:cs typeface="NikoshBAN" panose="02000000000000000000" pitchFamily="2" charset="0"/>
              </a:rPr>
              <a:t>র,এর </a:t>
            </a:r>
            <a:r>
              <a:rPr lang="bn-IN" sz="2800" dirty="0" smtClean="0">
                <a:solidFill>
                  <a:schemeClr val="tx1"/>
                </a:solidFill>
                <a:latin typeface="NikoshBAN" panose="02000000000000000000" pitchFamily="2" charset="0"/>
                <a:cs typeface="NikoshBAN" panose="02000000000000000000" pitchFamily="2" charset="0"/>
              </a:rPr>
              <a:t>।</a:t>
            </a:r>
          </a:p>
          <a:p>
            <a:r>
              <a:rPr lang="bn-IN" sz="2800" dirty="0" smtClean="0">
                <a:solidFill>
                  <a:schemeClr val="tx1"/>
                </a:solidFill>
                <a:latin typeface="NikoshBAN" panose="02000000000000000000" pitchFamily="2" charset="0"/>
                <a:cs typeface="NikoshBAN" panose="02000000000000000000" pitchFamily="2" charset="0"/>
              </a:rPr>
              <a:t>সপ্তমীঃ  </a:t>
            </a:r>
            <a:r>
              <a:rPr lang="bn-IN" sz="2800" b="1" i="1" dirty="0" smtClean="0">
                <a:solidFill>
                  <a:srgbClr val="C00000"/>
                </a:solidFill>
                <a:latin typeface="NikoshBAN" panose="02000000000000000000" pitchFamily="2" charset="0"/>
                <a:cs typeface="NikoshBAN" panose="02000000000000000000" pitchFamily="2" charset="0"/>
              </a:rPr>
              <a:t>এ,য় ,তে </a:t>
            </a:r>
            <a:r>
              <a:rPr lang="bn-IN" sz="2800" dirty="0" smtClean="0">
                <a:solidFill>
                  <a:schemeClr val="tx1"/>
                </a:solidFill>
                <a:latin typeface="NikoshBAN" panose="02000000000000000000" pitchFamily="2" charset="0"/>
                <a:cs typeface="NikoshBAN" panose="02000000000000000000" pitchFamily="2" charset="0"/>
              </a:rPr>
              <a:t>।</a:t>
            </a:r>
          </a:p>
          <a:p>
            <a:pPr algn="ctr"/>
            <a:endParaRPr lang="bn-IN" dirty="0" smtClean="0">
              <a:solidFill>
                <a:schemeClr val="tx1"/>
              </a:solidFill>
              <a:latin typeface="NikoshBAN" panose="02000000000000000000" pitchFamily="2" charset="0"/>
              <a:cs typeface="NikoshBAN" panose="02000000000000000000" pitchFamily="2" charset="0"/>
            </a:endParaRPr>
          </a:p>
        </p:txBody>
      </p:sp>
      <p:sp>
        <p:nvSpPr>
          <p:cNvPr id="8" name="Rounded Rectangle 7"/>
          <p:cNvSpPr/>
          <p:nvPr/>
        </p:nvSpPr>
        <p:spPr>
          <a:xfrm>
            <a:off x="6293895" y="2246191"/>
            <a:ext cx="4692553" cy="4181640"/>
          </a:xfrm>
          <a:prstGeom prst="roundRect">
            <a:avLst/>
          </a:prstGeom>
          <a:solidFill>
            <a:schemeClr val="accent1">
              <a:lumMod val="40000"/>
              <a:lumOff val="60000"/>
            </a:schemeClr>
          </a:solidFill>
          <a:ln w="38100">
            <a:solidFill>
              <a:srgbClr val="2EB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রা, এরা, গুলি, গুলো, গণ।</a:t>
            </a:r>
          </a:p>
          <a:p>
            <a:r>
              <a:rPr lang="bn-IN" sz="2800" dirty="0" smtClean="0">
                <a:solidFill>
                  <a:schemeClr val="tx1"/>
                </a:solidFill>
                <a:latin typeface="NikoshBAN" panose="02000000000000000000" pitchFamily="2" charset="0"/>
                <a:cs typeface="NikoshBAN" panose="02000000000000000000" pitchFamily="2" charset="0"/>
              </a:rPr>
              <a:t>দিগে, দিগকে, দিগের, দের।</a:t>
            </a:r>
          </a:p>
          <a:p>
            <a:r>
              <a:rPr lang="bn-IN" sz="2800" dirty="0" smtClean="0">
                <a:solidFill>
                  <a:schemeClr val="tx1"/>
                </a:solidFill>
                <a:latin typeface="NikoshBAN" panose="02000000000000000000" pitchFamily="2" charset="0"/>
                <a:cs typeface="NikoshBAN" panose="02000000000000000000" pitchFamily="2" charset="0"/>
              </a:rPr>
              <a:t>দিগের দিয়া, দের দিয়া,দিগের দ্বারা। </a:t>
            </a:r>
          </a:p>
          <a:p>
            <a:r>
              <a:rPr lang="bn-IN" sz="2800" dirty="0" smtClean="0">
                <a:solidFill>
                  <a:schemeClr val="tx1"/>
                </a:solidFill>
                <a:latin typeface="NikoshBAN" panose="02000000000000000000" pitchFamily="2" charset="0"/>
                <a:cs typeface="NikoshBAN" panose="02000000000000000000" pitchFamily="2" charset="0"/>
              </a:rPr>
              <a:t>দিগকে, দিগেরে,দেরে।</a:t>
            </a:r>
          </a:p>
          <a:p>
            <a:r>
              <a:rPr lang="bn-IN" sz="2800" dirty="0" smtClean="0">
                <a:solidFill>
                  <a:schemeClr val="tx1"/>
                </a:solidFill>
                <a:latin typeface="NikoshBAN" panose="02000000000000000000" pitchFamily="2" charset="0"/>
                <a:cs typeface="NikoshBAN" panose="02000000000000000000" pitchFamily="2" charset="0"/>
              </a:rPr>
              <a:t>দিগের হতে, দের হতে,দিগের চেয়ে।</a:t>
            </a:r>
          </a:p>
          <a:p>
            <a:r>
              <a:rPr lang="bn-IN" sz="2800" dirty="0" smtClean="0">
                <a:solidFill>
                  <a:schemeClr val="tx1"/>
                </a:solidFill>
                <a:latin typeface="NikoshBAN" panose="02000000000000000000" pitchFamily="2" charset="0"/>
                <a:cs typeface="NikoshBAN" panose="02000000000000000000" pitchFamily="2" charset="0"/>
              </a:rPr>
              <a:t>দিগের,দের, গুলির,গণের,গুলোর।</a:t>
            </a:r>
          </a:p>
          <a:p>
            <a:r>
              <a:rPr lang="bn-IN" sz="2800" dirty="0" smtClean="0">
                <a:solidFill>
                  <a:schemeClr val="tx1"/>
                </a:solidFill>
                <a:latin typeface="NikoshBAN" panose="02000000000000000000" pitchFamily="2" charset="0"/>
                <a:cs typeface="NikoshBAN" panose="02000000000000000000" pitchFamily="2" charset="0"/>
              </a:rPr>
              <a:t>দিগেতে,দিগে,গুলিতে, </a:t>
            </a:r>
            <a:endParaRPr lang="en-US" sz="2800" dirty="0">
              <a:solidFill>
                <a:schemeClr val="tx1"/>
              </a:solidFill>
              <a:latin typeface="NikoshBAN" panose="02000000000000000000" pitchFamily="2" charset="0"/>
              <a:cs typeface="NikoshBAN" panose="02000000000000000000" pitchFamily="2" charset="0"/>
            </a:endParaRPr>
          </a:p>
        </p:txBody>
      </p:sp>
      <p:sp>
        <p:nvSpPr>
          <p:cNvPr id="10" name="Right Arrow 9"/>
          <p:cNvSpPr/>
          <p:nvPr/>
        </p:nvSpPr>
        <p:spPr>
          <a:xfrm>
            <a:off x="5308979" y="2913790"/>
            <a:ext cx="1191905" cy="21154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382899" y="3294576"/>
            <a:ext cx="1131628" cy="228677"/>
          </a:xfrm>
          <a:prstGeom prst="rightArrow">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382899" y="3777272"/>
            <a:ext cx="1117985" cy="22540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152020" y="4256699"/>
            <a:ext cx="1348864" cy="160625"/>
          </a:xfrm>
          <a:prstGeom prst="right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156583" y="4633636"/>
            <a:ext cx="1357944" cy="21521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713024" y="5018087"/>
            <a:ext cx="1787860" cy="215650"/>
          </a:xfrm>
          <a:prstGeom prst="rightArrow">
            <a:avLst/>
          </a:prstGeom>
          <a:solidFill>
            <a:srgbClr val="40E8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561795" y="5500048"/>
            <a:ext cx="1786689" cy="286601"/>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454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1045565" y="373739"/>
            <a:ext cx="10072254" cy="677139"/>
          </a:xfrm>
          <a:prstGeom prst="roundRect">
            <a:avLst/>
          </a:prstGeom>
          <a:blipFill>
            <a:blip r:embed="rId2"/>
            <a:tile tx="0" ty="0" sx="100000" sy="100000" flip="none" algn="tl"/>
          </a:blip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b="1" kern="0" dirty="0" err="1" smtClean="0">
                <a:solidFill>
                  <a:schemeClr val="bg1"/>
                </a:solidFill>
                <a:latin typeface="NikoshBAN" panose="02000000000000000000" pitchFamily="2" charset="0"/>
                <a:cs typeface="NikoshBAN" panose="02000000000000000000" pitchFamily="2" charset="0"/>
              </a:rPr>
              <a:t>বিভক্তি</a:t>
            </a:r>
            <a:r>
              <a:rPr lang="en-US" sz="4000" b="1" kern="0" dirty="0" smtClean="0">
                <a:solidFill>
                  <a:schemeClr val="bg1"/>
                </a:solidFill>
                <a:latin typeface="NikoshBAN" panose="02000000000000000000" pitchFamily="2" charset="0"/>
                <a:cs typeface="NikoshBAN" panose="02000000000000000000" pitchFamily="2" charset="0"/>
              </a:rPr>
              <a:t> </a:t>
            </a:r>
            <a:r>
              <a:rPr lang="en-US" sz="4000" b="1" kern="0" dirty="0" err="1" smtClean="0">
                <a:solidFill>
                  <a:schemeClr val="bg1"/>
                </a:solidFill>
                <a:latin typeface="NikoshBAN" panose="02000000000000000000" pitchFamily="2" charset="0"/>
                <a:cs typeface="NikoshBAN" panose="02000000000000000000" pitchFamily="2" charset="0"/>
              </a:rPr>
              <a:t>চিহ্ন</a:t>
            </a:r>
            <a:r>
              <a:rPr lang="en-US" sz="4000" b="1" kern="0" dirty="0" smtClean="0">
                <a:solidFill>
                  <a:schemeClr val="bg1"/>
                </a:solidFill>
                <a:latin typeface="NikoshBAN" panose="02000000000000000000" pitchFamily="2" charset="0"/>
                <a:cs typeface="NikoshBAN" panose="02000000000000000000" pitchFamily="2" charset="0"/>
              </a:rPr>
              <a:t> </a:t>
            </a:r>
            <a:r>
              <a:rPr lang="en-US" sz="4000" b="1" kern="0" dirty="0" err="1" smtClean="0">
                <a:solidFill>
                  <a:schemeClr val="bg1"/>
                </a:solidFill>
                <a:latin typeface="NikoshBAN" panose="02000000000000000000" pitchFamily="2" charset="0"/>
                <a:cs typeface="NikoshBAN" panose="02000000000000000000" pitchFamily="2" charset="0"/>
              </a:rPr>
              <a:t>নির্ণয়</a:t>
            </a:r>
            <a:r>
              <a:rPr lang="en-US" sz="4000" b="1" kern="0" dirty="0" smtClean="0">
                <a:solidFill>
                  <a:schemeClr val="bg1"/>
                </a:solidFill>
                <a:latin typeface="NikoshBAN" panose="02000000000000000000" pitchFamily="2" charset="0"/>
                <a:cs typeface="NikoshBAN" panose="02000000000000000000" pitchFamily="2" charset="0"/>
              </a:rPr>
              <a:t> ।</a:t>
            </a:r>
            <a:r>
              <a:rPr lang="bn-IN" sz="4000" b="1" kern="0" dirty="0" smtClean="0">
                <a:solidFill>
                  <a:schemeClr val="bg1"/>
                </a:solidFill>
                <a:latin typeface="NikoshBAN" panose="02000000000000000000" pitchFamily="2" charset="0"/>
                <a:cs typeface="NikoshBAN" panose="02000000000000000000" pitchFamily="2" charset="0"/>
              </a:rPr>
              <a:t> </a:t>
            </a:r>
            <a:endParaRPr kumimoji="0" lang="en-US" sz="4000" b="1" i="0" u="none" strike="noStrike" kern="0" cap="none" spc="0" normalizeH="0" baseline="0" noProof="0" dirty="0">
              <a:ln>
                <a:noFill/>
              </a:ln>
              <a:solidFill>
                <a:schemeClr val="bg1"/>
              </a:solidFill>
              <a:effectLst/>
              <a:uLnTx/>
              <a:uFillTx/>
              <a:latin typeface="NikoshBAN" panose="02000000000000000000" pitchFamily="2" charset="0"/>
              <a:cs typeface="NikoshBAN" panose="02000000000000000000" pitchFamily="2" charset="0"/>
            </a:endParaRPr>
          </a:p>
        </p:txBody>
      </p:sp>
      <p:sp>
        <p:nvSpPr>
          <p:cNvPr id="3" name="Rounded Rectangle 2"/>
          <p:cNvSpPr/>
          <p:nvPr/>
        </p:nvSpPr>
        <p:spPr>
          <a:xfrm>
            <a:off x="1269242" y="1487605"/>
            <a:ext cx="9848577" cy="2333767"/>
          </a:xfrm>
          <a:prstGeom prst="roundRect">
            <a:avLst/>
          </a:prstGeom>
          <a:solidFill>
            <a:schemeClr val="accent2">
              <a:lumMod val="20000"/>
              <a:lumOff val="80000"/>
            </a:schemeClr>
          </a:solid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শব্দের পরে বর্ণ বা বর্ণগুচ্ছ যুক্ত হয়ে পদ সৃষ্টি হয় এবং সেই পদ বাক্যে ব্যবহৃত হয়। পদ থেকে মূল শব্দ বাদ দিলেই বিভক্তি পাওয়া যাবে</a:t>
            </a:r>
            <a:r>
              <a:rPr lang="bn-IN" sz="3200" dirty="0" smtClean="0">
                <a:solidFill>
                  <a:srgbClr val="FF00FF"/>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পদ গঠিত হয়-</a:t>
            </a:r>
            <a:r>
              <a:rPr lang="bn-IN" sz="3200" dirty="0" smtClean="0">
                <a:solidFill>
                  <a:srgbClr val="FF00FF"/>
                </a:solidFill>
                <a:latin typeface="NikoshBAN" panose="02000000000000000000" pitchFamily="2" charset="0"/>
                <a:cs typeface="NikoshBAN" panose="02000000000000000000" pitchFamily="2" charset="0"/>
              </a:rPr>
              <a:t>--</a:t>
            </a:r>
            <a:r>
              <a:rPr lang="bn-IN" sz="3200" dirty="0" smtClean="0">
                <a:solidFill>
                  <a:srgbClr val="FF0000"/>
                </a:solidFill>
                <a:latin typeface="NikoshBAN" panose="02000000000000000000" pitchFamily="2" charset="0"/>
                <a:cs typeface="NikoshBAN" panose="02000000000000000000" pitchFamily="2" charset="0"/>
              </a:rPr>
              <a:t>শব্দ + বিভক্তি </a:t>
            </a:r>
            <a:r>
              <a:rPr lang="bn-IN" sz="3200" dirty="0" smtClean="0">
                <a:solidFill>
                  <a:srgbClr val="FF00FF"/>
                </a:solidFill>
                <a:latin typeface="NikoshBAN" panose="02000000000000000000" pitchFamily="2" charset="0"/>
                <a:cs typeface="NikoshBAN" panose="02000000000000000000" pitchFamily="2" charset="0"/>
              </a:rPr>
              <a:t>=  </a:t>
            </a:r>
            <a:r>
              <a:rPr lang="bn-IN" sz="3200" dirty="0" smtClean="0">
                <a:solidFill>
                  <a:srgbClr val="FF0000"/>
                </a:solidFill>
                <a:latin typeface="NikoshBAN" panose="02000000000000000000" pitchFamily="2" charset="0"/>
                <a:cs typeface="NikoshBAN" panose="02000000000000000000" pitchFamily="2" charset="0"/>
              </a:rPr>
              <a:t>পদ</a:t>
            </a:r>
          </a:p>
          <a:p>
            <a:pPr algn="ctr"/>
            <a:r>
              <a:rPr lang="bn-IN" sz="3200" dirty="0" smtClean="0">
                <a:solidFill>
                  <a:schemeClr val="tx1"/>
                </a:solidFill>
                <a:latin typeface="NikoshBAN" panose="02000000000000000000" pitchFamily="2" charset="0"/>
                <a:cs typeface="NikoshBAN" panose="02000000000000000000" pitchFamily="2" charset="0"/>
              </a:rPr>
              <a:t>যেমন- </a:t>
            </a:r>
            <a:r>
              <a:rPr lang="bn-IN" sz="3200" dirty="0" smtClean="0">
                <a:solidFill>
                  <a:srgbClr val="FF0000"/>
                </a:solidFill>
                <a:latin typeface="NikoshBAN" panose="02000000000000000000" pitchFamily="2" charset="0"/>
                <a:cs typeface="NikoshBAN" panose="02000000000000000000" pitchFamily="2" charset="0"/>
              </a:rPr>
              <a:t>লোকে</a:t>
            </a:r>
            <a:r>
              <a:rPr lang="bn-IN" sz="3200" dirty="0" smtClean="0">
                <a:solidFill>
                  <a:schemeClr val="tx1"/>
                </a:solidFill>
                <a:latin typeface="NikoshBAN" panose="02000000000000000000" pitchFamily="2" charset="0"/>
                <a:cs typeface="NikoshBAN" panose="02000000000000000000" pitchFamily="2" charset="0"/>
              </a:rPr>
              <a:t> </a:t>
            </a:r>
            <a:r>
              <a:rPr lang="bn-IN" sz="3200" dirty="0" smtClean="0">
                <a:solidFill>
                  <a:srgbClr val="FF0000"/>
                </a:solidFill>
                <a:latin typeface="NikoshBAN" panose="02000000000000000000" pitchFamily="2" charset="0"/>
                <a:cs typeface="NikoshBAN" panose="02000000000000000000" pitchFamily="2" charset="0"/>
              </a:rPr>
              <a:t>বলে</a:t>
            </a:r>
            <a:r>
              <a:rPr lang="bn-IN" sz="3200" dirty="0" smtClean="0">
                <a:solidFill>
                  <a:schemeClr val="tx1"/>
                </a:solidFill>
                <a:latin typeface="NikoshBAN" panose="02000000000000000000" pitchFamily="2" charset="0"/>
                <a:cs typeface="NikoshBAN" panose="02000000000000000000" pitchFamily="2" charset="0"/>
              </a:rPr>
              <a:t>—এখানে মূল শব্দ </a:t>
            </a:r>
            <a:r>
              <a:rPr lang="bn-IN" sz="3200" dirty="0" smtClean="0">
                <a:solidFill>
                  <a:srgbClr val="FF00FF"/>
                </a:solidFill>
                <a:latin typeface="NikoshBAN" panose="02000000000000000000" pitchFamily="2" charset="0"/>
                <a:cs typeface="NikoshBAN" panose="02000000000000000000" pitchFamily="2" charset="0"/>
              </a:rPr>
              <a:t>লোক</a:t>
            </a:r>
            <a:r>
              <a:rPr lang="bn-IN" sz="3200" dirty="0" smtClean="0">
                <a:solidFill>
                  <a:srgbClr val="FF0000"/>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লোক শব্দের সাথে </a:t>
            </a:r>
            <a:r>
              <a:rPr lang="bn-IN" sz="3200" dirty="0" smtClean="0">
                <a:solidFill>
                  <a:srgbClr val="FF0000"/>
                </a:solidFill>
                <a:latin typeface="NikoshBAN" panose="02000000000000000000" pitchFamily="2" charset="0"/>
                <a:cs typeface="NikoshBAN" panose="02000000000000000000" pitchFamily="2" charset="0"/>
              </a:rPr>
              <a:t>-এ- বিভক্তি</a:t>
            </a:r>
            <a:endParaRPr lang="en-US" sz="3200" dirty="0">
              <a:solidFill>
                <a:srgbClr val="FF0000"/>
              </a:solidFill>
              <a:latin typeface="NikoshBAN" panose="02000000000000000000" pitchFamily="2" charset="0"/>
              <a:cs typeface="NikoshBAN" panose="02000000000000000000" pitchFamily="2" charset="0"/>
            </a:endParaRPr>
          </a:p>
        </p:txBody>
      </p:sp>
      <p:sp>
        <p:nvSpPr>
          <p:cNvPr id="4" name="Rounded Rectangle 3"/>
          <p:cNvSpPr/>
          <p:nvPr/>
        </p:nvSpPr>
        <p:spPr>
          <a:xfrm>
            <a:off x="1223192" y="4258099"/>
            <a:ext cx="9848577" cy="2333767"/>
          </a:xfrm>
          <a:prstGeom prst="roundRect">
            <a:avLst/>
          </a:prstGeom>
          <a:solidFill>
            <a:srgbClr val="99FF99"/>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বুলবুলিতে = </a:t>
            </a:r>
            <a:r>
              <a:rPr lang="bn-IN" sz="3200" dirty="0" smtClean="0">
                <a:solidFill>
                  <a:srgbClr val="FF00FF"/>
                </a:solidFill>
                <a:latin typeface="NikoshBAN" panose="02000000000000000000" pitchFamily="2" charset="0"/>
                <a:cs typeface="NikoshBAN" panose="02000000000000000000" pitchFamily="2" charset="0"/>
              </a:rPr>
              <a:t>বুলবুলি</a:t>
            </a:r>
            <a:r>
              <a:rPr lang="bn-IN" sz="3200" dirty="0" smtClean="0">
                <a:solidFill>
                  <a:schemeClr val="tx1"/>
                </a:solidFill>
                <a:latin typeface="NikoshBAN" panose="02000000000000000000" pitchFamily="2" charset="0"/>
                <a:cs typeface="NikoshBAN" panose="02000000000000000000" pitchFamily="2" charset="0"/>
              </a:rPr>
              <a:t> + </a:t>
            </a:r>
            <a:r>
              <a:rPr lang="bn-IN" sz="3200" dirty="0" smtClean="0">
                <a:solidFill>
                  <a:srgbClr val="FF0000"/>
                </a:solidFill>
                <a:latin typeface="NikoshBAN" panose="02000000000000000000" pitchFamily="2" charset="0"/>
                <a:cs typeface="NikoshBAN" panose="02000000000000000000" pitchFamily="2" charset="0"/>
              </a:rPr>
              <a:t>তে</a:t>
            </a:r>
            <a:r>
              <a:rPr lang="bn-IN" sz="3200" dirty="0" smtClean="0">
                <a:solidFill>
                  <a:schemeClr val="tx1"/>
                </a:solidFill>
                <a:latin typeface="NikoshBAN" panose="02000000000000000000" pitchFamily="2" charset="0"/>
                <a:cs typeface="NikoshBAN" panose="02000000000000000000" pitchFamily="2" charset="0"/>
              </a:rPr>
              <a:t> - বিভক্তি যোগ</a:t>
            </a:r>
          </a:p>
          <a:p>
            <a:pPr algn="ctr"/>
            <a:r>
              <a:rPr lang="bn-IN" sz="3200" dirty="0" smtClean="0">
                <a:solidFill>
                  <a:schemeClr val="tx1"/>
                </a:solidFill>
                <a:latin typeface="NikoshBAN" panose="02000000000000000000" pitchFamily="2" charset="0"/>
                <a:cs typeface="NikoshBAN" panose="02000000000000000000" pitchFamily="2" charset="0"/>
              </a:rPr>
              <a:t>ঘোড়ায় চড়ে যাব = </a:t>
            </a:r>
            <a:r>
              <a:rPr lang="bn-IN" sz="3200" dirty="0" smtClean="0">
                <a:solidFill>
                  <a:srgbClr val="FF00FF"/>
                </a:solidFill>
                <a:latin typeface="NikoshBAN" panose="02000000000000000000" pitchFamily="2" charset="0"/>
                <a:cs typeface="NikoshBAN" panose="02000000000000000000" pitchFamily="2" charset="0"/>
              </a:rPr>
              <a:t>ঘোড়া ও চড় </a:t>
            </a:r>
            <a:r>
              <a:rPr lang="bn-IN" sz="3200" dirty="0" smtClean="0">
                <a:solidFill>
                  <a:schemeClr val="tx1"/>
                </a:solidFill>
                <a:latin typeface="NikoshBAN" panose="02000000000000000000" pitchFamily="2" charset="0"/>
                <a:cs typeface="NikoshBAN" panose="02000000000000000000" pitchFamily="2" charset="0"/>
              </a:rPr>
              <a:t>মূল শব্দ – </a:t>
            </a:r>
            <a:r>
              <a:rPr lang="bn-IN" sz="3200" dirty="0" smtClean="0">
                <a:solidFill>
                  <a:srgbClr val="FF0000"/>
                </a:solidFill>
                <a:latin typeface="NikoshBAN" panose="02000000000000000000" pitchFamily="2" charset="0"/>
                <a:cs typeface="NikoshBAN" panose="02000000000000000000" pitchFamily="2" charset="0"/>
              </a:rPr>
              <a:t>য় , এ </a:t>
            </a:r>
            <a:r>
              <a:rPr lang="bn-IN" sz="3200" dirty="0" smtClean="0">
                <a:solidFill>
                  <a:schemeClr val="tx1"/>
                </a:solidFill>
                <a:latin typeface="NikoshBAN" panose="02000000000000000000" pitchFamily="2" charset="0"/>
                <a:cs typeface="NikoshBAN" panose="02000000000000000000" pitchFamily="2" charset="0"/>
              </a:rPr>
              <a:t>– বিভক্তি যোগ  </a:t>
            </a:r>
            <a:endParaRPr lang="bn-IN" sz="3200" dirty="0" smtClean="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9754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1569493" y="1025954"/>
            <a:ext cx="9437829" cy="601842"/>
          </a:xfrm>
          <a:prstGeom prst="roundRect">
            <a:avLst/>
          </a:prstGeom>
          <a:solidFill>
            <a:srgbClr val="49D5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anose="02000000000000000000" pitchFamily="2" charset="0"/>
                <a:cs typeface="NikoshBAN" panose="02000000000000000000" pitchFamily="2" charset="0"/>
              </a:rPr>
              <a:t>জোড়ায় কাজ </a:t>
            </a:r>
            <a:endParaRPr lang="en-US" sz="3600" dirty="0">
              <a:latin typeface="NikoshBAN" panose="02000000000000000000" pitchFamily="2" charset="0"/>
              <a:cs typeface="NikoshBAN" panose="02000000000000000000" pitchFamily="2" charset="0"/>
            </a:endParaRPr>
          </a:p>
        </p:txBody>
      </p:sp>
      <p:sp>
        <p:nvSpPr>
          <p:cNvPr id="3" name="Rounded Rectangle 2"/>
          <p:cNvSpPr/>
          <p:nvPr/>
        </p:nvSpPr>
        <p:spPr>
          <a:xfrm>
            <a:off x="1815353" y="2514900"/>
            <a:ext cx="8946107" cy="3531057"/>
          </a:xfrm>
          <a:prstGeom prst="roundRect">
            <a:avLst/>
          </a:prstGeom>
          <a:blipFill>
            <a:blip r:embed="rId2"/>
            <a:tile tx="0" ty="0" sx="100000" sy="100000" flip="none" algn="tl"/>
          </a:blip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3200" b="1" dirty="0" smtClean="0">
              <a:solidFill>
                <a:schemeClr val="bg1"/>
              </a:solidFill>
              <a:latin typeface="NikoshBAN" panose="02000000000000000000" pitchFamily="2" charset="0"/>
              <a:cs typeface="NikoshBAN" panose="02000000000000000000" pitchFamily="2" charset="0"/>
            </a:endParaRPr>
          </a:p>
          <a:p>
            <a:pPr algn="ctr"/>
            <a:endParaRPr lang="bn-IN" sz="3200" b="1" dirty="0">
              <a:solidFill>
                <a:schemeClr val="bg1"/>
              </a:solidFill>
              <a:latin typeface="NikoshBAN" panose="02000000000000000000" pitchFamily="2" charset="0"/>
              <a:cs typeface="NikoshBAN" panose="02000000000000000000" pitchFamily="2" charset="0"/>
            </a:endParaRPr>
          </a:p>
          <a:p>
            <a:pPr algn="ctr"/>
            <a:r>
              <a:rPr lang="bn-IN" sz="3200" b="1" dirty="0" smtClean="0">
                <a:solidFill>
                  <a:srgbClr val="FFFF00"/>
                </a:solidFill>
                <a:latin typeface="NikoshBAN" panose="02000000000000000000" pitchFamily="2" charset="0"/>
                <a:cs typeface="NikoshBAN" panose="02000000000000000000" pitchFamily="2" charset="0"/>
              </a:rPr>
              <a:t>নিচের পদ বা বাক্য থেকে বিভক্তি নির্ণয় কর ।</a:t>
            </a:r>
          </a:p>
          <a:p>
            <a:pPr algn="ctr"/>
            <a:endParaRPr lang="bn-IN" sz="3200" b="1" dirty="0" smtClean="0">
              <a:solidFill>
                <a:schemeClr val="bg1"/>
              </a:solidFill>
              <a:latin typeface="NikoshBAN" panose="02000000000000000000" pitchFamily="2" charset="0"/>
              <a:cs typeface="NikoshBAN" panose="02000000000000000000" pitchFamily="2" charset="0"/>
            </a:endParaRPr>
          </a:p>
          <a:p>
            <a:pPr algn="ctr"/>
            <a:r>
              <a:rPr lang="bn-IN" sz="3200" b="1" dirty="0" smtClean="0">
                <a:solidFill>
                  <a:schemeClr val="bg1"/>
                </a:solidFill>
                <a:latin typeface="NikoshBAN" panose="02000000000000000000" pitchFamily="2" charset="0"/>
                <a:cs typeface="NikoshBAN" panose="02000000000000000000" pitchFamily="2" charset="0"/>
              </a:rPr>
              <a:t>তুমি মাঠে বল খেল।</a:t>
            </a:r>
          </a:p>
          <a:p>
            <a:pPr algn="ctr"/>
            <a:r>
              <a:rPr lang="bn-IN" sz="3200" b="1" dirty="0" smtClean="0">
                <a:solidFill>
                  <a:schemeClr val="bg1"/>
                </a:solidFill>
                <a:latin typeface="NikoshBAN" panose="02000000000000000000" pitchFamily="2" charset="0"/>
                <a:cs typeface="NikoshBAN" panose="02000000000000000000" pitchFamily="2" charset="0"/>
              </a:rPr>
              <a:t>শাক দিয়ে মাছ ঢেকো না</a:t>
            </a:r>
          </a:p>
          <a:p>
            <a:pPr algn="ctr"/>
            <a:r>
              <a:rPr lang="bn-IN" sz="3200" b="1" dirty="0" smtClean="0">
                <a:solidFill>
                  <a:schemeClr val="bg1"/>
                </a:solidFill>
                <a:latin typeface="NikoshBAN" panose="02000000000000000000" pitchFamily="2" charset="0"/>
                <a:cs typeface="NikoshBAN" panose="02000000000000000000" pitchFamily="2" charset="0"/>
              </a:rPr>
              <a:t>সুমন যায়। </a:t>
            </a:r>
          </a:p>
          <a:p>
            <a:pPr algn="ctr"/>
            <a:r>
              <a:rPr lang="bn-IN" sz="3200" b="1" dirty="0" smtClean="0">
                <a:solidFill>
                  <a:schemeClr val="bg1"/>
                </a:solidFill>
                <a:latin typeface="NikoshBAN" panose="02000000000000000000" pitchFamily="2" charset="0"/>
                <a:cs typeface="NikoshBAN" panose="02000000000000000000" pitchFamily="2" charset="0"/>
              </a:rPr>
              <a:t>তোমার দ্বারা এ কাজ হবে না </a:t>
            </a:r>
          </a:p>
          <a:p>
            <a:pPr algn="ctr"/>
            <a:endParaRPr lang="bn-IN" sz="3200" b="1" dirty="0" smtClean="0">
              <a:solidFill>
                <a:schemeClr val="bg1"/>
              </a:solidFill>
              <a:latin typeface="NikoshBAN" panose="02000000000000000000" pitchFamily="2" charset="0"/>
              <a:cs typeface="NikoshBAN" panose="02000000000000000000" pitchFamily="2" charset="0"/>
            </a:endParaRPr>
          </a:p>
          <a:p>
            <a:pPr algn="ctr"/>
            <a:r>
              <a:rPr lang="bn-IN" sz="3200" b="1" dirty="0" smtClean="0">
                <a:solidFill>
                  <a:schemeClr val="bg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06965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ounded Rectangle 4"/>
          <p:cNvSpPr/>
          <p:nvPr/>
        </p:nvSpPr>
        <p:spPr>
          <a:xfrm>
            <a:off x="945784" y="1364776"/>
            <a:ext cx="10845882" cy="4367282"/>
          </a:xfrm>
          <a:prstGeom prst="roundRect">
            <a:avLst/>
          </a:prstGeom>
          <a:solidFill>
            <a:srgbClr val="FFFF99"/>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i="1" dirty="0" smtClean="0">
                <a:solidFill>
                  <a:schemeClr val="tx1"/>
                </a:solidFill>
                <a:latin typeface="NikoshBAN" panose="02000000000000000000" pitchFamily="2" charset="0"/>
                <a:cs typeface="NikoshBAN" panose="02000000000000000000" pitchFamily="2" charset="0"/>
              </a:rPr>
              <a:t>১। </a:t>
            </a:r>
            <a:r>
              <a:rPr lang="bn-IN" sz="2800" dirty="0" smtClean="0">
                <a:solidFill>
                  <a:schemeClr val="tx1"/>
                </a:solidFill>
                <a:latin typeface="NikoshBAN" panose="02000000000000000000" pitchFamily="2" charset="0"/>
                <a:cs typeface="NikoshBAN" panose="02000000000000000000" pitchFamily="2" charset="0"/>
              </a:rPr>
              <a:t>অপ্রাণি বা ইতর প্রাণিবাচক শব্দের বহুবচনে </a:t>
            </a:r>
            <a:r>
              <a:rPr lang="bn-IN" sz="2800" b="1" dirty="0" smtClean="0">
                <a:solidFill>
                  <a:srgbClr val="FF0000"/>
                </a:solidFill>
                <a:latin typeface="NikoshBAN" panose="02000000000000000000" pitchFamily="2" charset="0"/>
                <a:cs typeface="NikoshBAN" panose="02000000000000000000" pitchFamily="2" charset="0"/>
              </a:rPr>
              <a:t>‘রা’ </a:t>
            </a:r>
            <a:r>
              <a:rPr lang="bn-IN" sz="2800" dirty="0" smtClean="0">
                <a:solidFill>
                  <a:schemeClr val="tx1"/>
                </a:solidFill>
                <a:latin typeface="NikoshBAN" panose="02000000000000000000" pitchFamily="2" charset="0"/>
                <a:cs typeface="NikoshBAN" panose="02000000000000000000" pitchFamily="2" charset="0"/>
              </a:rPr>
              <a:t>যুক্ত হয় না; গুলি, গুলো যুক্ত হয়।                     </a:t>
            </a:r>
            <a:r>
              <a:rPr lang="bn-IN" sz="2800" b="1" dirty="0" smtClean="0">
                <a:solidFill>
                  <a:srgbClr val="FF00FF"/>
                </a:solidFill>
                <a:latin typeface="NikoshBAN" panose="02000000000000000000" pitchFamily="2" charset="0"/>
                <a:cs typeface="NikoshBAN" panose="02000000000000000000" pitchFamily="2" charset="0"/>
              </a:rPr>
              <a:t>যেমন</a:t>
            </a:r>
            <a:r>
              <a:rPr lang="bn-IN" sz="2800" i="1" dirty="0" smtClean="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পাথর গুলো,গরুগুলি ইত্যাদি। </a:t>
            </a:r>
            <a:endParaRPr lang="bn-IN" sz="2800" dirty="0">
              <a:solidFill>
                <a:schemeClr val="tx1"/>
              </a:solidFill>
              <a:latin typeface="NikoshBAN" panose="02000000000000000000" pitchFamily="2" charset="0"/>
              <a:cs typeface="NikoshBAN" panose="02000000000000000000" pitchFamily="2" charset="0"/>
            </a:endParaRPr>
          </a:p>
          <a:p>
            <a:r>
              <a:rPr lang="bn-IN" sz="2800" dirty="0" smtClean="0">
                <a:solidFill>
                  <a:schemeClr val="tx1"/>
                </a:solidFill>
                <a:latin typeface="NikoshBAN" panose="02000000000000000000" pitchFamily="2" charset="0"/>
                <a:cs typeface="NikoshBAN" panose="02000000000000000000" pitchFamily="2" charset="0"/>
              </a:rPr>
              <a:t> </a:t>
            </a:r>
          </a:p>
          <a:p>
            <a:r>
              <a:rPr lang="en-US" sz="2800" dirty="0" smtClean="0">
                <a:solidFill>
                  <a:schemeClr val="tx1"/>
                </a:solidFill>
                <a:latin typeface="NikoshBAN" panose="02000000000000000000" pitchFamily="2" charset="0"/>
                <a:cs typeface="NikoshBAN" panose="02000000000000000000" pitchFamily="2" charset="0"/>
              </a:rPr>
              <a:t>২।অপ্রাণিবাচক </a:t>
            </a:r>
            <a:r>
              <a:rPr lang="en-US" sz="2800" dirty="0" err="1" smtClean="0">
                <a:solidFill>
                  <a:schemeClr val="tx1"/>
                </a:solidFill>
                <a:latin typeface="NikoshBAN" panose="02000000000000000000" pitchFamily="2" charset="0"/>
                <a:cs typeface="NikoshBAN" panose="02000000000000000000" pitchFamily="2" charset="0"/>
              </a:rPr>
              <a:t>শব্দের</a:t>
            </a:r>
            <a:r>
              <a:rPr lang="en-US" sz="2800" dirty="0" smtClean="0">
                <a:solidFill>
                  <a:schemeClr val="tx1"/>
                </a:solidFill>
                <a:latin typeface="NikoshBAN" panose="02000000000000000000" pitchFamily="2" charset="0"/>
                <a:cs typeface="NikoshBAN" panose="02000000000000000000" pitchFamily="2" charset="0"/>
              </a:rPr>
              <a:t> </a:t>
            </a:r>
            <a:r>
              <a:rPr lang="en-US" sz="2800" b="1" dirty="0" smtClean="0">
                <a:solidFill>
                  <a:srgbClr val="FF0000"/>
                </a:solidFill>
                <a:latin typeface="NikoshBAN" panose="02000000000000000000" pitchFamily="2" charset="0"/>
                <a:cs typeface="NikoshBAN" panose="02000000000000000000" pitchFamily="2" charset="0"/>
              </a:rPr>
              <a:t>‘</a:t>
            </a:r>
            <a:r>
              <a:rPr lang="en-US" sz="2800" b="1" dirty="0" err="1" smtClean="0">
                <a:solidFill>
                  <a:srgbClr val="FF0000"/>
                </a:solidFill>
                <a:latin typeface="NikoshBAN" panose="02000000000000000000" pitchFamily="2" charset="0"/>
                <a:cs typeface="NikoshBAN" panose="02000000000000000000" pitchFamily="2" charset="0"/>
              </a:rPr>
              <a:t>কে,বা</a:t>
            </a:r>
            <a:r>
              <a:rPr lang="en-US" sz="2800" b="1" dirty="0" smtClean="0">
                <a:solidFill>
                  <a:srgbClr val="FF0000"/>
                </a:solidFill>
                <a:latin typeface="NikoshBAN" panose="02000000000000000000" pitchFamily="2" charset="0"/>
                <a:cs typeface="NikoshBAN" panose="02000000000000000000" pitchFamily="2" charset="0"/>
              </a:rPr>
              <a:t> </a:t>
            </a:r>
            <a:r>
              <a:rPr lang="en-US" sz="2800" b="1" dirty="0" err="1" smtClean="0">
                <a:solidFill>
                  <a:srgbClr val="FF0000"/>
                </a:solidFill>
                <a:latin typeface="NikoshBAN" panose="02000000000000000000" pitchFamily="2" charset="0"/>
                <a:cs typeface="NikoshBAN" panose="02000000000000000000" pitchFamily="2" charset="0"/>
              </a:rPr>
              <a:t>রে</a:t>
            </a:r>
            <a:r>
              <a:rPr lang="en-US" sz="2800" b="1" dirty="0" smtClean="0">
                <a:solidFill>
                  <a:srgbClr val="FF0000"/>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বিভক্তি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না,</a:t>
            </a:r>
            <a:r>
              <a:rPr lang="en-US" sz="2800" b="1" dirty="0" err="1" smtClean="0">
                <a:solidFill>
                  <a:srgbClr val="FF0000"/>
                </a:solidFill>
                <a:latin typeface="NikoshBAN" panose="02000000000000000000" pitchFamily="2" charset="0"/>
                <a:cs typeface="NikoshBAN" panose="02000000000000000000" pitchFamily="2" charset="0"/>
              </a:rPr>
              <a:t>শূন্য</a:t>
            </a:r>
            <a:r>
              <a:rPr lang="en-US" sz="2800" dirty="0" smtClean="0">
                <a:solidFill>
                  <a:schemeClr val="tx1"/>
                </a:solidFill>
                <a:latin typeface="NikoshBAN" panose="02000000000000000000" pitchFamily="2" charset="0"/>
                <a:cs typeface="NikoshBAN" panose="02000000000000000000" pitchFamily="2" charset="0"/>
              </a:rPr>
              <a:t> </a:t>
            </a:r>
            <a:r>
              <a:rPr lang="en-US" sz="2800" b="1" dirty="0" err="1" smtClean="0">
                <a:solidFill>
                  <a:srgbClr val="FF0000"/>
                </a:solidFill>
                <a:latin typeface="NikoshBAN" panose="02000000000000000000" pitchFamily="2" charset="0"/>
                <a:cs typeface="NikoshBAN" panose="02000000000000000000" pitchFamily="2" charset="0"/>
              </a:rPr>
              <a:t>বিভক্তি</a:t>
            </a:r>
            <a:r>
              <a:rPr lang="en-US" sz="2800" b="1" dirty="0" smtClean="0">
                <a:solidFill>
                  <a:srgbClr val="FF0000"/>
                </a:solidFill>
                <a:latin typeface="NikoshBAN" panose="02000000000000000000" pitchFamily="2" charset="0"/>
                <a:cs typeface="NikoshBAN" panose="02000000000000000000" pitchFamily="2" charset="0"/>
              </a:rPr>
              <a:t> </a:t>
            </a:r>
            <a:r>
              <a:rPr lang="en-US" sz="2800" b="1" dirty="0" err="1" smtClean="0">
                <a:solidFill>
                  <a:srgbClr val="FF0000"/>
                </a:solidFill>
                <a:latin typeface="NikoshBAN" panose="02000000000000000000" pitchFamily="2" charset="0"/>
                <a:cs typeface="NikoshBAN" panose="02000000000000000000" pitchFamily="2" charset="0"/>
              </a:rPr>
              <a:t>হয়</a:t>
            </a:r>
            <a:r>
              <a:rPr lang="en-US" sz="2800" dirty="0" smtClean="0">
                <a:solidFill>
                  <a:schemeClr val="tx1"/>
                </a:solidFill>
                <a:latin typeface="NikoshBAN" panose="02000000000000000000" pitchFamily="2" charset="0"/>
                <a:cs typeface="NikoshBAN" panose="02000000000000000000" pitchFamily="2" charset="0"/>
              </a:rPr>
              <a:t>, </a:t>
            </a:r>
          </a:p>
          <a:p>
            <a:r>
              <a:rPr lang="bn-IN" sz="2800" b="1" dirty="0" smtClean="0">
                <a:solidFill>
                  <a:srgbClr val="FF00FF"/>
                </a:solidFill>
                <a:latin typeface="NikoshBAN" panose="02000000000000000000" pitchFamily="2" charset="0"/>
                <a:cs typeface="NikoshBAN" panose="02000000000000000000" pitchFamily="2" charset="0"/>
              </a:rPr>
              <a:t>              </a:t>
            </a:r>
            <a:r>
              <a:rPr lang="en-US" sz="2800" b="1" dirty="0" err="1" smtClean="0">
                <a:solidFill>
                  <a:srgbClr val="FF00FF"/>
                </a:solidFill>
                <a:latin typeface="NikoshBAN" panose="02000000000000000000" pitchFamily="2" charset="0"/>
                <a:cs typeface="NikoshBAN" panose="02000000000000000000" pitchFamily="2" charset="0"/>
              </a:rPr>
              <a:t>যেমন</a:t>
            </a:r>
            <a:r>
              <a:rPr lang="en-US" sz="2800" dirty="0" smtClean="0">
                <a:solidFill>
                  <a:schemeClr val="tx1"/>
                </a:solidFill>
                <a:latin typeface="NikoshBAN" panose="02000000000000000000" pitchFamily="2" charset="0"/>
                <a:cs typeface="NikoshBAN" panose="02000000000000000000" pitchFamily="2" charset="0"/>
              </a:rPr>
              <a:t>–</a:t>
            </a:r>
            <a:r>
              <a:rPr lang="en-US" sz="2800" dirty="0" err="1" smtClean="0">
                <a:solidFill>
                  <a:schemeClr val="tx1"/>
                </a:solidFill>
                <a:latin typeface="NikoshBAN" panose="02000000000000000000" pitchFamily="2" charset="0"/>
                <a:cs typeface="NikoshBAN" panose="02000000000000000000" pitchFamily="2" charset="0"/>
              </a:rPr>
              <a:t>কলম</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দাও</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বই</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পড়,গাছ</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লাগাও</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ইত্যাদি</a:t>
            </a:r>
            <a:r>
              <a:rPr lang="en-US" sz="2800" dirty="0" smtClean="0">
                <a:solidFill>
                  <a:schemeClr val="tx1"/>
                </a:solidFill>
                <a:latin typeface="NikoshBAN" panose="02000000000000000000" pitchFamily="2" charset="0"/>
                <a:cs typeface="NikoshBAN" panose="02000000000000000000" pitchFamily="2" charset="0"/>
              </a:rPr>
              <a:t>। </a:t>
            </a:r>
            <a:endParaRPr lang="bn-IN" sz="2800" dirty="0" smtClean="0">
              <a:solidFill>
                <a:schemeClr val="tx1"/>
              </a:solidFill>
              <a:latin typeface="NikoshBAN" panose="02000000000000000000" pitchFamily="2" charset="0"/>
              <a:cs typeface="NikoshBAN" panose="02000000000000000000" pitchFamily="2" charset="0"/>
            </a:endParaRPr>
          </a:p>
          <a:p>
            <a:endParaRPr lang="bn-IN" sz="2800" dirty="0" smtClean="0">
              <a:solidFill>
                <a:schemeClr val="tx1"/>
              </a:solidFill>
              <a:latin typeface="NikoshBAN" panose="02000000000000000000" pitchFamily="2" charset="0"/>
              <a:cs typeface="NikoshBAN" panose="02000000000000000000" pitchFamily="2" charset="0"/>
            </a:endParaRPr>
          </a:p>
          <a:p>
            <a:r>
              <a:rPr lang="bn-IN" sz="2800" dirty="0" smtClean="0">
                <a:solidFill>
                  <a:schemeClr val="tx1"/>
                </a:solidFill>
                <a:latin typeface="NikoshBAN" panose="02000000000000000000" pitchFamily="2" charset="0"/>
                <a:cs typeface="NikoshBAN" panose="02000000000000000000" pitchFamily="2" charset="0"/>
              </a:rPr>
              <a:t>৩। স্বরান্ত শব্দের উত্তর ‘</a:t>
            </a:r>
            <a:r>
              <a:rPr lang="bn-IN" sz="2800" b="1" dirty="0" smtClean="0">
                <a:solidFill>
                  <a:srgbClr val="FF0000"/>
                </a:solidFill>
                <a:latin typeface="NikoshBAN" panose="02000000000000000000" pitchFamily="2" charset="0"/>
                <a:cs typeface="NikoshBAN" panose="02000000000000000000" pitchFamily="2" charset="0"/>
              </a:rPr>
              <a:t>এ</a:t>
            </a:r>
            <a:r>
              <a:rPr lang="bn-IN" sz="2800" dirty="0" smtClean="0">
                <a:solidFill>
                  <a:schemeClr val="tx1"/>
                </a:solidFill>
                <a:latin typeface="NikoshBAN" panose="02000000000000000000" pitchFamily="2" charset="0"/>
                <a:cs typeface="NikoshBAN" panose="02000000000000000000" pitchFamily="2" charset="0"/>
              </a:rPr>
              <a:t>’ বিভক্তি রূপ হয়-’য় বা য়ে’। </a:t>
            </a:r>
            <a:r>
              <a:rPr lang="bn-IN" sz="2800" b="1" dirty="0" smtClean="0">
                <a:solidFill>
                  <a:srgbClr val="FF0000"/>
                </a:solidFill>
                <a:latin typeface="NikoshBAN" panose="02000000000000000000" pitchFamily="2" charset="0"/>
                <a:cs typeface="NikoshBAN" panose="02000000000000000000" pitchFamily="2" charset="0"/>
              </a:rPr>
              <a:t>‘এ</a:t>
            </a:r>
            <a:r>
              <a:rPr lang="bn-IN" sz="2800" dirty="0" smtClean="0">
                <a:solidFill>
                  <a:srgbClr val="FF0000"/>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স্থানে ‘</a:t>
            </a:r>
            <a:r>
              <a:rPr lang="bn-IN" sz="2800" b="1" dirty="0" smtClean="0">
                <a:solidFill>
                  <a:srgbClr val="FF0000"/>
                </a:solidFill>
                <a:latin typeface="NikoshBAN" panose="02000000000000000000" pitchFamily="2" charset="0"/>
                <a:cs typeface="NikoshBAN" panose="02000000000000000000" pitchFamily="2" charset="0"/>
              </a:rPr>
              <a:t>তে’ </a:t>
            </a:r>
            <a:r>
              <a:rPr lang="bn-IN" sz="2800" dirty="0" smtClean="0">
                <a:solidFill>
                  <a:schemeClr val="tx1"/>
                </a:solidFill>
                <a:latin typeface="NikoshBAN" panose="02000000000000000000" pitchFamily="2" charset="0"/>
                <a:cs typeface="NikoshBAN" panose="02000000000000000000" pitchFamily="2" charset="0"/>
              </a:rPr>
              <a:t>বিভক্তি যুক্ত হতে পারে। </a:t>
            </a:r>
            <a:r>
              <a:rPr lang="bn-IN" sz="2800" b="1" dirty="0" smtClean="0">
                <a:solidFill>
                  <a:srgbClr val="FF00FF"/>
                </a:solidFill>
                <a:latin typeface="NikoshBAN" panose="02000000000000000000" pitchFamily="2" charset="0"/>
                <a:cs typeface="NikoshBAN" panose="02000000000000000000" pitchFamily="2" charset="0"/>
              </a:rPr>
              <a:t>যেমন</a:t>
            </a:r>
            <a:r>
              <a:rPr lang="bn-IN" sz="2800" dirty="0" smtClean="0">
                <a:solidFill>
                  <a:schemeClr val="tx1"/>
                </a:solidFill>
                <a:latin typeface="NikoshBAN" panose="02000000000000000000" pitchFamily="2" charset="0"/>
                <a:cs typeface="NikoshBAN" panose="02000000000000000000" pitchFamily="2" charset="0"/>
              </a:rPr>
              <a:t>—</a:t>
            </a:r>
            <a:r>
              <a:rPr lang="bn-IN" sz="2800" b="1" dirty="0" smtClean="0">
                <a:solidFill>
                  <a:srgbClr val="FF0000"/>
                </a:solidFill>
                <a:latin typeface="NikoshBAN" panose="02000000000000000000" pitchFamily="2" charset="0"/>
                <a:cs typeface="NikoshBAN" panose="02000000000000000000" pitchFamily="2" charset="0"/>
              </a:rPr>
              <a:t>মা</a:t>
            </a:r>
            <a:r>
              <a:rPr lang="bn-IN" sz="2800" dirty="0" smtClean="0">
                <a:solidFill>
                  <a:schemeClr val="tx1"/>
                </a:solidFill>
                <a:latin typeface="NikoshBAN" panose="02000000000000000000" pitchFamily="2" charset="0"/>
                <a:cs typeface="NikoshBAN" panose="02000000000000000000" pitchFamily="2" charset="0"/>
              </a:rPr>
              <a:t> </a:t>
            </a:r>
            <a:r>
              <a:rPr lang="bn-IN" sz="2800" dirty="0" smtClean="0">
                <a:solidFill>
                  <a:srgbClr val="FF0000"/>
                </a:solidFill>
                <a:latin typeface="NikoshBAN" panose="02000000000000000000" pitchFamily="2" charset="0"/>
                <a:cs typeface="NikoshBAN" panose="02000000000000000000" pitchFamily="2" charset="0"/>
              </a:rPr>
              <a:t>+ </a:t>
            </a:r>
            <a:r>
              <a:rPr lang="bn-IN" sz="2800" b="1" dirty="0" smtClean="0">
                <a:solidFill>
                  <a:srgbClr val="FF0000"/>
                </a:solidFill>
                <a:latin typeface="NikoshBAN" panose="02000000000000000000" pitchFamily="2" charset="0"/>
                <a:cs typeface="NikoshBAN" panose="02000000000000000000" pitchFamily="2" charset="0"/>
              </a:rPr>
              <a:t>এ</a:t>
            </a:r>
            <a:r>
              <a:rPr lang="bn-IN" sz="2800" dirty="0" smtClean="0">
                <a:solidFill>
                  <a:srgbClr val="FF0000"/>
                </a:solidFill>
                <a:latin typeface="NikoshBAN" panose="02000000000000000000" pitchFamily="2" charset="0"/>
                <a:cs typeface="NikoshBAN" panose="02000000000000000000" pitchFamily="2" charset="0"/>
              </a:rPr>
              <a:t>=</a:t>
            </a:r>
            <a:r>
              <a:rPr lang="bn-IN" sz="2800" b="1" dirty="0" smtClean="0">
                <a:solidFill>
                  <a:srgbClr val="FF00FF"/>
                </a:solidFill>
                <a:latin typeface="NikoshBAN" panose="02000000000000000000" pitchFamily="2" charset="0"/>
                <a:cs typeface="NikoshBAN" panose="02000000000000000000" pitchFamily="2" charset="0"/>
              </a:rPr>
              <a:t>মায়ে</a:t>
            </a:r>
            <a:r>
              <a:rPr lang="bn-IN" sz="2800" dirty="0" smtClean="0">
                <a:solidFill>
                  <a:schemeClr val="tx1"/>
                </a:solidFill>
                <a:latin typeface="NikoshBAN" panose="02000000000000000000" pitchFamily="2" charset="0"/>
                <a:cs typeface="NikoshBAN" panose="02000000000000000000" pitchFamily="2" charset="0"/>
              </a:rPr>
              <a:t>,   </a:t>
            </a:r>
            <a:r>
              <a:rPr lang="bn-IN" sz="2800" b="1" dirty="0" smtClean="0">
                <a:solidFill>
                  <a:srgbClr val="FF0000"/>
                </a:solidFill>
                <a:latin typeface="NikoshBAN" panose="02000000000000000000" pitchFamily="2" charset="0"/>
                <a:cs typeface="NikoshBAN" panose="02000000000000000000" pitchFamily="2" charset="0"/>
              </a:rPr>
              <a:t>পানি +তে </a:t>
            </a:r>
            <a:r>
              <a:rPr lang="bn-IN" sz="2800" dirty="0" smtClean="0">
                <a:solidFill>
                  <a:schemeClr val="tx1"/>
                </a:solidFill>
                <a:latin typeface="NikoshBAN" panose="02000000000000000000" pitchFamily="2" charset="0"/>
                <a:cs typeface="NikoshBAN" panose="02000000000000000000" pitchFamily="2" charset="0"/>
              </a:rPr>
              <a:t>=</a:t>
            </a:r>
            <a:r>
              <a:rPr lang="bn-IN" sz="2800" b="1" dirty="0" smtClean="0">
                <a:solidFill>
                  <a:srgbClr val="FF00FF"/>
                </a:solidFill>
                <a:latin typeface="NikoshBAN" panose="02000000000000000000" pitchFamily="2" charset="0"/>
                <a:cs typeface="NikoshBAN" panose="02000000000000000000" pitchFamily="2" charset="0"/>
              </a:rPr>
              <a:t>পানিতে</a:t>
            </a:r>
            <a:r>
              <a:rPr lang="bn-IN" sz="2800" dirty="0" smtClean="0">
                <a:solidFill>
                  <a:schemeClr val="tx1"/>
                </a:solidFill>
                <a:latin typeface="NikoshBAN" panose="02000000000000000000" pitchFamily="2" charset="0"/>
                <a:cs typeface="NikoshBAN" panose="02000000000000000000" pitchFamily="2" charset="0"/>
              </a:rPr>
              <a:t> ।</a:t>
            </a:r>
            <a:r>
              <a:rPr lang="bn-IN" sz="2800" b="1" dirty="0" smtClean="0">
                <a:solidFill>
                  <a:srgbClr val="FF0000"/>
                </a:solidFill>
                <a:latin typeface="NikoshBAN" panose="02000000000000000000" pitchFamily="2" charset="0"/>
                <a:cs typeface="NikoshBAN" panose="02000000000000000000" pitchFamily="2" charset="0"/>
              </a:rPr>
              <a:t>ঘোড়া +য় </a:t>
            </a:r>
            <a:r>
              <a:rPr lang="bn-IN" sz="2800" dirty="0" smtClean="0">
                <a:solidFill>
                  <a:schemeClr val="tx1"/>
                </a:solidFill>
                <a:latin typeface="NikoshBAN" panose="02000000000000000000" pitchFamily="2" charset="0"/>
                <a:cs typeface="NikoshBAN" panose="02000000000000000000" pitchFamily="2" charset="0"/>
              </a:rPr>
              <a:t>+</a:t>
            </a:r>
            <a:r>
              <a:rPr lang="bn-IN" sz="2800" b="1" dirty="0" smtClean="0">
                <a:solidFill>
                  <a:srgbClr val="FF00FF"/>
                </a:solidFill>
                <a:latin typeface="NikoshBAN" panose="02000000000000000000" pitchFamily="2" charset="0"/>
                <a:cs typeface="NikoshBAN" panose="02000000000000000000" pitchFamily="2" charset="0"/>
              </a:rPr>
              <a:t>ঘোড়ায়</a:t>
            </a:r>
          </a:p>
        </p:txBody>
      </p:sp>
      <p:sp>
        <p:nvSpPr>
          <p:cNvPr id="4" name="Rounded Rectangle 3"/>
          <p:cNvSpPr/>
          <p:nvPr/>
        </p:nvSpPr>
        <p:spPr>
          <a:xfrm>
            <a:off x="1228299" y="313901"/>
            <a:ext cx="10208525" cy="518615"/>
          </a:xfrm>
          <a:prstGeom prst="round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n w="19050">
                  <a:solidFill>
                    <a:schemeClr val="tx1"/>
                  </a:solidFill>
                </a:ln>
                <a:solidFill>
                  <a:schemeClr val="tx1"/>
                </a:solidFill>
                <a:latin typeface="NikoshBAN" panose="02000000000000000000" pitchFamily="2" charset="0"/>
                <a:cs typeface="NikoshBAN" panose="02000000000000000000" pitchFamily="2" charset="0"/>
              </a:rPr>
              <a:t>বিভক্তি যোগের নিয়ম  </a:t>
            </a:r>
            <a:endParaRPr lang="en-US" sz="3600" dirty="0">
              <a:ln w="19050">
                <a:solidFill>
                  <a:schemeClr val="tx1"/>
                </a:solidFill>
              </a:ln>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146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1106899" y="1136777"/>
            <a:ext cx="10016026" cy="47366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anose="02000000000000000000" pitchFamily="2" charset="0"/>
                <a:cs typeface="NikoshBAN" panose="02000000000000000000" pitchFamily="2" charset="0"/>
              </a:rPr>
              <a:t>মূল্যায়ন</a:t>
            </a:r>
            <a:endParaRPr lang="en-US" sz="3200" dirty="0">
              <a:latin typeface="NikoshBAN" panose="02000000000000000000" pitchFamily="2" charset="0"/>
              <a:cs typeface="NikoshBAN" panose="02000000000000000000" pitchFamily="2" charset="0"/>
            </a:endParaRPr>
          </a:p>
        </p:txBody>
      </p:sp>
      <p:sp>
        <p:nvSpPr>
          <p:cNvPr id="3" name="Round Diagonal Corner Rectangle 2"/>
          <p:cNvSpPr/>
          <p:nvPr/>
        </p:nvSpPr>
        <p:spPr>
          <a:xfrm>
            <a:off x="2404814" y="2591163"/>
            <a:ext cx="7420197" cy="2286000"/>
          </a:xfrm>
          <a:prstGeom prst="round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             ১।</a:t>
            </a:r>
            <a:r>
              <a:rPr lang="en-US" sz="2800" dirty="0" err="1" smtClean="0">
                <a:solidFill>
                  <a:schemeClr val="tx1"/>
                </a:solidFill>
                <a:latin typeface="NikoshBAN" panose="02000000000000000000" pitchFamily="2" charset="0"/>
                <a:cs typeface="NikoshBAN" panose="02000000000000000000" pitchFamily="2" charset="0"/>
              </a:rPr>
              <a:t>বিভক্তি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শব্দের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কোথায়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বসে</a:t>
            </a:r>
            <a:r>
              <a:rPr lang="en-US" sz="2800" dirty="0" smtClean="0">
                <a:solidFill>
                  <a:schemeClr val="tx1"/>
                </a:solidFill>
                <a:latin typeface="NikoshBAN" panose="02000000000000000000" pitchFamily="2" charset="0"/>
                <a:cs typeface="NikoshBAN" panose="02000000000000000000" pitchFamily="2" charset="0"/>
              </a:rPr>
              <a:t> ? </a:t>
            </a:r>
            <a:r>
              <a:rPr lang="bn-IN" sz="2800" dirty="0" smtClean="0">
                <a:solidFill>
                  <a:schemeClr val="tx1"/>
                </a:solidFill>
                <a:latin typeface="NikoshBAN" panose="02000000000000000000" pitchFamily="2" charset="0"/>
                <a:cs typeface="NikoshBAN" panose="02000000000000000000" pitchFamily="2" charset="0"/>
              </a:rPr>
              <a:t> </a:t>
            </a:r>
          </a:p>
          <a:p>
            <a:r>
              <a:rPr lang="bn-IN" sz="2800" dirty="0" smtClean="0">
                <a:solidFill>
                  <a:schemeClr val="tx1"/>
                </a:solidFill>
                <a:latin typeface="NikoshBAN" panose="02000000000000000000" pitchFamily="2" charset="0"/>
                <a:cs typeface="NikoshBAN" panose="02000000000000000000" pitchFamily="2" charset="0"/>
              </a:rPr>
              <a:t>            ২।</a:t>
            </a:r>
            <a:r>
              <a:rPr lang="bn-IN" sz="2800" dirty="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বিভক্তি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প্রকার</a:t>
            </a:r>
            <a:r>
              <a:rPr lang="en-US" sz="2800" dirty="0" smtClean="0">
                <a:solidFill>
                  <a:schemeClr val="tx1"/>
                </a:solidFill>
                <a:latin typeface="NikoshBAN" panose="02000000000000000000" pitchFamily="2" charset="0"/>
                <a:cs typeface="NikoshBAN" panose="02000000000000000000" pitchFamily="2" charset="0"/>
              </a:rPr>
              <a:t> ও </a:t>
            </a:r>
            <a:r>
              <a:rPr lang="en-US" sz="2800" dirty="0" err="1" smtClean="0">
                <a:solidFill>
                  <a:schemeClr val="tx1"/>
                </a:solidFill>
                <a:latin typeface="NikoshBAN" panose="02000000000000000000" pitchFamily="2" charset="0"/>
                <a:cs typeface="NikoshBAN" panose="02000000000000000000" pitchFamily="2" charset="0"/>
              </a:rPr>
              <a:t>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a:t>
            </a:r>
            <a:r>
              <a:rPr lang="en-US" sz="2800" dirty="0" smtClean="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a:t>
            </a:r>
          </a:p>
          <a:p>
            <a:r>
              <a:rPr lang="bn-IN" sz="2800" dirty="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a:t>
            </a:r>
            <a:r>
              <a:rPr lang="en-US" sz="2800" dirty="0" smtClean="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৩। </a:t>
            </a:r>
            <a:r>
              <a:rPr lang="en-US" sz="2800" dirty="0" err="1" smtClean="0">
                <a:solidFill>
                  <a:schemeClr val="tx1"/>
                </a:solidFill>
                <a:latin typeface="NikoshBAN" panose="02000000000000000000" pitchFamily="2" charset="0"/>
                <a:cs typeface="NikoshBAN" panose="02000000000000000000" pitchFamily="2" charset="0"/>
              </a:rPr>
              <a:t>শব্দ</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বিভক্তি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প্রকার</a:t>
            </a:r>
            <a:r>
              <a:rPr lang="en-US" sz="2800" dirty="0" smtClean="0">
                <a:solidFill>
                  <a:schemeClr val="tx1"/>
                </a:solidFill>
                <a:latin typeface="NikoshBAN" panose="02000000000000000000" pitchFamily="2" charset="0"/>
                <a:cs typeface="NikoshBAN" panose="02000000000000000000" pitchFamily="2" charset="0"/>
              </a:rPr>
              <a:t> ও </a:t>
            </a:r>
            <a:r>
              <a:rPr lang="en-US" sz="2800" dirty="0" err="1" smtClean="0">
                <a:solidFill>
                  <a:schemeClr val="tx1"/>
                </a:solidFill>
                <a:latin typeface="NikoshBAN" panose="02000000000000000000" pitchFamily="2" charset="0"/>
                <a:cs typeface="NikoshBAN" panose="02000000000000000000" pitchFamily="2" charset="0"/>
              </a:rPr>
              <a:t>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a:t>
            </a:r>
            <a:r>
              <a:rPr lang="en-US" sz="2800" dirty="0" smtClean="0">
                <a:solidFill>
                  <a:schemeClr val="tx1"/>
                </a:solidFill>
                <a:latin typeface="NikoshBAN" panose="02000000000000000000" pitchFamily="2" charset="0"/>
                <a:cs typeface="NikoshBAN" panose="02000000000000000000" pitchFamily="2" charset="0"/>
              </a:rPr>
              <a:t> ?</a:t>
            </a:r>
            <a:endParaRPr lang="bn-IN" sz="2800" dirty="0" smtClean="0">
              <a:solidFill>
                <a:schemeClr val="tx1"/>
              </a:solidFill>
              <a:latin typeface="NikoshBAN" panose="02000000000000000000" pitchFamily="2" charset="0"/>
              <a:cs typeface="NikoshBAN" panose="02000000000000000000" pitchFamily="2" charset="0"/>
            </a:endParaRPr>
          </a:p>
          <a:p>
            <a:r>
              <a:rPr lang="bn-IN" sz="2800" dirty="0" smtClean="0">
                <a:solidFill>
                  <a:schemeClr val="tx1"/>
                </a:solidFill>
                <a:latin typeface="NikoshBAN" panose="02000000000000000000" pitchFamily="2" charset="0"/>
                <a:cs typeface="NikoshBAN" panose="02000000000000000000" pitchFamily="2" charset="0"/>
              </a:rPr>
              <a:t>            ৪।  </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দ্বারা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কর্তৃক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বিভক্তি</a:t>
            </a:r>
            <a:r>
              <a:rPr lang="en-US" sz="2800" dirty="0" smtClean="0">
                <a:solidFill>
                  <a:schemeClr val="tx1"/>
                </a:solidFill>
                <a:latin typeface="NikoshBAN" panose="02000000000000000000" pitchFamily="2" charset="0"/>
                <a:cs typeface="NikoshBAN" panose="02000000000000000000" pitchFamily="2" charset="0"/>
              </a:rPr>
              <a:t> ? </a:t>
            </a:r>
            <a:r>
              <a:rPr lang="bn-IN"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890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ounded Rectangle 2"/>
          <p:cNvSpPr/>
          <p:nvPr/>
        </p:nvSpPr>
        <p:spPr>
          <a:xfrm>
            <a:off x="1340375" y="275243"/>
            <a:ext cx="9389659" cy="662476"/>
          </a:xfrm>
          <a:prstGeom prst="roundRect">
            <a:avLst/>
          </a:prstGeom>
          <a:solidFill>
            <a:srgbClr val="C0CF3A">
              <a:lumMod val="60000"/>
              <a:lumOff val="40000"/>
            </a:srgbClr>
          </a:solid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6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বাড়ির কাজ</a:t>
            </a:r>
            <a:endParaRPr kumimoji="0" lang="en-US" sz="3600" b="0" i="0" u="none" strike="noStrike" kern="0" cap="none" spc="0" normalizeH="0" baseline="0" noProof="0" dirty="0">
              <a:ln>
                <a:noFill/>
              </a:ln>
              <a:solidFill>
                <a:prstClr val="black"/>
              </a:solidFill>
              <a:effectLst/>
              <a:uLnTx/>
              <a:uFillTx/>
              <a:latin typeface="NikoshBAN" panose="02000000000000000000" pitchFamily="2" charset="0"/>
              <a:cs typeface="NikoshBAN" panose="02000000000000000000" pitchFamily="2" charset="0"/>
            </a:endParaRPr>
          </a:p>
        </p:txBody>
      </p:sp>
      <p:sp>
        <p:nvSpPr>
          <p:cNvPr id="5" name="Rounded Rectangle 4"/>
          <p:cNvSpPr/>
          <p:nvPr/>
        </p:nvSpPr>
        <p:spPr>
          <a:xfrm>
            <a:off x="1340375" y="5752006"/>
            <a:ext cx="9389659" cy="942721"/>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NikoshBAN" panose="02000000000000000000" pitchFamily="2" charset="0"/>
                <a:cs typeface="NikoshBAN" panose="02000000000000000000" pitchFamily="2" charset="0"/>
              </a:rPr>
              <a:t>(</a:t>
            </a:r>
            <a:r>
              <a:rPr lang="en-US" sz="2800" dirty="0" err="1" smtClean="0">
                <a:solidFill>
                  <a:schemeClr val="tx1"/>
                </a:solidFill>
                <a:latin typeface="NikoshBAN" panose="02000000000000000000" pitchFamily="2" charset="0"/>
                <a:cs typeface="NikoshBAN" panose="02000000000000000000" pitchFamily="2" charset="0"/>
              </a:rPr>
              <a:t>ঘোড়ায়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গাড়ি</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টানে</a:t>
            </a:r>
            <a:r>
              <a:rPr lang="en-US" sz="2800" dirty="0" smtClean="0">
                <a:solidFill>
                  <a:schemeClr val="tx1"/>
                </a:solidFill>
                <a:latin typeface="NikoshBAN" panose="02000000000000000000" pitchFamily="2" charset="0"/>
                <a:cs typeface="NikoshBAN" panose="02000000000000000000" pitchFamily="2" charset="0"/>
              </a:rPr>
              <a:t>),(</a:t>
            </a:r>
            <a:r>
              <a:rPr lang="en-US" sz="2800" dirty="0" err="1" smtClean="0">
                <a:solidFill>
                  <a:schemeClr val="tx1"/>
                </a:solidFill>
                <a:latin typeface="NikoshBAN" panose="02000000000000000000" pitchFamily="2" charset="0"/>
                <a:cs typeface="NikoshBAN" panose="02000000000000000000" pitchFamily="2" charset="0"/>
              </a:rPr>
              <a:t>হামিদ</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বই</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পড়ে</a:t>
            </a:r>
            <a:r>
              <a:rPr lang="en-US" sz="2800" dirty="0" smtClean="0">
                <a:solidFill>
                  <a:schemeClr val="tx1"/>
                </a:solidFill>
                <a:latin typeface="NikoshBAN" panose="02000000000000000000" pitchFamily="2" charset="0"/>
                <a:cs typeface="NikoshBAN" panose="02000000000000000000" pitchFamily="2" charset="0"/>
              </a:rPr>
              <a:t>)(</a:t>
            </a:r>
            <a:r>
              <a:rPr lang="en-US" sz="2800" dirty="0" err="1" smtClean="0">
                <a:solidFill>
                  <a:schemeClr val="tx1"/>
                </a:solidFill>
                <a:latin typeface="NikoshBAN" panose="02000000000000000000" pitchFamily="2" charset="0"/>
                <a:cs typeface="NikoshBAN" panose="02000000000000000000" pitchFamily="2" charset="0"/>
              </a:rPr>
              <a:t>বশিরকে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যেতে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a:t>
            </a:r>
            <a:r>
              <a:rPr lang="en-US" sz="2800" dirty="0" err="1" smtClean="0">
                <a:solidFill>
                  <a:schemeClr val="tx1"/>
                </a:solidFill>
                <a:latin typeface="NikoshBAN" panose="02000000000000000000" pitchFamily="2" charset="0"/>
                <a:cs typeface="NikoshBAN" panose="02000000000000000000" pitchFamily="2" charset="0"/>
              </a:rPr>
              <a:t>বিভক্তি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নির্ণনয়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a:t>
            </a:r>
            <a:r>
              <a:rPr lang="bn-IN" sz="2800" dirty="0" smtClean="0">
                <a:solidFill>
                  <a:schemeClr val="tx1"/>
                </a:solidFill>
                <a:latin typeface="NikoshBAN" panose="02000000000000000000" pitchFamily="2" charset="0"/>
                <a:cs typeface="NikoshBAN" panose="02000000000000000000" pitchFamily="2" charset="0"/>
              </a:rPr>
              <a:t>।</a:t>
            </a:r>
            <a:r>
              <a:rPr lang="en-US"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657" y="1140583"/>
            <a:ext cx="8933093" cy="4408558"/>
          </a:xfrm>
          <a:prstGeom prst="rect">
            <a:avLst/>
          </a:prstGeom>
        </p:spPr>
      </p:pic>
    </p:spTree>
    <p:extLst>
      <p:ext uri="{BB962C8B-B14F-4D97-AF65-F5344CB8AC3E}">
        <p14:creationId xmlns:p14="http://schemas.microsoft.com/office/powerpoint/2010/main" val="3791149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1362315" y="410052"/>
            <a:ext cx="9678722" cy="609600"/>
          </a:xfrm>
          <a:prstGeom prst="roundRect">
            <a:avLst/>
          </a:prstGeom>
          <a:solidFill>
            <a:srgbClr val="002060"/>
          </a:solid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200" b="0" i="0" u="none" strike="noStrike" kern="0" cap="none" spc="0" normalizeH="0" baseline="0" noProof="0" dirty="0" smtClean="0">
                <a:ln>
                  <a:noFill/>
                </a:ln>
                <a:solidFill>
                  <a:prstClr val="white"/>
                </a:solidFill>
                <a:effectLst/>
                <a:uLnTx/>
                <a:uFillTx/>
                <a:latin typeface="NikoshBAN" panose="02000000000000000000" pitchFamily="2" charset="0"/>
                <a:cs typeface="NikoshBAN" panose="02000000000000000000" pitchFamily="2" charset="0"/>
              </a:rPr>
              <a:t>সবাইকে  ধন্যবাদ</a:t>
            </a:r>
            <a:endParaRPr kumimoji="0" lang="en-US" sz="3200" b="0" i="0" u="none" strike="noStrike" kern="0" cap="none" spc="0" normalizeH="0" baseline="0" noProof="0" dirty="0">
              <a:ln>
                <a:noFill/>
              </a:ln>
              <a:solidFill>
                <a:prstClr val="white"/>
              </a:solidFill>
              <a:effectLst/>
              <a:uLnTx/>
              <a:uFillTx/>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9994" y="1187355"/>
            <a:ext cx="8871043" cy="5336275"/>
          </a:xfrm>
          <a:prstGeom prst="ellipse">
            <a:avLst/>
          </a:prstGeom>
          <a:solidFill>
            <a:srgbClr val="00B050"/>
          </a:solidFill>
          <a:ln>
            <a:solidFill>
              <a:srgbClr val="66FF33"/>
            </a:solidFill>
          </a:ln>
          <a:effectLst>
            <a:softEdge rad="112500"/>
          </a:effectLst>
        </p:spPr>
      </p:pic>
    </p:spTree>
    <p:extLst>
      <p:ext uri="{BB962C8B-B14F-4D97-AF65-F5344CB8AC3E}">
        <p14:creationId xmlns:p14="http://schemas.microsoft.com/office/powerpoint/2010/main" val="164345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1" presetClass="emph" presetSubtype="0" fill="hold" nodeType="withEffect">
                                  <p:stCondLst>
                                    <p:cond delay="0"/>
                                  </p:stCondLst>
                                  <p:childTnLst>
                                    <p:animClr clrSpc="hsl" dir="cw">
                                      <p:cBhvr override="childStyle">
                                        <p:cTn id="11" dur="500" fill="hold"/>
                                        <p:tgtEl>
                                          <p:spTgt spid="5"/>
                                        </p:tgtEl>
                                        <p:attrNameLst>
                                          <p:attrName>style.color</p:attrName>
                                        </p:attrNameLst>
                                      </p:cBhvr>
                                      <p:by>
                                        <p:hsl h="7200000" s="0" l="0"/>
                                      </p:by>
                                    </p:animClr>
                                    <p:animClr clrSpc="hsl" dir="cw">
                                      <p:cBhvr>
                                        <p:cTn id="12" dur="500" fill="hold"/>
                                        <p:tgtEl>
                                          <p:spTgt spid="5"/>
                                        </p:tgtEl>
                                        <p:attrNameLst>
                                          <p:attrName>fillcolor</p:attrName>
                                        </p:attrNameLst>
                                      </p:cBhvr>
                                      <p:by>
                                        <p:hsl h="7200000" s="0" l="0"/>
                                      </p:by>
                                    </p:animClr>
                                    <p:animClr clrSpc="hsl" dir="cw">
                                      <p:cBhvr>
                                        <p:cTn id="13" dur="500" fill="hold"/>
                                        <p:tgtEl>
                                          <p:spTgt spid="5"/>
                                        </p:tgtEl>
                                        <p:attrNameLst>
                                          <p:attrName>stroke.color</p:attrName>
                                        </p:attrNameLst>
                                      </p:cBhvr>
                                      <p:by>
                                        <p:hsl h="7200000" s="0" l="0"/>
                                      </p:by>
                                    </p:animClr>
                                    <p:set>
                                      <p:cBhvr>
                                        <p:cTn id="14"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59333" y="349129"/>
            <a:ext cx="10425064" cy="734381"/>
          </a:xfrm>
          <a:prstGeom prst="rect">
            <a:avLst/>
          </a:prstGeom>
          <a:solidFill>
            <a:srgbClr val="FFFF66"/>
          </a:solidFill>
        </p:spPr>
      </p:pic>
      <p:pic>
        <p:nvPicPr>
          <p:cNvPr id="3" name="Picture 2"/>
          <p:cNvPicPr>
            <a:picLocks noChangeAspect="1"/>
          </p:cNvPicPr>
          <p:nvPr/>
        </p:nvPicPr>
        <p:blipFill>
          <a:blip r:embed="rId4"/>
          <a:stretch>
            <a:fillRect/>
          </a:stretch>
        </p:blipFill>
        <p:spPr>
          <a:xfrm>
            <a:off x="2212752" y="1371637"/>
            <a:ext cx="2206943" cy="554784"/>
          </a:xfrm>
          <a:prstGeom prst="rect">
            <a:avLst/>
          </a:prstGeom>
          <a:ln>
            <a:solidFill>
              <a:srgbClr val="7CED43"/>
            </a:solidFill>
          </a:ln>
          <a:effectLst>
            <a:glow rad="228600">
              <a:schemeClr val="accent6">
                <a:satMod val="175000"/>
                <a:alpha val="40000"/>
              </a:schemeClr>
            </a:glow>
          </a:effectLst>
        </p:spPr>
      </p:pic>
      <p:sp>
        <p:nvSpPr>
          <p:cNvPr id="5" name="Flowchart: Alternate Process 4"/>
          <p:cNvSpPr/>
          <p:nvPr/>
        </p:nvSpPr>
        <p:spPr>
          <a:xfrm>
            <a:off x="7810545" y="1410642"/>
            <a:ext cx="2470246" cy="464024"/>
          </a:xfrm>
          <a:prstGeom prst="flowChartAlternateProcess">
            <a:avLst/>
          </a:prstGeom>
          <a:blipFill>
            <a:blip r:embed="rId5"/>
            <a:tile tx="0" ty="0" sx="100000" sy="100000" flip="none" algn="tl"/>
          </a:blip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800" b="0" i="0" u="none" strike="noStrike" kern="0" cap="none" spc="0" normalizeH="0" baseline="0" noProof="0" dirty="0" smtClean="0">
                <a:ln>
                  <a:noFill/>
                </a:ln>
                <a:effectLst/>
                <a:uLnTx/>
                <a:uFillTx/>
                <a:latin typeface="NikoshBAN" panose="02000000000000000000" pitchFamily="2" charset="0"/>
                <a:cs typeface="NikoshBAN" panose="02000000000000000000" pitchFamily="2" charset="0"/>
              </a:rPr>
              <a:t>পাঠ পরিচিতি </a:t>
            </a:r>
            <a:endParaRPr kumimoji="0" lang="en-US" sz="2800" b="0" i="0" u="none" strike="noStrike" kern="0" cap="none" spc="0" normalizeH="0" baseline="0" noProof="0" dirty="0">
              <a:ln>
                <a:noFill/>
              </a:ln>
              <a:effectLst/>
              <a:uLnTx/>
              <a:uFillTx/>
              <a:latin typeface="NikoshBAN" panose="02000000000000000000" pitchFamily="2" charset="0"/>
              <a:cs typeface="NikoshBAN" panose="02000000000000000000" pitchFamily="2" charset="0"/>
            </a:endParaRPr>
          </a:p>
        </p:txBody>
      </p:sp>
      <p:sp>
        <p:nvSpPr>
          <p:cNvPr id="6" name="Rectangle 5"/>
          <p:cNvSpPr/>
          <p:nvPr/>
        </p:nvSpPr>
        <p:spPr>
          <a:xfrm>
            <a:off x="7128300" y="2580685"/>
            <a:ext cx="3050887" cy="1896885"/>
          </a:xfrm>
          <a:prstGeom prst="rect">
            <a:avLst/>
          </a:prstGeom>
          <a:solidFill>
            <a:srgbClr val="40E8F0"/>
          </a:solidFill>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শ্রেণিঃ </a:t>
            </a:r>
            <a:r>
              <a:rPr lang="bn-IN" sz="2400" kern="0" dirty="0" smtClean="0">
                <a:solidFill>
                  <a:prstClr val="black"/>
                </a:solidFill>
                <a:latin typeface="NikoshBAN" panose="02000000000000000000" pitchFamily="2" charset="0"/>
                <a:cs typeface="NikoshBAN" panose="02000000000000000000" pitchFamily="2" charset="0"/>
              </a:rPr>
              <a:t>নবম </a:t>
            </a:r>
            <a:r>
              <a:rPr lang="en-US" sz="2400" kern="0" dirty="0" smtClean="0">
                <a:solidFill>
                  <a:prstClr val="black"/>
                </a:solidFill>
                <a:latin typeface="NikoshBAN" panose="02000000000000000000" pitchFamily="2" charset="0"/>
                <a:cs typeface="NikoshBAN" panose="02000000000000000000" pitchFamily="2" charset="0"/>
              </a:rPr>
              <a:t>/</a:t>
            </a:r>
            <a:r>
              <a:rPr lang="en-US" sz="2400" kern="0" dirty="0" err="1" smtClean="0">
                <a:solidFill>
                  <a:prstClr val="black"/>
                </a:solidFill>
                <a:latin typeface="NikoshBAN" panose="02000000000000000000" pitchFamily="2" charset="0"/>
                <a:cs typeface="NikoshBAN" panose="02000000000000000000" pitchFamily="2" charset="0"/>
              </a:rPr>
              <a:t>দশম</a:t>
            </a:r>
            <a:r>
              <a:rPr lang="en-US" sz="2400" kern="0" dirty="0" smtClean="0">
                <a:solidFill>
                  <a:prstClr val="black"/>
                </a:solidFill>
                <a:latin typeface="NikoshBAN" panose="02000000000000000000" pitchFamily="2" charset="0"/>
                <a:cs typeface="NikoshBAN" panose="02000000000000000000" pitchFamily="2" charset="0"/>
              </a:rPr>
              <a:t> </a:t>
            </a: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বিষয়ঃ</a:t>
            </a:r>
            <a:r>
              <a:rPr kumimoji="0" lang="en-US" sz="2400" b="0" i="0" u="none" strike="noStrike" kern="0" cap="none" spc="0" normalizeH="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2400" b="0" i="0" u="none" strike="noStrike" kern="0" cap="none" spc="0" normalizeH="0" noProof="0" dirty="0" err="1" smtClean="0">
                <a:ln>
                  <a:noFill/>
                </a:ln>
                <a:solidFill>
                  <a:prstClr val="black"/>
                </a:solidFill>
                <a:effectLst/>
                <a:uLnTx/>
                <a:uFillTx/>
                <a:latin typeface="NikoshBAN" panose="02000000000000000000" pitchFamily="2" charset="0"/>
                <a:cs typeface="NikoshBAN" panose="02000000000000000000" pitchFamily="2" charset="0"/>
              </a:rPr>
              <a:t>বাংলা</a:t>
            </a:r>
            <a:r>
              <a:rPr kumimoji="0" lang="en-US" sz="2400" b="0" i="0" u="none" strike="noStrike" kern="0" cap="none" spc="0" normalizeH="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2400" b="0" i="0" u="none" strike="noStrike" kern="0" cap="none" spc="0" normalizeH="0" noProof="0" dirty="0" err="1" smtClean="0">
                <a:ln>
                  <a:noFill/>
                </a:ln>
                <a:solidFill>
                  <a:prstClr val="black"/>
                </a:solidFill>
                <a:effectLst/>
                <a:uLnTx/>
                <a:uFillTx/>
                <a:latin typeface="NikoshBAN" panose="02000000000000000000" pitchFamily="2" charset="0"/>
                <a:cs typeface="NikoshBAN" panose="02000000000000000000" pitchFamily="2" charset="0"/>
              </a:rPr>
              <a:t>ব্যাকরণ</a:t>
            </a:r>
            <a:r>
              <a:rPr kumimoji="0" lang="en-US" sz="2400" b="0" i="0" u="none" strike="noStrike" kern="0" cap="none" spc="0" normalizeH="0" noProof="0" dirty="0" smtClean="0">
                <a:ln>
                  <a:noFill/>
                </a:ln>
                <a:solidFill>
                  <a:prstClr val="black"/>
                </a:solidFill>
                <a:effectLst/>
                <a:uLnTx/>
                <a:uFillTx/>
                <a:latin typeface="NikoshBAN" panose="02000000000000000000" pitchFamily="2" charset="0"/>
                <a:cs typeface="NikoshBAN" panose="02000000000000000000" pitchFamily="2" charset="0"/>
              </a:rPr>
              <a:t> </a:t>
            </a:r>
            <a:endParaRPr lang="bn-IN" sz="2400" kern="0" dirty="0" smtClean="0">
              <a:solidFill>
                <a:prstClr val="black"/>
              </a:solidFill>
              <a:latin typeface="NikoshBAN" panose="02000000000000000000" pitchFamily="2" charset="0"/>
              <a:cs typeface="NikoshBAN" panose="02000000000000000000"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সময়ঃ </a:t>
            </a:r>
            <a:r>
              <a:rPr lang="en-US" sz="2400" kern="0" dirty="0" smtClean="0">
                <a:solidFill>
                  <a:prstClr val="black"/>
                </a:solidFill>
                <a:latin typeface="NikoshBAN" panose="02000000000000000000" pitchFamily="2" charset="0"/>
                <a:cs typeface="NikoshBAN" panose="02000000000000000000" pitchFamily="2" charset="0"/>
              </a:rPr>
              <a:t>৪৫</a:t>
            </a: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মিনিট</a:t>
            </a:r>
          </a:p>
          <a:p>
            <a:pPr marL="0" marR="0" lvl="0" indent="0" defTabSz="914400" eaLnBrk="1" fontAlgn="auto" latinLnBrk="0" hangingPunct="1">
              <a:lnSpc>
                <a:spcPct val="100000"/>
              </a:lnSpc>
              <a:spcBef>
                <a:spcPts val="0"/>
              </a:spcBef>
              <a:spcAft>
                <a:spcPts val="0"/>
              </a:spcAft>
              <a:buClrTx/>
              <a:buSzTx/>
              <a:buFontTx/>
              <a:buNone/>
              <a:tabLst/>
              <a:defRPr/>
            </a:pPr>
            <a:r>
              <a:rPr lang="bn-IN" sz="2400" kern="0" dirty="0" smtClean="0">
                <a:solidFill>
                  <a:prstClr val="black"/>
                </a:solidFill>
                <a:latin typeface="NikoshBAN" panose="02000000000000000000" pitchFamily="2" charset="0"/>
                <a:cs typeface="NikoshBAN" panose="02000000000000000000" pitchFamily="2" charset="0"/>
              </a:rPr>
              <a:t>      </a:t>
            </a: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endParaRPr kumimoji="0" lang="en-US" sz="2400" b="0" i="0" u="none" strike="noStrike" kern="0" cap="none" spc="0" normalizeH="0" baseline="0" noProof="0" dirty="0">
              <a:ln>
                <a:noFill/>
              </a:ln>
              <a:solidFill>
                <a:prstClr val="black"/>
              </a:solidFill>
              <a:effectLst/>
              <a:uLnTx/>
              <a:uFillTx/>
              <a:latin typeface="NikoshBAN" panose="02000000000000000000" pitchFamily="2" charset="0"/>
              <a:cs typeface="NikoshBAN" panose="02000000000000000000" pitchFamily="2" charset="0"/>
            </a:endParaRPr>
          </a:p>
        </p:txBody>
      </p:sp>
      <p:sp>
        <p:nvSpPr>
          <p:cNvPr id="7" name="Rounded Rectangle 6"/>
          <p:cNvSpPr/>
          <p:nvPr/>
        </p:nvSpPr>
        <p:spPr>
          <a:xfrm>
            <a:off x="3002214" y="2580685"/>
            <a:ext cx="3766782" cy="1896885"/>
          </a:xfrm>
          <a:prstGeom prst="roundRect">
            <a:avLst/>
          </a:prstGeom>
          <a:solidFill>
            <a:srgbClr val="99FF99"/>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b="0" i="0" u="none" strike="noStrike" kern="0" cap="none" spc="0" normalizeH="0" baseline="0" noProof="0" dirty="0" smtClean="0">
                <a:ln>
                  <a:noFill/>
                </a:ln>
                <a:solidFill>
                  <a:srgbClr val="FF0000"/>
                </a:solidFill>
                <a:effectLst/>
                <a:uLnTx/>
                <a:uFillTx/>
                <a:latin typeface="Calibri" panose="020F0502020204030204"/>
              </a:rPr>
              <a:t>  </a:t>
            </a:r>
            <a:r>
              <a:rPr kumimoji="0" lang="bn-IN" sz="2400" b="0" i="0" u="none" strike="noStrike" kern="0" cap="none" spc="0" normalizeH="0" baseline="0" noProof="0" dirty="0" smtClean="0">
                <a:ln>
                  <a:noFill/>
                </a:ln>
                <a:solidFill>
                  <a:srgbClr val="FF0000"/>
                </a:solidFill>
                <a:effectLst/>
                <a:uLnTx/>
                <a:uFillTx/>
                <a:latin typeface="NikoshBAN" panose="02000000000000000000" pitchFamily="2" charset="0"/>
                <a:cs typeface="NikoshBAN" panose="02000000000000000000" pitchFamily="2" charset="0"/>
              </a:rPr>
              <a:t>নামঃ শেখ মোহাম্মদ আজিজুল হক</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সহকারি শিক্ষক (বাংলা)</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মির্জাপুর উচ্চ বিদ্যালয়</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2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শ্রীমঙ্গল,মৌলভীবাজার </a:t>
            </a:r>
            <a:r>
              <a:rPr kumimoji="0" lang="bn-IN" sz="18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a:t>
            </a:r>
            <a:endParaRPr kumimoji="0" 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8" name="Rounded Rectangle 7"/>
          <p:cNvSpPr/>
          <p:nvPr/>
        </p:nvSpPr>
        <p:spPr>
          <a:xfrm>
            <a:off x="6961359" y="1243584"/>
            <a:ext cx="45719" cy="5614416"/>
          </a:xfrm>
          <a:prstGeom prst="round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7194" y="2265682"/>
            <a:ext cx="2402751" cy="252689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66576" y="2580685"/>
            <a:ext cx="1323832" cy="1896886"/>
          </a:xfrm>
          <a:prstGeom prst="rect">
            <a:avLst/>
          </a:prstGeom>
        </p:spPr>
      </p:pic>
    </p:spTree>
    <p:custDataLst>
      <p:tags r:id="rId1"/>
    </p:custDataLst>
    <p:extLst>
      <p:ext uri="{BB962C8B-B14F-4D97-AF65-F5344CB8AC3E}">
        <p14:creationId xmlns:p14="http://schemas.microsoft.com/office/powerpoint/2010/main" val="797622082"/>
      </p:ext>
    </p:extLst>
  </p:cSld>
  <p:clrMapOvr>
    <a:masterClrMapping/>
  </p:clrMapOvr>
  <mc:AlternateContent xmlns:mc="http://schemas.openxmlformats.org/markup-compatibility/2006" xmlns:p14="http://schemas.microsoft.com/office/powerpoint/2010/main">
    <mc:Choice Requires="p14">
      <p:transition spd="slow" p14:dur="2000" advTm="1484"/>
    </mc:Choice>
    <mc:Fallback xmlns="">
      <p:transition spd="slow" advTm="14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lowchart: Alternate Process 1"/>
          <p:cNvSpPr/>
          <p:nvPr/>
        </p:nvSpPr>
        <p:spPr>
          <a:xfrm>
            <a:off x="1618897" y="775467"/>
            <a:ext cx="9335069" cy="682388"/>
          </a:xfrm>
          <a:prstGeom prst="flowChartAlternateProcess">
            <a:avLst/>
          </a:prstGeom>
          <a:solidFill>
            <a:srgbClr val="002060"/>
          </a:solid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4000" b="1" i="0" u="none" strike="noStrike" kern="0" cap="none" spc="0" normalizeH="0" baseline="0" noProof="0" dirty="0" smtClean="0">
                <a:ln>
                  <a:solidFill>
                    <a:srgbClr val="00FF00"/>
                  </a:solidFill>
                </a:ln>
                <a:solidFill>
                  <a:prstClr val="white"/>
                </a:solidFill>
                <a:effectLst/>
                <a:uLnTx/>
                <a:uFillTx/>
                <a:latin typeface="NikoshBAN" panose="02000000000000000000" pitchFamily="2" charset="0"/>
                <a:cs typeface="NikoshBAN" panose="02000000000000000000" pitchFamily="2" charset="0"/>
              </a:rPr>
              <a:t>আজকের পাঠ </a:t>
            </a:r>
            <a:endParaRPr kumimoji="0" lang="en-US" sz="4000" b="1" i="0" u="none" strike="noStrike" kern="0" cap="none" spc="0" normalizeH="0" baseline="0" noProof="0" dirty="0">
              <a:ln>
                <a:solidFill>
                  <a:srgbClr val="00FF00"/>
                </a:solidFill>
              </a:ln>
              <a:solidFill>
                <a:prstClr val="white"/>
              </a:solidFill>
              <a:effectLst/>
              <a:uLnTx/>
              <a:uFillTx/>
              <a:latin typeface="NikoshBAN" panose="02000000000000000000" pitchFamily="2" charset="0"/>
              <a:cs typeface="NikoshBAN" panose="02000000000000000000" pitchFamily="2" charset="0"/>
            </a:endParaRPr>
          </a:p>
        </p:txBody>
      </p:sp>
      <p:sp>
        <p:nvSpPr>
          <p:cNvPr id="5" name="Oval 4"/>
          <p:cNvSpPr/>
          <p:nvPr/>
        </p:nvSpPr>
        <p:spPr>
          <a:xfrm>
            <a:off x="3835021" y="1910687"/>
            <a:ext cx="4380931" cy="3985146"/>
          </a:xfrm>
          <a:prstGeom prst="ellipse">
            <a:avLst/>
          </a:prstGeom>
          <a:blipFill>
            <a:blip r:embed="rId2"/>
            <a:tile tx="0" ty="0" sx="100000" sy="100000" flip="none" algn="tl"/>
          </a:blipFill>
          <a:ln w="57150">
            <a:solidFill>
              <a:srgbClr val="7030A0"/>
            </a:solidFill>
          </a:ln>
        </p:spPr>
        <p:style>
          <a:lnRef idx="2">
            <a:schemeClr val="accent1">
              <a:shade val="50000"/>
            </a:schemeClr>
          </a:lnRef>
          <a:fillRef idx="1002">
            <a:schemeClr val="lt1"/>
          </a:fillRef>
          <a:effectRef idx="0">
            <a:schemeClr val="accent1"/>
          </a:effectRef>
          <a:fontRef idx="minor">
            <a:schemeClr val="lt1"/>
          </a:fontRef>
        </p:style>
        <p:txBody>
          <a:bodyPr rtlCol="0" anchor="ctr">
            <a:prstTxWarp prst="textTriangle">
              <a:avLst/>
            </a:prstTxWarp>
          </a:bodyPr>
          <a:lstStyle/>
          <a:p>
            <a:pPr algn="ctr"/>
            <a:r>
              <a:rPr lang="en-US" sz="1000" dirty="0" err="1" smtClean="0">
                <a:ln w="0">
                  <a:solidFill>
                    <a:srgbClr val="FFC000"/>
                  </a:solidFill>
                </a:ln>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বিভক্তি</a:t>
            </a:r>
            <a:r>
              <a:rPr lang="en-US" sz="1000" dirty="0" smtClean="0">
                <a:ln w="0">
                  <a:solidFill>
                    <a:srgbClr val="FFC000"/>
                  </a:solidFill>
                </a:ln>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1000" dirty="0">
              <a:ln w="0">
                <a:solidFill>
                  <a:srgbClr val="FFC000"/>
                </a:solidFill>
              </a:ln>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954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lowchart: Alternate Process 1"/>
          <p:cNvSpPr/>
          <p:nvPr/>
        </p:nvSpPr>
        <p:spPr>
          <a:xfrm>
            <a:off x="1856096" y="882142"/>
            <a:ext cx="9184943" cy="720435"/>
          </a:xfrm>
          <a:prstGeom prst="flowChartAlternateProcess">
            <a:avLst/>
          </a:prstGeom>
          <a:blipFill>
            <a:blip r:embed="rId3"/>
            <a:tile tx="0" ty="0" sx="100000" sy="100000" flip="none" algn="tl"/>
          </a:blipFill>
          <a:ln w="12700" cap="sq" cmpd="sng" algn="ctr">
            <a:gradFill>
              <a:gsLst>
                <a:gs pos="10000">
                  <a:srgbClr val="549E39">
                    <a:lumMod val="5000"/>
                    <a:lumOff val="95000"/>
                  </a:srgbClr>
                </a:gs>
                <a:gs pos="74000">
                  <a:srgbClr val="549E39">
                    <a:lumMod val="45000"/>
                    <a:lumOff val="55000"/>
                  </a:srgbClr>
                </a:gs>
                <a:gs pos="83000">
                  <a:srgbClr val="549E39">
                    <a:lumMod val="45000"/>
                    <a:lumOff val="55000"/>
                  </a:srgbClr>
                </a:gs>
                <a:gs pos="100000">
                  <a:srgbClr val="549E39">
                    <a:lumMod val="30000"/>
                    <a:lumOff val="70000"/>
                  </a:srgbClr>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200" b="0" i="0" u="none" strike="noStrike" kern="0" cap="none" spc="0" normalizeH="0" baseline="0" noProof="0" dirty="0" smtClean="0">
                <a:ln>
                  <a:noFill/>
                </a:ln>
                <a:solidFill>
                  <a:schemeClr val="bg1"/>
                </a:solidFill>
                <a:effectLst/>
                <a:uLnTx/>
                <a:uFillTx/>
                <a:latin typeface="NikoshBAN" panose="02000000000000000000" pitchFamily="2" charset="0"/>
                <a:cs typeface="NikoshBAN" panose="02000000000000000000" pitchFamily="2" charset="0"/>
              </a:rPr>
              <a:t>শিখন ফল</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2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endParaRPr kumimoji="0" lang="en-US" sz="3200" b="0" i="0" u="none" strike="noStrike" kern="0" cap="none" spc="0" normalizeH="0" baseline="0" noProof="0" dirty="0">
              <a:ln>
                <a:noFill/>
              </a:ln>
              <a:solidFill>
                <a:prstClr val="black"/>
              </a:solidFill>
              <a:effectLst/>
              <a:uLnTx/>
              <a:uFillTx/>
              <a:latin typeface="NikoshBAN" panose="02000000000000000000" pitchFamily="2" charset="0"/>
              <a:cs typeface="NikoshBAN" panose="02000000000000000000" pitchFamily="2" charset="0"/>
            </a:endParaRPr>
          </a:p>
        </p:txBody>
      </p:sp>
      <p:sp>
        <p:nvSpPr>
          <p:cNvPr id="4" name="Rounded Rectangle 3"/>
          <p:cNvSpPr/>
          <p:nvPr/>
        </p:nvSpPr>
        <p:spPr>
          <a:xfrm>
            <a:off x="2033516" y="2306470"/>
            <a:ext cx="8598090" cy="3057099"/>
          </a:xfrm>
          <a:prstGeom prst="roundRect">
            <a:avLst/>
          </a:prstGeom>
          <a:solidFill>
            <a:srgbClr val="99FF99"/>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hevron">
              <a:avLst/>
            </a:prstTxWarp>
          </a:bodyPr>
          <a:lstStyle/>
          <a:p>
            <a:endParaRPr lang="bn-IN" sz="3200" dirty="0" smtClean="0">
              <a:solidFill>
                <a:schemeClr val="tx1"/>
              </a:solidFill>
              <a:latin typeface="NikoshBAN" panose="02000000000000000000" pitchFamily="2" charset="0"/>
              <a:cs typeface="NikoshBAN" panose="02000000000000000000" pitchFamily="2" charset="0"/>
            </a:endParaRPr>
          </a:p>
          <a:p>
            <a:r>
              <a:rPr lang="bn-IN" sz="3200" dirty="0" smtClean="0">
                <a:ln>
                  <a:solidFill>
                    <a:schemeClr val="tx1"/>
                  </a:solidFill>
                  <a:prstDash val="dash"/>
                </a:ln>
                <a:solidFill>
                  <a:schemeClr val="tx1"/>
                </a:solidFill>
                <a:effectLst>
                  <a:glow rad="101600">
                    <a:schemeClr val="accent4">
                      <a:lumMod val="60000"/>
                      <a:lumOff val="40000"/>
                      <a:alpha val="60000"/>
                    </a:schemeClr>
                  </a:glow>
                </a:effectLst>
                <a:latin typeface="NikoshBAN" panose="02000000000000000000" pitchFamily="2" charset="0"/>
                <a:cs typeface="NikoshBAN" panose="02000000000000000000" pitchFamily="2" charset="0"/>
              </a:rPr>
              <a:t>এই পাঠ শেষে শিক্ষার্থীরা------ </a:t>
            </a:r>
            <a:endParaRPr lang="bn-IN" sz="3200" dirty="0">
              <a:ln>
                <a:solidFill>
                  <a:schemeClr val="tx1"/>
                </a:solidFill>
                <a:prstDash val="dash"/>
              </a:ln>
              <a:solidFill>
                <a:schemeClr val="tx1"/>
              </a:solidFill>
              <a:effectLst>
                <a:glow rad="101600">
                  <a:schemeClr val="accent4">
                    <a:lumMod val="60000"/>
                    <a:lumOff val="40000"/>
                    <a:alpha val="60000"/>
                  </a:schemeClr>
                </a:glow>
              </a:effectLst>
              <a:latin typeface="NikoshBAN" panose="02000000000000000000" pitchFamily="2" charset="0"/>
              <a:cs typeface="NikoshBAN" panose="02000000000000000000" pitchFamily="2" charset="0"/>
            </a:endParaRPr>
          </a:p>
          <a:p>
            <a:r>
              <a:rPr lang="bn-IN" sz="3200" dirty="0" smtClean="0">
                <a:solidFill>
                  <a:schemeClr val="tx1"/>
                </a:solidFill>
                <a:latin typeface="NikoshBAN" panose="02000000000000000000" pitchFamily="2" charset="0"/>
                <a:cs typeface="NikoshBAN" panose="02000000000000000000" pitchFamily="2" charset="0"/>
              </a:rPr>
              <a:t>    </a:t>
            </a:r>
          </a:p>
          <a:p>
            <a:r>
              <a:rPr lang="bn-IN" sz="3200" dirty="0" smtClean="0">
                <a:ln>
                  <a:solidFill>
                    <a:srgbClr val="FF00FF"/>
                  </a:solidFill>
                </a:ln>
                <a:solidFill>
                  <a:srgbClr val="002060"/>
                </a:solidFill>
                <a:latin typeface="NikoshBAN" panose="02000000000000000000" pitchFamily="2" charset="0"/>
                <a:cs typeface="NikoshBAN" panose="02000000000000000000" pitchFamily="2" charset="0"/>
              </a:rPr>
              <a:t>     </a:t>
            </a:r>
            <a:r>
              <a:rPr lang="bn-IN" sz="3200" dirty="0" smtClean="0">
                <a:ln>
                  <a:solidFill>
                    <a:srgbClr val="FF00FF"/>
                  </a:solidFill>
                </a:ln>
                <a:solidFill>
                  <a:schemeClr val="tx1"/>
                </a:solidFill>
                <a:latin typeface="NikoshBAN" panose="02000000000000000000" pitchFamily="2" charset="0"/>
                <a:cs typeface="NikoshBAN" panose="02000000000000000000" pitchFamily="2" charset="0"/>
              </a:rPr>
              <a:t>১</a:t>
            </a:r>
            <a:r>
              <a:rPr lang="bn-IN" sz="3200" dirty="0" smtClean="0">
                <a:ln>
                  <a:solidFill>
                    <a:srgbClr val="FF00FF"/>
                  </a:solidFill>
                </a:ln>
                <a:solidFill>
                  <a:schemeClr val="tx1"/>
                </a:solidFill>
                <a:effectLst>
                  <a:glow rad="101600">
                    <a:schemeClr val="bg1">
                      <a:lumMod val="95000"/>
                      <a:alpha val="60000"/>
                    </a:schemeClr>
                  </a:glow>
                </a:effectLst>
                <a:latin typeface="NikoshBAN" panose="02000000000000000000" pitchFamily="2" charset="0"/>
                <a:cs typeface="NikoshBAN" panose="02000000000000000000" pitchFamily="2" charset="0"/>
              </a:rPr>
              <a:t>। বিভক্তি কাকে বলে তা বলতে পারবে;</a:t>
            </a:r>
          </a:p>
          <a:p>
            <a:r>
              <a:rPr lang="bn-IN" sz="3200" dirty="0" smtClean="0">
                <a:ln>
                  <a:solidFill>
                    <a:srgbClr val="FF00FF"/>
                  </a:solidFill>
                </a:ln>
                <a:solidFill>
                  <a:schemeClr val="tx1"/>
                </a:solidFill>
                <a:effectLst>
                  <a:glow rad="101600">
                    <a:schemeClr val="bg1">
                      <a:lumMod val="95000"/>
                      <a:alpha val="60000"/>
                    </a:schemeClr>
                  </a:glow>
                </a:effectLst>
                <a:latin typeface="NikoshBAN" panose="02000000000000000000" pitchFamily="2" charset="0"/>
                <a:cs typeface="NikoshBAN" panose="02000000000000000000" pitchFamily="2" charset="0"/>
              </a:rPr>
              <a:t>     ২। বিভক্তি কত প্রকার ও কী কী তা লেখতে পারবে;</a:t>
            </a:r>
          </a:p>
          <a:p>
            <a:r>
              <a:rPr lang="bn-IN" sz="3200" dirty="0" smtClean="0">
                <a:ln>
                  <a:solidFill>
                    <a:srgbClr val="FF00FF"/>
                  </a:solidFill>
                </a:ln>
                <a:solidFill>
                  <a:schemeClr val="tx1"/>
                </a:solidFill>
                <a:effectLst>
                  <a:glow rad="101600">
                    <a:schemeClr val="bg1">
                      <a:lumMod val="95000"/>
                      <a:alpha val="60000"/>
                    </a:schemeClr>
                  </a:glow>
                </a:effectLst>
                <a:latin typeface="NikoshBAN" panose="02000000000000000000" pitchFamily="2" charset="0"/>
                <a:cs typeface="NikoshBAN" panose="02000000000000000000" pitchFamily="2" charset="0"/>
              </a:rPr>
              <a:t>     ৩। বিভক্তির চিহ্নগুলো উদাহরণসহ বর্ণনা করতে পারবে। </a:t>
            </a:r>
            <a:endParaRPr lang="en-US" sz="3200" dirty="0">
              <a:ln>
                <a:solidFill>
                  <a:srgbClr val="FF00FF"/>
                </a:solidFill>
              </a:ln>
              <a:solidFill>
                <a:schemeClr val="tx1"/>
              </a:solidFill>
              <a:effectLst>
                <a:glow rad="101600">
                  <a:schemeClr val="bg1">
                    <a:lumMod val="95000"/>
                    <a:alpha val="60000"/>
                  </a:schemeClr>
                </a:glow>
              </a:effectLst>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2391279429"/>
      </p:ext>
    </p:extLst>
  </p:cSld>
  <p:clrMapOvr>
    <a:masterClrMapping/>
  </p:clrMapOvr>
  <mc:AlternateContent xmlns:mc="http://schemas.openxmlformats.org/markup-compatibility/2006" xmlns:p14="http://schemas.microsoft.com/office/powerpoint/2010/main">
    <mc:Choice Requires="p14">
      <p:transition spd="slow" p14:dur="2000" advTm="4455"/>
    </mc:Choice>
    <mc:Fallback xmlns="">
      <p:transition spd="slow" advTm="44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1446662" y="389064"/>
            <a:ext cx="9735971" cy="613942"/>
          </a:xfrm>
          <a:prstGeom prst="roundRect">
            <a:avLst/>
          </a:prstGeom>
          <a:blipFill>
            <a:blip r:embed="rId2"/>
            <a:tile tx="0" ty="0" sx="100000" sy="100000" flip="none" algn="tl"/>
          </a:blip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600" b="0" i="0" u="none" strike="noStrike" kern="0" cap="none" spc="0" normalizeH="0" baseline="0" noProof="0" dirty="0" smtClean="0">
                <a:ln>
                  <a:noFill/>
                </a:ln>
                <a:effectLst/>
                <a:uLnTx/>
                <a:uFillTx/>
                <a:latin typeface="NikoshBAN" panose="02000000000000000000" pitchFamily="2" charset="0"/>
                <a:cs typeface="NikoshBAN" panose="02000000000000000000" pitchFamily="2" charset="0"/>
              </a:rPr>
              <a:t>বিভক্তি</a:t>
            </a:r>
            <a:r>
              <a:rPr kumimoji="0" lang="bn-IN" sz="3600" b="0" i="0" u="none" strike="noStrike" kern="0" cap="none" spc="0" normalizeH="0" noProof="0" dirty="0" smtClean="0">
                <a:ln>
                  <a:noFill/>
                </a:ln>
                <a:effectLst/>
                <a:uLnTx/>
                <a:uFillTx/>
                <a:latin typeface="NikoshBAN" panose="02000000000000000000" pitchFamily="2" charset="0"/>
                <a:cs typeface="NikoshBAN" panose="02000000000000000000" pitchFamily="2" charset="0"/>
              </a:rPr>
              <a:t> কাকে বলে ?</a:t>
            </a:r>
            <a:endParaRPr kumimoji="0" lang="en-US" sz="3600" b="0" i="0" u="none" strike="noStrike" kern="0" cap="none" spc="0" normalizeH="0" baseline="0" noProof="0" dirty="0">
              <a:ln>
                <a:noFill/>
              </a:ln>
              <a:effectLst/>
              <a:uLnTx/>
              <a:uFillTx/>
              <a:latin typeface="NikoshBAN" panose="02000000000000000000" pitchFamily="2" charset="0"/>
              <a:cs typeface="NikoshBAN" panose="02000000000000000000" pitchFamily="2" charset="0"/>
            </a:endParaRPr>
          </a:p>
        </p:txBody>
      </p:sp>
      <p:sp>
        <p:nvSpPr>
          <p:cNvPr id="3" name="Right Arrow 2"/>
          <p:cNvSpPr/>
          <p:nvPr/>
        </p:nvSpPr>
        <p:spPr>
          <a:xfrm>
            <a:off x="2088107" y="389064"/>
            <a:ext cx="2292824" cy="613942"/>
          </a:xfrm>
          <a:prstGeom prst="rightArrow">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446662" y="1624085"/>
            <a:ext cx="9635320" cy="1269242"/>
          </a:xfrm>
          <a:prstGeom prst="roundRect">
            <a:avLst/>
          </a:prstGeom>
          <a:noFill/>
          <a:ln w="381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n w="0"/>
                <a:solidFill>
                  <a:schemeClr val="tx1"/>
                </a:solidFill>
                <a:effectLst>
                  <a:glow rad="63500">
                    <a:schemeClr val="accent6">
                      <a:satMod val="175000"/>
                      <a:alpha val="40000"/>
                    </a:schemeClr>
                  </a:glow>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বাক্যস্থিত একটি শব্দের সঙ্গে অন্য শব্দের অন্বয় সাধনের জন্য শব্দের সঙ্গে যে সকল বর্ণ যুক্ত হয়, তাদের বিভক্তি বলে। </a:t>
            </a:r>
            <a:r>
              <a:rPr lang="bn-IN" sz="2000" dirty="0" smtClean="0">
                <a:ln w="0"/>
                <a:solidFill>
                  <a:schemeClr val="tx1"/>
                </a:solidFill>
                <a:effectLst>
                  <a:glow rad="63500">
                    <a:schemeClr val="accent6">
                      <a:satMod val="175000"/>
                      <a:alpha val="40000"/>
                    </a:schemeClr>
                  </a:glow>
                  <a:outerShdw blurRad="38100" dist="19050" dir="2700000" algn="tl" rotWithShape="0">
                    <a:schemeClr val="dk1">
                      <a:alpha val="40000"/>
                    </a:schemeClr>
                  </a:outerShdw>
                </a:effectLst>
              </a:rPr>
              <a:t> </a:t>
            </a:r>
            <a:endParaRPr lang="en-US" sz="2000" dirty="0">
              <a:ln w="0"/>
              <a:solidFill>
                <a:schemeClr val="tx1"/>
              </a:solidFill>
              <a:effectLst>
                <a:glow rad="63500">
                  <a:schemeClr val="accent6">
                    <a:satMod val="175000"/>
                    <a:alpha val="40000"/>
                  </a:schemeClr>
                </a:glow>
                <a:outerShdw blurRad="38100" dist="19050" dir="2700000" algn="tl" rotWithShape="0">
                  <a:schemeClr val="dk1">
                    <a:alpha val="40000"/>
                  </a:schemeClr>
                </a:outerShdw>
              </a:effectLst>
            </a:endParaRPr>
          </a:p>
        </p:txBody>
      </p:sp>
      <p:sp>
        <p:nvSpPr>
          <p:cNvPr id="5" name="Rounded Rectangle 4"/>
          <p:cNvSpPr/>
          <p:nvPr/>
        </p:nvSpPr>
        <p:spPr>
          <a:xfrm>
            <a:off x="1446662" y="4285398"/>
            <a:ext cx="9572197" cy="1787856"/>
          </a:xfrm>
          <a:prstGeom prst="roundRect">
            <a:avLst/>
          </a:prstGeom>
          <a:blipFill>
            <a:blip r:embed="rId3"/>
            <a:tile tx="0" ty="0" sx="100000" sy="100000" flip="none" algn="tl"/>
          </a:blip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বিভক্তি বলতে সেসব বর্ণ বা বর্ণ সমষ্টি বোঝায়—যেগুলো শব্দের সাথে যুক্ত হয়ে বাক্য গঠনের জন্য পদ সৃষ্টি করে এবং ক্রিয়াপদের সাথে অন্য পদের সর্ম্পক নির্ণয় করতে সাহায্য করে তাকে বিভক্তি বলে।  </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Down Arrow 5"/>
          <p:cNvSpPr/>
          <p:nvPr/>
        </p:nvSpPr>
        <p:spPr>
          <a:xfrm>
            <a:off x="5622878" y="3009333"/>
            <a:ext cx="832513" cy="1160058"/>
          </a:xfrm>
          <a:prstGeom prst="downArrow">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905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ounded Rectangle 7"/>
          <p:cNvSpPr/>
          <p:nvPr/>
        </p:nvSpPr>
        <p:spPr>
          <a:xfrm>
            <a:off x="2297267" y="4197709"/>
            <a:ext cx="1774209" cy="58176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343988" y="3510773"/>
            <a:ext cx="1774209" cy="6823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214110">
            <a:off x="1038524" y="2502429"/>
            <a:ext cx="1774209" cy="6823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387549" y="2848171"/>
            <a:ext cx="1774209" cy="6823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217854">
            <a:off x="781449" y="1870128"/>
            <a:ext cx="1774209" cy="6823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431110" y="2173585"/>
            <a:ext cx="1774209" cy="6823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9974444" y="158978"/>
            <a:ext cx="750627" cy="5190944"/>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Down Arrow 23"/>
          <p:cNvSpPr/>
          <p:nvPr/>
        </p:nvSpPr>
        <p:spPr>
          <a:xfrm rot="1184382">
            <a:off x="752749" y="2877390"/>
            <a:ext cx="614093" cy="2380308"/>
          </a:xfrm>
          <a:prstGeom prst="downArrow">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7077392" y="730157"/>
            <a:ext cx="2497540" cy="426719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solid"/>
              </a:ln>
            </a:endParaRPr>
          </a:p>
        </p:txBody>
      </p:sp>
      <p:sp>
        <p:nvSpPr>
          <p:cNvPr id="26" name="Rounded Rectangle 25"/>
          <p:cNvSpPr/>
          <p:nvPr/>
        </p:nvSpPr>
        <p:spPr>
          <a:xfrm>
            <a:off x="7413248" y="4191328"/>
            <a:ext cx="1774209" cy="59453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7391291" y="3365129"/>
            <a:ext cx="1774209" cy="61273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7430681" y="2605061"/>
            <a:ext cx="1774209" cy="58430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7401210" y="1853824"/>
            <a:ext cx="1774209" cy="5754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7401212" y="941185"/>
            <a:ext cx="1774209" cy="6823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7580905" y="1648299"/>
            <a:ext cx="1414817" cy="163907"/>
          </a:xfrm>
          <a:prstGeom prst="roundRect">
            <a:avLst/>
          </a:prstGeom>
          <a:pattFill prst="pct5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sysDash"/>
              </a:ln>
            </a:endParaRPr>
          </a:p>
        </p:txBody>
      </p:sp>
      <p:sp>
        <p:nvSpPr>
          <p:cNvPr id="34" name="Rounded Rectangle 33"/>
          <p:cNvSpPr/>
          <p:nvPr/>
        </p:nvSpPr>
        <p:spPr>
          <a:xfrm>
            <a:off x="7549947" y="2459156"/>
            <a:ext cx="1470546" cy="127944"/>
          </a:xfrm>
          <a:prstGeom prst="roundRect">
            <a:avLst/>
          </a:prstGeom>
          <a:pattFill prst="pct5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sysDash"/>
              </a:ln>
            </a:endParaRPr>
          </a:p>
        </p:txBody>
      </p:sp>
      <p:sp>
        <p:nvSpPr>
          <p:cNvPr id="35" name="Rounded Rectangle 34"/>
          <p:cNvSpPr/>
          <p:nvPr/>
        </p:nvSpPr>
        <p:spPr>
          <a:xfrm>
            <a:off x="7549947" y="3208538"/>
            <a:ext cx="1456899" cy="162652"/>
          </a:xfrm>
          <a:prstGeom prst="roundRect">
            <a:avLst/>
          </a:prstGeom>
          <a:pattFill prst="pct5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sysDash"/>
              </a:ln>
            </a:endParaRPr>
          </a:p>
        </p:txBody>
      </p:sp>
      <p:sp>
        <p:nvSpPr>
          <p:cNvPr id="36" name="Rounded Rectangle 35"/>
          <p:cNvSpPr/>
          <p:nvPr/>
        </p:nvSpPr>
        <p:spPr>
          <a:xfrm>
            <a:off x="7518253" y="4001542"/>
            <a:ext cx="1485332" cy="172868"/>
          </a:xfrm>
          <a:prstGeom prst="roundRect">
            <a:avLst/>
          </a:prstGeom>
          <a:pattFill prst="pct5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sysDash"/>
              </a:ln>
            </a:endParaRPr>
          </a:p>
        </p:txBody>
      </p:sp>
      <p:sp>
        <p:nvSpPr>
          <p:cNvPr id="37" name="Rounded Rectangle 36"/>
          <p:cNvSpPr/>
          <p:nvPr/>
        </p:nvSpPr>
        <p:spPr>
          <a:xfrm>
            <a:off x="3911710" y="214905"/>
            <a:ext cx="2825086" cy="570935"/>
          </a:xfrm>
          <a:prstGeom prst="roundRect">
            <a:avLst/>
          </a:prstGeom>
          <a:solidFill>
            <a:srgbClr val="3D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দালান নির্ণমান</a:t>
            </a:r>
            <a:endParaRPr lang="en-US" sz="3200" dirty="0">
              <a:solidFill>
                <a:schemeClr val="tx1"/>
              </a:solidFill>
              <a:latin typeface="NikoshBAN" panose="02000000000000000000" pitchFamily="2" charset="0"/>
              <a:cs typeface="NikoshBAN" panose="02000000000000000000" pitchFamily="2" charset="0"/>
            </a:endParaRPr>
          </a:p>
        </p:txBody>
      </p:sp>
      <p:sp>
        <p:nvSpPr>
          <p:cNvPr id="38" name="Rounded Rectangle 37"/>
          <p:cNvSpPr/>
          <p:nvPr/>
        </p:nvSpPr>
        <p:spPr>
          <a:xfrm>
            <a:off x="975531" y="5506513"/>
            <a:ext cx="10706953" cy="1021899"/>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নিচের ইট উপরের ইটকে যুক্ত করে ,বালি,পানি,সিমেন্ট মিশ্রিত উপাদান।বিভক্তি মিশ্রিত উপাদানের মত এক শব্দকে পরের শব্দের সাথে যুক্ত করে ।</a:t>
            </a:r>
            <a:endParaRPr lang="en-US" sz="2800" dirty="0">
              <a:latin typeface="NikoshBAN" panose="02000000000000000000" pitchFamily="2" charset="0"/>
              <a:cs typeface="NikoshBAN" panose="02000000000000000000" pitchFamily="2" charset="0"/>
            </a:endParaRPr>
          </a:p>
        </p:txBody>
      </p:sp>
      <p:sp>
        <p:nvSpPr>
          <p:cNvPr id="22" name="Rounded Rectangle 21"/>
          <p:cNvSpPr/>
          <p:nvPr/>
        </p:nvSpPr>
        <p:spPr>
          <a:xfrm>
            <a:off x="2474671" y="1638226"/>
            <a:ext cx="1774209" cy="58176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377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55594" y="354841"/>
            <a:ext cx="9758149" cy="805218"/>
          </a:xfrm>
          <a:prstGeom prst="roundRect">
            <a:avLst/>
          </a:prstGeom>
          <a:blipFill>
            <a:blip r:embed="rId2"/>
            <a:tile tx="0" ty="0" sx="100000" sy="100000" flip="none" algn="tl"/>
          </a:bli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শব্দ বা বাক্যে বিভক্তির প্রয়োজন কেন? </a:t>
            </a:r>
            <a:endParaRPr lang="en-US" sz="4000" dirty="0">
              <a:solidFill>
                <a:schemeClr val="tx1"/>
              </a:solidFill>
              <a:latin typeface="NikoshBAN" panose="02000000000000000000" pitchFamily="2" charset="0"/>
              <a:cs typeface="NikoshBAN" panose="02000000000000000000" pitchFamily="2" charset="0"/>
            </a:endParaRPr>
          </a:p>
        </p:txBody>
      </p:sp>
      <p:sp>
        <p:nvSpPr>
          <p:cNvPr id="3" name="Rounded Rectangle 2"/>
          <p:cNvSpPr/>
          <p:nvPr/>
        </p:nvSpPr>
        <p:spPr>
          <a:xfrm>
            <a:off x="1494430" y="1419367"/>
            <a:ext cx="9287301" cy="4913194"/>
          </a:xfrm>
          <a:prstGeom prst="roundRect">
            <a:avLst/>
          </a:prstGeom>
          <a:solidFill>
            <a:srgbClr val="9FD2D9"/>
          </a:solidFill>
          <a:ln w="57150">
            <a:solidFill>
              <a:srgbClr val="FF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বাক্যের বিভিন্ন পদ বিশ্লেষণ করলে তার দুইটি অংশ পাওয়া যায়।এর একটি </a:t>
            </a:r>
            <a:r>
              <a:rPr lang="bn-IN" sz="2800" dirty="0" smtClean="0">
                <a:solidFill>
                  <a:srgbClr val="FF0000"/>
                </a:solidFill>
                <a:latin typeface="NikoshBAN" panose="02000000000000000000" pitchFamily="2" charset="0"/>
                <a:cs typeface="NikoshBAN" panose="02000000000000000000" pitchFamily="2" charset="0"/>
              </a:rPr>
              <a:t>‘</a:t>
            </a:r>
            <a:r>
              <a:rPr lang="bn-IN" sz="2800" b="1" i="1" dirty="0" smtClean="0">
                <a:solidFill>
                  <a:srgbClr val="FF0000"/>
                </a:solidFill>
                <a:latin typeface="NikoshBAN" panose="02000000000000000000" pitchFamily="2" charset="0"/>
                <a:cs typeface="NikoshBAN" panose="02000000000000000000" pitchFamily="2" charset="0"/>
              </a:rPr>
              <a:t>শব্দ’</a:t>
            </a:r>
            <a:r>
              <a:rPr lang="bn-IN" sz="2800" dirty="0" smtClean="0">
                <a:solidFill>
                  <a:srgbClr val="FF0000"/>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অপরটি </a:t>
            </a:r>
            <a:r>
              <a:rPr lang="bn-IN" sz="2800" b="1" i="1" dirty="0" smtClean="0">
                <a:solidFill>
                  <a:schemeClr val="bg1"/>
                </a:solidFill>
                <a:latin typeface="NikoshBAN" panose="02000000000000000000" pitchFamily="2" charset="0"/>
                <a:cs typeface="NikoshBAN" panose="02000000000000000000" pitchFamily="2" charset="0"/>
              </a:rPr>
              <a:t>‘</a:t>
            </a:r>
            <a:r>
              <a:rPr lang="bn-IN" sz="2800" b="1" i="1" dirty="0" smtClean="0">
                <a:solidFill>
                  <a:srgbClr val="FF0000"/>
                </a:solidFill>
                <a:latin typeface="NikoshBAN" panose="02000000000000000000" pitchFamily="2" charset="0"/>
                <a:cs typeface="NikoshBAN" panose="02000000000000000000" pitchFamily="2" charset="0"/>
              </a:rPr>
              <a:t>বিভক্তি</a:t>
            </a:r>
            <a:r>
              <a:rPr lang="bn-IN" sz="2800" dirty="0" smtClean="0">
                <a:solidFill>
                  <a:srgbClr val="FF0000"/>
                </a:solidFill>
                <a:latin typeface="NikoshBAN" panose="02000000000000000000" pitchFamily="2" charset="0"/>
                <a:cs typeface="NikoshBAN" panose="02000000000000000000" pitchFamily="2" charset="0"/>
              </a:rPr>
              <a:t>’</a:t>
            </a:r>
            <a:r>
              <a:rPr lang="bn-IN" sz="2800" dirty="0" smtClean="0">
                <a:solidFill>
                  <a:schemeClr val="tx1"/>
                </a:solidFill>
                <a:latin typeface="NikoshBAN" panose="02000000000000000000" pitchFamily="2" charset="0"/>
                <a:cs typeface="NikoshBAN" panose="02000000000000000000" pitchFamily="2" charset="0"/>
              </a:rPr>
              <a:t>। যেমন--- কলমে, এখানে </a:t>
            </a:r>
            <a:r>
              <a:rPr lang="bn-IN" sz="2800" b="1" dirty="0" smtClean="0">
                <a:solidFill>
                  <a:srgbClr val="FF0000"/>
                </a:solidFill>
                <a:latin typeface="NikoshBAN" panose="02000000000000000000" pitchFamily="2" charset="0"/>
                <a:cs typeface="NikoshBAN" panose="02000000000000000000" pitchFamily="2" charset="0"/>
              </a:rPr>
              <a:t>কলম একটি শব্দ,এ-বিভক্তি</a:t>
            </a:r>
            <a:r>
              <a:rPr lang="bn-IN" sz="2800" dirty="0" smtClean="0">
                <a:solidFill>
                  <a:srgbClr val="FF0000"/>
                </a:solidFill>
                <a:latin typeface="NikoshBAN" panose="02000000000000000000" pitchFamily="2" charset="0"/>
                <a:cs typeface="NikoshBAN" panose="02000000000000000000" pitchFamily="2" charset="0"/>
              </a:rPr>
              <a:t>। </a:t>
            </a:r>
          </a:p>
          <a:p>
            <a:endParaRPr lang="bn-IN" sz="2800" dirty="0">
              <a:solidFill>
                <a:srgbClr val="FF0000"/>
              </a:solidFill>
              <a:latin typeface="NikoshBAN" panose="02000000000000000000" pitchFamily="2" charset="0"/>
              <a:cs typeface="NikoshBAN" panose="02000000000000000000" pitchFamily="2" charset="0"/>
            </a:endParaRPr>
          </a:p>
          <a:p>
            <a:r>
              <a:rPr lang="bn-IN" sz="2800" dirty="0" smtClean="0">
                <a:solidFill>
                  <a:schemeClr val="tx1"/>
                </a:solidFill>
                <a:latin typeface="NikoshBAN" panose="02000000000000000000" pitchFamily="2" charset="0"/>
                <a:cs typeface="NikoshBAN" panose="02000000000000000000" pitchFamily="2" charset="0"/>
              </a:rPr>
              <a:t>বাক্যে ব্যবহৃত অনেক পদে বিভক্তি চিহ্ন স্পষ্ট দেখা যায় না, অনেক পদকে আবার বিভক্তিহীন মনে হয়।কিন্তু মনে রাখতে হবে যে, বিভক্তিহীন কোন পদ বাক্যে  ব্যবহৃত হয় না। বাক্যে যে পদে বিভক্তি চিহ্ন স্পষ্ট দেখা যায় না, সে পদে মূলত শূন্য বিভক্তি যুক্ত থাকে। যেমন--- </a:t>
            </a:r>
            <a:r>
              <a:rPr lang="bn-IN" sz="2800" b="1" dirty="0" smtClean="0">
                <a:solidFill>
                  <a:srgbClr val="C00000"/>
                </a:solidFill>
                <a:latin typeface="NikoshBAN" panose="02000000000000000000" pitchFamily="2" charset="0"/>
                <a:cs typeface="NikoshBAN" panose="02000000000000000000" pitchFamily="2" charset="0"/>
              </a:rPr>
              <a:t>অর্ণব পড়ে।রীণা লিখে। গরু ঘাস খায়</a:t>
            </a:r>
            <a:r>
              <a:rPr lang="bn-IN" sz="2800" dirty="0" smtClean="0">
                <a:solidFill>
                  <a:schemeClr val="tx1"/>
                </a:solidFill>
                <a:latin typeface="NikoshBAN" panose="02000000000000000000" pitchFamily="2" charset="0"/>
                <a:cs typeface="NikoshBAN" panose="02000000000000000000" pitchFamily="2" charset="0"/>
              </a:rPr>
              <a:t>। সব বাক্যে </a:t>
            </a:r>
            <a:r>
              <a:rPr lang="bn-IN" sz="2800" b="1" dirty="0" smtClean="0">
                <a:solidFill>
                  <a:srgbClr val="C00000"/>
                </a:solidFill>
                <a:latin typeface="NikoshBAN" panose="02000000000000000000" pitchFamily="2" charset="0"/>
                <a:cs typeface="NikoshBAN" panose="02000000000000000000" pitchFamily="2" charset="0"/>
              </a:rPr>
              <a:t>অর্ণব, রীনা, গরু </a:t>
            </a:r>
            <a:r>
              <a:rPr lang="bn-IN" sz="2800" dirty="0" smtClean="0">
                <a:solidFill>
                  <a:schemeClr val="tx1"/>
                </a:solidFill>
                <a:latin typeface="NikoshBAN" panose="02000000000000000000" pitchFamily="2" charset="0"/>
                <a:cs typeface="NikoshBAN" panose="02000000000000000000" pitchFamily="2" charset="0"/>
              </a:rPr>
              <a:t>প্রভৃতি পদে কোন বিভক্তি নেই বলে মনে হয়।আসলে এ সব পদে শূন্য বিভক্তি।</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498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4053385" y="409842"/>
            <a:ext cx="6414448" cy="581891"/>
          </a:xfrm>
          <a:prstGeom prst="roundRect">
            <a:avLst/>
          </a:prstGeom>
          <a:solidFill>
            <a:srgbClr val="C0CF3A">
              <a:lumMod val="60000"/>
              <a:lumOff val="40000"/>
            </a:srgbClr>
          </a:solidFill>
          <a:ln w="12700" cap="flat" cmpd="sng" algn="ctr">
            <a:solidFill>
              <a:srgbClr val="549E3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200" b="1" i="1" u="none" strike="noStrike" kern="0" cap="none" spc="0" normalizeH="0" baseline="0" noProof="0" dirty="0" smtClean="0">
                <a:ln>
                  <a:solidFill>
                    <a:srgbClr val="7030A0"/>
                  </a:solidFill>
                </a:ln>
                <a:solidFill>
                  <a:srgbClr val="C00000"/>
                </a:solidFill>
                <a:effectLst/>
                <a:uLnTx/>
                <a:uFillTx/>
                <a:latin typeface="NikoshBAN" panose="02000000000000000000" pitchFamily="2" charset="0"/>
                <a:cs typeface="NikoshBAN" panose="02000000000000000000" pitchFamily="2" charset="0"/>
              </a:rPr>
              <a:t>বিভক্তির প্রকারভেদ</a:t>
            </a:r>
            <a:endParaRPr kumimoji="0" lang="en-US" sz="3200" b="1" i="1" u="none" strike="noStrike" kern="0" cap="none" spc="0" normalizeH="0" baseline="0" noProof="0" dirty="0">
              <a:ln>
                <a:solidFill>
                  <a:srgbClr val="7030A0"/>
                </a:solidFill>
              </a:ln>
              <a:solidFill>
                <a:srgbClr val="C00000"/>
              </a:solidFill>
              <a:effectLst/>
              <a:uLnTx/>
              <a:uFillTx/>
              <a:latin typeface="NikoshBAN" panose="02000000000000000000" pitchFamily="2" charset="0"/>
              <a:cs typeface="NikoshBAN" panose="02000000000000000000" pitchFamily="2" charset="0"/>
            </a:endParaRPr>
          </a:p>
        </p:txBody>
      </p:sp>
      <p:sp>
        <p:nvSpPr>
          <p:cNvPr id="4" name="Right Arrow 3"/>
          <p:cNvSpPr/>
          <p:nvPr/>
        </p:nvSpPr>
        <p:spPr>
          <a:xfrm>
            <a:off x="1194178" y="332268"/>
            <a:ext cx="2442949" cy="73697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986051" y="1271021"/>
            <a:ext cx="9850271" cy="137842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rgbClr val="FF0000"/>
                </a:solidFill>
                <a:latin typeface="NikoshBAN" panose="02000000000000000000" pitchFamily="2" charset="0"/>
                <a:cs typeface="NikoshBAN" panose="02000000000000000000" pitchFamily="2" charset="0"/>
              </a:rPr>
              <a:t>বিভক্তি দুই প্রকার</a:t>
            </a:r>
          </a:p>
          <a:p>
            <a:pPr algn="ctr"/>
            <a:r>
              <a:rPr lang="bn-IN" sz="3200" dirty="0" smtClean="0">
                <a:solidFill>
                  <a:srgbClr val="FF0000"/>
                </a:solidFill>
                <a:latin typeface="NikoshBAN" panose="02000000000000000000" pitchFamily="2" charset="0"/>
                <a:cs typeface="NikoshBAN" panose="02000000000000000000" pitchFamily="2" charset="0"/>
              </a:rPr>
              <a:t>১। </a:t>
            </a:r>
            <a:r>
              <a:rPr lang="bn-IN" sz="3200" dirty="0" smtClean="0">
                <a:solidFill>
                  <a:schemeClr val="tx1"/>
                </a:solidFill>
                <a:latin typeface="NikoshBAN" panose="02000000000000000000" pitchFamily="2" charset="0"/>
                <a:cs typeface="NikoshBAN" panose="02000000000000000000" pitchFamily="2" charset="0"/>
              </a:rPr>
              <a:t>শব্দ বা নাম বিভক্তি </a:t>
            </a:r>
            <a:r>
              <a:rPr lang="bn-IN" sz="3200" dirty="0" smtClean="0">
                <a:solidFill>
                  <a:srgbClr val="FF0000"/>
                </a:solidFill>
                <a:latin typeface="NikoshBAN" panose="02000000000000000000" pitchFamily="2" charset="0"/>
                <a:cs typeface="NikoshBAN" panose="02000000000000000000" pitchFamily="2" charset="0"/>
              </a:rPr>
              <a:t>.২। </a:t>
            </a:r>
            <a:r>
              <a:rPr lang="bn-IN" sz="3200" dirty="0" smtClean="0">
                <a:solidFill>
                  <a:schemeClr val="tx1"/>
                </a:solidFill>
                <a:latin typeface="NikoshBAN" panose="02000000000000000000" pitchFamily="2" charset="0"/>
                <a:cs typeface="NikoshBAN" panose="02000000000000000000" pitchFamily="2" charset="0"/>
              </a:rPr>
              <a:t>ক্রিয়া বিভক্তি </a:t>
            </a:r>
            <a:endParaRPr lang="en-US" sz="3200" dirty="0">
              <a:solidFill>
                <a:schemeClr val="tx1"/>
              </a:solidFill>
              <a:latin typeface="NikoshBAN" panose="02000000000000000000" pitchFamily="2" charset="0"/>
              <a:cs typeface="NikoshBAN" panose="02000000000000000000" pitchFamily="2" charset="0"/>
            </a:endParaRPr>
          </a:p>
        </p:txBody>
      </p:sp>
      <p:sp>
        <p:nvSpPr>
          <p:cNvPr id="7" name="Rounded Rectangle 6"/>
          <p:cNvSpPr/>
          <p:nvPr/>
        </p:nvSpPr>
        <p:spPr>
          <a:xfrm>
            <a:off x="986051" y="2851220"/>
            <a:ext cx="9850271" cy="1135140"/>
          </a:xfrm>
          <a:prstGeom prst="roundRect">
            <a:avLst/>
          </a:prstGeom>
          <a:blipFill>
            <a:blip r:embed="rId2"/>
            <a:tile tx="0" ty="0" sx="100000" sy="100000" flip="none" algn="tl"/>
          </a:bli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শব্দ বা নাম পদের সঙ্গে যেসব বিভক্তি যুক্ত হয়, তাদেরকে শব্দ বিভক্তি বা নামবিভক্তি বলে। </a:t>
            </a:r>
            <a:r>
              <a:rPr lang="bn-IN" sz="3200" i="1" dirty="0" smtClean="0">
                <a:solidFill>
                  <a:schemeClr val="tx1"/>
                </a:solidFill>
                <a:latin typeface="NikoshBAN" panose="02000000000000000000" pitchFamily="2" charset="0"/>
                <a:cs typeface="NikoshBAN" panose="02000000000000000000" pitchFamily="2" charset="0"/>
              </a:rPr>
              <a:t>যেমন—</a:t>
            </a:r>
            <a:r>
              <a:rPr lang="bn-IN" sz="3200" b="1" i="1" dirty="0" smtClean="0">
                <a:solidFill>
                  <a:srgbClr val="FF0000"/>
                </a:solidFill>
                <a:latin typeface="NikoshBAN" panose="02000000000000000000" pitchFamily="2" charset="0"/>
                <a:cs typeface="NikoshBAN" panose="02000000000000000000" pitchFamily="2" charset="0"/>
              </a:rPr>
              <a:t>ভিক্ষুককে</a:t>
            </a:r>
            <a:r>
              <a:rPr lang="bn-IN" sz="3200" i="1" dirty="0" smtClean="0">
                <a:solidFill>
                  <a:schemeClr val="tx1"/>
                </a:solidFill>
                <a:latin typeface="NikoshBAN" panose="02000000000000000000" pitchFamily="2" charset="0"/>
                <a:cs typeface="NikoshBAN" panose="02000000000000000000" pitchFamily="2" charset="0"/>
              </a:rPr>
              <a:t> ভিক্ষা দাও। (ভিক্ষুক + </a:t>
            </a:r>
            <a:r>
              <a:rPr lang="bn-IN" sz="3200" b="1" i="1" dirty="0" smtClean="0">
                <a:solidFill>
                  <a:srgbClr val="FF0000"/>
                </a:solidFill>
                <a:latin typeface="NikoshBAN" panose="02000000000000000000" pitchFamily="2" charset="0"/>
                <a:cs typeface="NikoshBAN" panose="02000000000000000000" pitchFamily="2" charset="0"/>
              </a:rPr>
              <a:t>কে </a:t>
            </a:r>
            <a:r>
              <a:rPr lang="bn-IN" sz="3200" b="1" i="1" dirty="0" smtClean="0">
                <a:solidFill>
                  <a:schemeClr val="tx1"/>
                </a:solidFill>
                <a:latin typeface="NikoshBAN" panose="02000000000000000000" pitchFamily="2" charset="0"/>
                <a:cs typeface="NikoshBAN" panose="02000000000000000000" pitchFamily="2" charset="0"/>
              </a:rPr>
              <a:t>)</a:t>
            </a:r>
            <a:endParaRPr lang="en-US" sz="3200" b="1" i="1" dirty="0">
              <a:solidFill>
                <a:schemeClr val="tx1"/>
              </a:solidFill>
              <a:latin typeface="NikoshBAN" panose="02000000000000000000" pitchFamily="2" charset="0"/>
              <a:cs typeface="NikoshBAN" panose="02000000000000000000" pitchFamily="2" charset="0"/>
            </a:endParaRPr>
          </a:p>
        </p:txBody>
      </p:sp>
      <p:sp>
        <p:nvSpPr>
          <p:cNvPr id="8" name="Down Arrow 7"/>
          <p:cNvSpPr/>
          <p:nvPr/>
        </p:nvSpPr>
        <p:spPr>
          <a:xfrm>
            <a:off x="5288509" y="4094511"/>
            <a:ext cx="757450" cy="880487"/>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075615" y="5083149"/>
            <a:ext cx="9940688" cy="1329237"/>
          </a:xfrm>
          <a:prstGeom prst="roundRect">
            <a:avLst/>
          </a:prstGeom>
          <a:solidFill>
            <a:schemeClr val="accent4">
              <a:lumMod val="40000"/>
              <a:lumOff val="60000"/>
            </a:schemeClr>
          </a:solidFill>
          <a:ln w="38100">
            <a:solidFill>
              <a:srgbClr val="C21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ধাতু বা ক্রিয়াপদের সঙ্গে যেসব বিভক্তি যুক্ত হয়, তাদেরকে ক্রিয়া বিভক্তি বলে।</a:t>
            </a:r>
          </a:p>
          <a:p>
            <a:pPr algn="ctr"/>
            <a:r>
              <a:rPr lang="bn-IN" sz="2800" b="1" dirty="0" smtClean="0">
                <a:solidFill>
                  <a:schemeClr val="tx1"/>
                </a:solidFill>
                <a:latin typeface="NikoshBAN" panose="02000000000000000000" pitchFamily="2" charset="0"/>
                <a:cs typeface="NikoshBAN" panose="02000000000000000000" pitchFamily="2" charset="0"/>
              </a:rPr>
              <a:t>যেমন—তিনি বাড়ি যাবেন (</a:t>
            </a:r>
            <a:r>
              <a:rPr lang="bn-IN" sz="2800" b="1" i="1" dirty="0" smtClean="0">
                <a:solidFill>
                  <a:srgbClr val="FF0000"/>
                </a:solidFill>
                <a:latin typeface="NikoshBAN" panose="02000000000000000000" pitchFamily="2" charset="0"/>
                <a:cs typeface="NikoshBAN" panose="02000000000000000000" pitchFamily="2" charset="0"/>
              </a:rPr>
              <a:t>যা + ইবেন = যাইবেন  যা + বেন = যাবেন </a:t>
            </a:r>
            <a:r>
              <a:rPr lang="bn-IN" sz="2800" b="1" dirty="0" smtClean="0">
                <a:solidFill>
                  <a:schemeClr val="tx1"/>
                </a:solidFill>
                <a:latin typeface="NikoshBAN" panose="02000000000000000000" pitchFamily="2" charset="0"/>
                <a:cs typeface="NikoshBAN" panose="02000000000000000000" pitchFamily="2" charset="0"/>
              </a:rPr>
              <a:t>)</a:t>
            </a:r>
            <a:endParaRPr lang="en-US" sz="2800" b="1" dirty="0">
              <a:solidFill>
                <a:schemeClr val="tx1"/>
              </a:solidFill>
              <a:latin typeface="NikoshBAN" panose="02000000000000000000" pitchFamily="2" charset="0"/>
              <a:cs typeface="NikoshBAN" panose="02000000000000000000" pitchFamily="2" charset="0"/>
            </a:endParaRPr>
          </a:p>
        </p:txBody>
      </p:sp>
      <p:cxnSp>
        <p:nvCxnSpPr>
          <p:cNvPr id="9" name="Straight Connector 8"/>
          <p:cNvCxnSpPr/>
          <p:nvPr/>
        </p:nvCxnSpPr>
        <p:spPr>
          <a:xfrm flipV="1">
            <a:off x="7615451" y="5531465"/>
            <a:ext cx="150126" cy="43260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21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lowchart: Alternate Process 1"/>
          <p:cNvSpPr/>
          <p:nvPr/>
        </p:nvSpPr>
        <p:spPr>
          <a:xfrm>
            <a:off x="1207008" y="720437"/>
            <a:ext cx="9820656" cy="581891"/>
          </a:xfrm>
          <a:prstGeom prst="flowChartAlternateProcess">
            <a:avLst/>
          </a:prstGeom>
          <a:solidFill>
            <a:srgbClr val="99FF99"/>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3600" b="1" i="0" u="none" strike="noStrike" kern="0" normalizeH="0" baseline="0" noProof="0" dirty="0" smtClean="0">
                <a:ln w="0">
                  <a:solidFill>
                    <a:srgbClr val="FF0000"/>
                  </a:solidFill>
                </a:ln>
                <a:solidFill>
                  <a:schemeClr val="tx1"/>
                </a:solidFill>
                <a:effectLst>
                  <a:outerShdw blurRad="38100" dist="19050" dir="2700000" algn="tl" rotWithShape="0">
                    <a:schemeClr val="dk1">
                      <a:alpha val="40000"/>
                    </a:schemeClr>
                  </a:outerShdw>
                </a:effectLst>
                <a:uLnTx/>
                <a:uFillTx/>
                <a:latin typeface="NikoshBAN" panose="02000000000000000000" pitchFamily="2" charset="0"/>
                <a:cs typeface="NikoshBAN" panose="02000000000000000000" pitchFamily="2" charset="0"/>
              </a:rPr>
              <a:t>একক কাজ</a:t>
            </a:r>
            <a:endParaRPr kumimoji="0" lang="en-US" sz="3600" b="1" i="0" u="none" strike="noStrike" kern="0" normalizeH="0" baseline="0" noProof="0" dirty="0">
              <a:ln w="0">
                <a:solidFill>
                  <a:srgbClr val="FF0000"/>
                </a:solidFill>
              </a:ln>
              <a:solidFill>
                <a:schemeClr val="tx1"/>
              </a:solidFill>
              <a:effectLst>
                <a:outerShdw blurRad="38100" dist="19050" dir="2700000" algn="tl" rotWithShape="0">
                  <a:schemeClr val="dk1">
                    <a:alpha val="40000"/>
                  </a:schemeClr>
                </a:outerShdw>
              </a:effectLst>
              <a:uLnTx/>
              <a:uFillTx/>
              <a:latin typeface="NikoshBAN" panose="02000000000000000000" pitchFamily="2" charset="0"/>
              <a:cs typeface="NikoshBAN" panose="02000000000000000000" pitchFamily="2" charset="0"/>
            </a:endParaRPr>
          </a:p>
        </p:txBody>
      </p:sp>
      <p:sp>
        <p:nvSpPr>
          <p:cNvPr id="3" name="Rounded Rectangle 2"/>
          <p:cNvSpPr/>
          <p:nvPr/>
        </p:nvSpPr>
        <p:spPr>
          <a:xfrm>
            <a:off x="2784143" y="2420702"/>
            <a:ext cx="6660108" cy="1501254"/>
          </a:xfrm>
          <a:prstGeom prst="roundRect">
            <a:avLst/>
          </a:prstGeom>
          <a:solidFill>
            <a:schemeClr val="accent6">
              <a:lumMod val="20000"/>
              <a:lumOff val="80000"/>
            </a:schemeClr>
          </a:solidFill>
          <a:ln w="76200">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chemeClr val="tx1"/>
                </a:solidFill>
                <a:latin typeface="NikoshBAN" panose="02000000000000000000" pitchFamily="2" charset="0"/>
                <a:cs typeface="NikoshBAN" panose="02000000000000000000" pitchFamily="2" charset="0"/>
              </a:rPr>
              <a:t>                 বিভক্তি কাকে বলে?</a:t>
            </a:r>
          </a:p>
          <a:p>
            <a:r>
              <a:rPr lang="bn-IN" sz="3200" dirty="0" smtClean="0">
                <a:solidFill>
                  <a:schemeClr val="tx1"/>
                </a:solidFill>
                <a:latin typeface="NikoshBAN" panose="02000000000000000000" pitchFamily="2" charset="0"/>
                <a:cs typeface="NikoshBAN" panose="02000000000000000000" pitchFamily="2" charset="0"/>
              </a:rPr>
              <a:t>                 বিভক্তি কত প্রকার ও কী কী ? </a:t>
            </a:r>
          </a:p>
        </p:txBody>
      </p:sp>
      <p:sp>
        <p:nvSpPr>
          <p:cNvPr id="4" name="5-Point Star 3"/>
          <p:cNvSpPr/>
          <p:nvPr/>
        </p:nvSpPr>
        <p:spPr>
          <a:xfrm>
            <a:off x="3603009" y="2606722"/>
            <a:ext cx="668737" cy="414482"/>
          </a:xfrm>
          <a:prstGeom prst="star5">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3698544" y="3207223"/>
            <a:ext cx="627796" cy="414481"/>
          </a:xfrm>
          <a:prstGeom prst="star5">
            <a:avLst/>
          </a:prstGeom>
          <a:solidFill>
            <a:srgbClr val="3D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1"/>
</p:tagLst>
</file>

<file path=ppt/tags/tag3.xml><?xml version="1.0" encoding="utf-8"?>
<p:tagLst xmlns:a="http://schemas.openxmlformats.org/drawingml/2006/main" xmlns:r="http://schemas.openxmlformats.org/officeDocument/2006/relationships" xmlns:p="http://schemas.openxmlformats.org/presentationml/2006/main">
  <p:tag name="TIMING" val="|0.5|0.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725</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Azizul Haque</dc:creator>
  <cp:lastModifiedBy>Azizul Haque</cp:lastModifiedBy>
  <cp:revision>200</cp:revision>
  <dcterms:created xsi:type="dcterms:W3CDTF">2020-12-23T14:14:12Z</dcterms:created>
  <dcterms:modified xsi:type="dcterms:W3CDTF">2021-06-29T08:38:15Z</dcterms:modified>
</cp:coreProperties>
</file>