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72" r:id="rId2"/>
    <p:sldId id="271" r:id="rId3"/>
    <p:sldId id="289" r:id="rId4"/>
    <p:sldId id="276" r:id="rId5"/>
    <p:sldId id="277" r:id="rId6"/>
    <p:sldId id="278" r:id="rId7"/>
    <p:sldId id="290" r:id="rId8"/>
    <p:sldId id="275" r:id="rId9"/>
    <p:sldId id="280" r:id="rId10"/>
    <p:sldId id="281" r:id="rId11"/>
    <p:sldId id="279" r:id="rId12"/>
    <p:sldId id="283" r:id="rId13"/>
    <p:sldId id="282" r:id="rId14"/>
    <p:sldId id="285" r:id="rId15"/>
    <p:sldId id="291" r:id="rId16"/>
    <p:sldId id="284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67C"/>
    <a:srgbClr val="FFCC00"/>
    <a:srgbClr val="B1CE02"/>
    <a:srgbClr val="98B0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934CB-CF17-492E-9BDC-AEF4538B7D09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540E7-4F9F-4E65-87E6-1E04B91FF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ADF0B7-460D-485B-A4B0-68EEABC072C0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wipe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pic>
        <p:nvPicPr>
          <p:cNvPr id="7" name="Picture 6" descr="18-188764_red-rose-png-clipart-beautiful-rose-flowers-p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3600"/>
            <a:ext cx="9144000" cy="472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Block Arc 9"/>
          <p:cNvSpPr/>
          <p:nvPr/>
        </p:nvSpPr>
        <p:spPr>
          <a:xfrm rot="10800000">
            <a:off x="990600" y="304800"/>
            <a:ext cx="7010400" cy="1828800"/>
          </a:xfrm>
          <a:prstGeom prst="blockArc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572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23511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2057400" y="0"/>
            <a:ext cx="4953000" cy="8382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সম্পৃক্ত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দ্রবণ</a:t>
            </a:r>
            <a:r>
              <a:rPr lang="en-US" sz="2800" dirty="0" smtClean="0"/>
              <a:t> ও </a:t>
            </a:r>
            <a:r>
              <a:rPr lang="en-US" sz="2800" dirty="0" err="1" smtClean="0"/>
              <a:t>অসম্পৃক্ত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দ্রবণ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667000" y="3331544"/>
            <a:ext cx="2038350" cy="3133788"/>
            <a:chOff x="2667000" y="3331544"/>
            <a:chExt cx="2038350" cy="3133788"/>
          </a:xfrm>
        </p:grpSpPr>
        <p:pic>
          <p:nvPicPr>
            <p:cNvPr id="14" name="Picture 13" descr="xzxxxxz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7000" y="3331544"/>
              <a:ext cx="2038350" cy="2535856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048000" y="60960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সম্পৃক্ত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</a:rPr>
                <a:t>দ্রবণ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29000" y="3276600"/>
            <a:ext cx="2133600" cy="3048000"/>
            <a:chOff x="5105400" y="3352800"/>
            <a:chExt cx="2133600" cy="3048000"/>
          </a:xfrm>
        </p:grpSpPr>
        <p:pic>
          <p:nvPicPr>
            <p:cNvPr id="15" name="Picture 14" descr="one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05400" y="3352800"/>
              <a:ext cx="1981200" cy="25908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181600" y="6019800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অসম্পৃক্ত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</a:rPr>
                <a:t>দ্রবণ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7200" y="1447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তাপমাত্রায়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একটি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পরিমাণের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দ্রাবক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সবো</a:t>
            </a:r>
            <a:r>
              <a:rPr lang="en-US" sz="2000" dirty="0" smtClean="0">
                <a:solidFill>
                  <a:srgbClr val="FFFF00"/>
                </a:solidFill>
              </a:rPr>
              <a:t>‍‍‍‌‌</a:t>
            </a:r>
            <a:r>
              <a:rPr lang="en-US" sz="2000" dirty="0" err="1" smtClean="0">
                <a:solidFill>
                  <a:srgbClr val="FFFF00"/>
                </a:solidFill>
              </a:rPr>
              <a:t>চ্চ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যে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পরিমাণ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দ্রবীভূত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করতে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পারে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সেই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পরিমাণ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দ্রবীভূত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থাকলে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প্রাপ্ত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দ্রবণকে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সম্পৃক্ত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দ্রবণ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বলে</a:t>
            </a:r>
            <a:r>
              <a:rPr lang="en-US" sz="2000" dirty="0" smtClean="0">
                <a:solidFill>
                  <a:srgbClr val="FFFF00"/>
                </a:solidFill>
              </a:rPr>
              <a:t>। 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1828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তাপমাত্রায়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একটি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পরিমাণের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দ্রাবক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সবো</a:t>
            </a:r>
            <a:r>
              <a:rPr lang="en-US" sz="2000" dirty="0" smtClean="0">
                <a:solidFill>
                  <a:srgbClr val="FFFF00"/>
                </a:solidFill>
              </a:rPr>
              <a:t>‍‍‍‌‌</a:t>
            </a:r>
            <a:r>
              <a:rPr lang="en-US" sz="2000" dirty="0" err="1" smtClean="0">
                <a:solidFill>
                  <a:srgbClr val="FFFF00"/>
                </a:solidFill>
              </a:rPr>
              <a:t>চ্চ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যে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পরিমাণের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চেয়ে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কম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দ্রবীভূত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করে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থাকে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তবে</a:t>
            </a:r>
            <a:r>
              <a:rPr lang="en-US" sz="2000" dirty="0" smtClean="0">
                <a:solidFill>
                  <a:srgbClr val="FFFF00"/>
                </a:solidFill>
              </a:rPr>
              <a:t> ঐ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দ্রবণকে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অসম্পৃক্ত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দ্রবণ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বলে</a:t>
            </a:r>
            <a:r>
              <a:rPr lang="en-US" sz="2000" dirty="0" smtClean="0">
                <a:solidFill>
                  <a:srgbClr val="FFFF00"/>
                </a:solidFill>
              </a:rPr>
              <a:t>।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  <p:bldP spid="18" grpId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2286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828800" y="4495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চিনির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শরবতে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দ্রাবক</a:t>
            </a:r>
            <a:r>
              <a:rPr lang="en-US" sz="2400" dirty="0" smtClean="0">
                <a:solidFill>
                  <a:srgbClr val="FFFF00"/>
                </a:solidFill>
              </a:rPr>
              <a:t> ও </a:t>
            </a:r>
            <a:r>
              <a:rPr lang="en-US" sz="2400" dirty="0" err="1" smtClean="0">
                <a:solidFill>
                  <a:srgbClr val="FFFF00"/>
                </a:solidFill>
              </a:rPr>
              <a:t>দ্রব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বের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কর</a:t>
            </a:r>
            <a:r>
              <a:rPr lang="en-US" sz="2400" dirty="0" smtClean="0">
                <a:solidFill>
                  <a:srgbClr val="FFFF00"/>
                </a:solidFill>
              </a:rPr>
              <a:t>।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FFFF00"/>
                </a:solidFill>
              </a:rPr>
              <a:t>সমসত্ত্ব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মিশ্রণ</a:t>
            </a:r>
            <a:r>
              <a:rPr lang="en-US" sz="2400" dirty="0" smtClean="0">
                <a:solidFill>
                  <a:srgbClr val="FFFF00"/>
                </a:solidFill>
              </a:rPr>
              <a:t> ও </a:t>
            </a:r>
            <a:r>
              <a:rPr lang="en-US" sz="2400" dirty="0" err="1" smtClean="0">
                <a:solidFill>
                  <a:srgbClr val="FFFF00"/>
                </a:solidFill>
              </a:rPr>
              <a:t>অসমসত্ত্ব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মূল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পার্থক্য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কি</a:t>
            </a:r>
            <a:r>
              <a:rPr lang="en-US" sz="2400" dirty="0" smtClean="0">
                <a:solidFill>
                  <a:srgbClr val="FFFF00"/>
                </a:solidFill>
              </a:rPr>
              <a:t>? 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1828800"/>
            <a:ext cx="4191000" cy="2346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0" name="Flowchart: Alternate Process 9"/>
          <p:cNvSpPr/>
          <p:nvPr/>
        </p:nvSpPr>
        <p:spPr>
          <a:xfrm>
            <a:off x="2971800" y="228600"/>
            <a:ext cx="3048000" cy="5334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দ্রবণীয়তা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1295400"/>
            <a:ext cx="86106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তাপমাত্রায়</a:t>
            </a:r>
            <a:r>
              <a:rPr lang="en-US" dirty="0" smtClean="0"/>
              <a:t> ১০০ </a:t>
            </a:r>
            <a:r>
              <a:rPr lang="en-US" dirty="0" err="1" smtClean="0"/>
              <a:t>গ্রাম</a:t>
            </a:r>
            <a:r>
              <a:rPr lang="en-US" dirty="0" smtClean="0"/>
              <a:t> </a:t>
            </a:r>
            <a:r>
              <a:rPr lang="en-US" dirty="0" err="1" smtClean="0"/>
              <a:t>দ্রাবক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দ্রবের</a:t>
            </a:r>
            <a:r>
              <a:rPr lang="en-US" dirty="0" smtClean="0"/>
              <a:t> </a:t>
            </a:r>
            <a:r>
              <a:rPr lang="en-US" dirty="0" err="1" smtClean="0"/>
              <a:t>সম্পৃক্ত</a:t>
            </a:r>
            <a:r>
              <a:rPr lang="en-US" dirty="0" smtClean="0"/>
              <a:t>  </a:t>
            </a:r>
            <a:r>
              <a:rPr lang="en-US" dirty="0" err="1" smtClean="0"/>
              <a:t>দ্রবণ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যতটুকু</a:t>
            </a:r>
            <a:r>
              <a:rPr lang="en-US" dirty="0" smtClean="0"/>
              <a:t> </a:t>
            </a:r>
            <a:r>
              <a:rPr lang="en-US" dirty="0" err="1" smtClean="0"/>
              <a:t>দ্রবের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তাকেই</a:t>
            </a:r>
            <a:r>
              <a:rPr lang="en-US" dirty="0" smtClean="0"/>
              <a:t> ঐ </a:t>
            </a:r>
            <a:r>
              <a:rPr lang="en-US" dirty="0" err="1" smtClean="0"/>
              <a:t>দ্রাবকে</a:t>
            </a:r>
            <a:r>
              <a:rPr lang="en-US" dirty="0" smtClean="0"/>
              <a:t> ঐ </a:t>
            </a:r>
            <a:r>
              <a:rPr lang="en-US" dirty="0" err="1" smtClean="0"/>
              <a:t>দ্রবের</a:t>
            </a:r>
            <a:r>
              <a:rPr lang="en-US" dirty="0" smtClean="0"/>
              <a:t> </a:t>
            </a:r>
            <a:r>
              <a:rPr lang="en-US" dirty="0" err="1" smtClean="0"/>
              <a:t>দ্রবণীয়তা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23850" y="3019425"/>
            <a:ext cx="1809750" cy="2314575"/>
            <a:chOff x="323850" y="3019425"/>
            <a:chExt cx="1809750" cy="2314575"/>
          </a:xfrm>
        </p:grpSpPr>
        <p:pic>
          <p:nvPicPr>
            <p:cNvPr id="17" name="Picture 16" descr="xzxxxxz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3850" y="3019425"/>
              <a:ext cx="1809750" cy="231457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609600" y="5029200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১০০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গ্রাম</a:t>
              </a:r>
              <a:r>
                <a:rPr lang="en-US" sz="1200" dirty="0" smtClean="0">
                  <a:solidFill>
                    <a:schemeClr val="bg1"/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পানি</a:t>
              </a:r>
              <a:r>
                <a:rPr lang="en-US" sz="1200" dirty="0" smtClean="0">
                  <a:solidFill>
                    <a:schemeClr val="bg1"/>
                  </a:solidFill>
                </a:rPr>
                <a:t>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486400" y="2971800"/>
            <a:ext cx="1828800" cy="2314575"/>
            <a:chOff x="5486400" y="2971800"/>
            <a:chExt cx="1828800" cy="2314575"/>
          </a:xfrm>
        </p:grpSpPr>
        <p:pic>
          <p:nvPicPr>
            <p:cNvPr id="18" name="Picture 17" descr="xzxxxxz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6400" y="2971800"/>
              <a:ext cx="1809750" cy="2314575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867400" y="4980801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১০০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গ্রাম</a:t>
              </a:r>
              <a:r>
                <a:rPr lang="en-US" sz="1200" dirty="0" smtClean="0">
                  <a:solidFill>
                    <a:schemeClr val="bg1"/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পানি</a:t>
              </a:r>
              <a:r>
                <a:rPr lang="en-US" sz="1200" dirty="0" smtClean="0">
                  <a:solidFill>
                    <a:schemeClr val="bg1"/>
                  </a:solidFill>
                </a:rPr>
                <a:t> 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62200" y="3012831"/>
            <a:ext cx="658000" cy="2321169"/>
            <a:chOff x="2362200" y="3012831"/>
            <a:chExt cx="658000" cy="2321169"/>
          </a:xfrm>
        </p:grpSpPr>
        <p:pic>
          <p:nvPicPr>
            <p:cNvPr id="16" name="Picture 15" descr="vbzcx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62200" y="3012831"/>
              <a:ext cx="304800" cy="2321169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 rot="16200000">
              <a:off x="2310201" y="393820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২৫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ডিগ্রী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সে</a:t>
              </a:r>
              <a:r>
                <a:rPr lang="en-US" sz="1200" dirty="0" smtClean="0"/>
                <a:t>.  </a:t>
              </a:r>
              <a:endParaRPr lang="en-US" sz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467600" y="2971800"/>
            <a:ext cx="658000" cy="2321169"/>
            <a:chOff x="7467600" y="2971800"/>
            <a:chExt cx="658000" cy="2321169"/>
          </a:xfrm>
        </p:grpSpPr>
        <p:pic>
          <p:nvPicPr>
            <p:cNvPr id="25" name="Picture 24" descr="vbzcx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67600" y="2971800"/>
              <a:ext cx="304800" cy="2321169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 rot="16200000">
              <a:off x="7453700" y="3976301"/>
              <a:ext cx="1066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২৫</a:t>
              </a:r>
              <a:r>
                <a:rPr lang="en-US" sz="1200" dirty="0" smtClean="0">
                  <a:solidFill>
                    <a:schemeClr val="bg1"/>
                  </a:solidFill>
                </a:rPr>
                <a:t> </a:t>
              </a:r>
              <a:r>
                <a:rPr lang="en-US" sz="1200" dirty="0" err="1" smtClean="0"/>
                <a:t>ডিগ্রী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সে</a:t>
              </a:r>
              <a:r>
                <a:rPr lang="en-US" sz="1200" dirty="0" smtClean="0"/>
                <a:t>.  </a:t>
              </a:r>
              <a:endParaRPr lang="en-US" sz="1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895600" y="2971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৩৬ </a:t>
            </a:r>
            <a:r>
              <a:rPr lang="en-US" sz="1200" dirty="0" err="1" smtClean="0">
                <a:solidFill>
                  <a:srgbClr val="FFFF00"/>
                </a:solidFill>
              </a:rPr>
              <a:t>গ্রাম</a:t>
            </a:r>
            <a:r>
              <a:rPr lang="en-US" sz="1200" dirty="0" smtClean="0">
                <a:solidFill>
                  <a:srgbClr val="FFFF00"/>
                </a:solidFill>
              </a:rPr>
              <a:t> </a:t>
            </a:r>
            <a:r>
              <a:rPr lang="en-US" sz="1200" dirty="0" err="1" smtClean="0">
                <a:solidFill>
                  <a:srgbClr val="FFFF00"/>
                </a:solidFill>
              </a:rPr>
              <a:t>লবণ</a:t>
            </a:r>
            <a:r>
              <a:rPr lang="en-US" sz="1200" dirty="0" smtClean="0">
                <a:solidFill>
                  <a:srgbClr val="FFFF00"/>
                </a:solidFill>
              </a:rPr>
              <a:t>  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72400" y="2971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২১১.৪ </a:t>
            </a:r>
            <a:r>
              <a:rPr lang="en-US" sz="1200" dirty="0" err="1" smtClean="0">
                <a:solidFill>
                  <a:srgbClr val="FFFF00"/>
                </a:solidFill>
              </a:rPr>
              <a:t>গ্রাম</a:t>
            </a:r>
            <a:r>
              <a:rPr lang="en-US" sz="1200" dirty="0" smtClean="0">
                <a:solidFill>
                  <a:srgbClr val="FFFF00"/>
                </a:solidFill>
              </a:rPr>
              <a:t>  </a:t>
            </a:r>
            <a:r>
              <a:rPr lang="en-US" sz="1200" dirty="0" err="1" smtClean="0">
                <a:solidFill>
                  <a:srgbClr val="FFFF00"/>
                </a:solidFill>
              </a:rPr>
              <a:t>চিনি</a:t>
            </a:r>
            <a:r>
              <a:rPr lang="en-US" sz="1200" dirty="0" smtClean="0">
                <a:solidFill>
                  <a:srgbClr val="FFFF00"/>
                </a:solidFill>
              </a:rPr>
              <a:t>  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3276600" y="152400"/>
            <a:ext cx="2667000" cy="685800"/>
          </a:xfrm>
          <a:prstGeom prst="wedgeRect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তরল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তরল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দ্রবণ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1295400"/>
            <a:ext cx="86106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92D050"/>
                </a:solidFill>
              </a:rPr>
              <a:t>যে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সব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দ্রবণে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দ্রাবক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হিসেবে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তরল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পদার্থ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আর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দ্রব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হিসেবে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কঠিন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পদার্থ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ব্যবহৃত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হয়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dirty="0" err="1" smtClean="0">
                <a:solidFill>
                  <a:srgbClr val="92D050"/>
                </a:solidFill>
              </a:rPr>
              <a:t>সেগুলো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হলো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তরল-কঠিন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দ্রবণ</a:t>
            </a:r>
            <a:r>
              <a:rPr lang="en-US" dirty="0" smtClean="0">
                <a:solidFill>
                  <a:srgbClr val="92D050"/>
                </a:solidFill>
              </a:rPr>
              <a:t>।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4800" y="2971800"/>
            <a:ext cx="86106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যে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দ্রব</a:t>
            </a:r>
            <a:r>
              <a:rPr lang="en-US" dirty="0" smtClean="0">
                <a:solidFill>
                  <a:srgbClr val="00B050"/>
                </a:solidFill>
              </a:rPr>
              <a:t> ও </a:t>
            </a:r>
            <a:r>
              <a:rPr lang="en-US" dirty="0" err="1" smtClean="0">
                <a:solidFill>
                  <a:srgbClr val="00B050"/>
                </a:solidFill>
              </a:rPr>
              <a:t>দ্রাবক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উভয়ই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তরল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পদার্থ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তাহলে</a:t>
            </a:r>
            <a:r>
              <a:rPr lang="en-US" dirty="0" smtClean="0">
                <a:solidFill>
                  <a:srgbClr val="00B050"/>
                </a:solidFill>
              </a:rPr>
              <a:t> ঐ </a:t>
            </a:r>
            <a:r>
              <a:rPr lang="en-US" dirty="0" err="1" smtClean="0">
                <a:solidFill>
                  <a:srgbClr val="00B050"/>
                </a:solidFill>
              </a:rPr>
              <a:t>দ্রবণকে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তরল-তরল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দ্রবণ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বলা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হয়</a:t>
            </a:r>
            <a:r>
              <a:rPr lang="en-US" dirty="0" smtClean="0">
                <a:solidFill>
                  <a:srgbClr val="00B050"/>
                </a:solidFill>
              </a:rPr>
              <a:t>। </a:t>
            </a:r>
            <a:r>
              <a:rPr lang="en-US" dirty="0" err="1" smtClean="0">
                <a:solidFill>
                  <a:srgbClr val="00B050"/>
                </a:solidFill>
              </a:rPr>
              <a:t>যেমন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লেবুর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শরবত</a:t>
            </a:r>
            <a:r>
              <a:rPr lang="en-US" dirty="0" smtClean="0">
                <a:solidFill>
                  <a:srgbClr val="00B050"/>
                </a:solidFill>
              </a:rPr>
              <a:t>,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1" grpId="1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124200" y="76200"/>
            <a:ext cx="335280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তরল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গ্যাসীয়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দ্রবণ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0" name="Horizontal Scroll 39"/>
          <p:cNvSpPr/>
          <p:nvPr/>
        </p:nvSpPr>
        <p:spPr>
          <a:xfrm>
            <a:off x="457200" y="1219200"/>
            <a:ext cx="8305800" cy="1295400"/>
          </a:xfrm>
          <a:prstGeom prst="horizontalScrol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যেখানে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দ্রাবক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হিসেবে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তরল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পদার্থ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আর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হিসেবে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গ্যাসীয়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পদার্থ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তাকে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তরল-গ্যাস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দ্রবণ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বলে</a:t>
            </a:r>
            <a:r>
              <a:rPr lang="en-US" sz="2000" dirty="0" smtClean="0">
                <a:solidFill>
                  <a:srgbClr val="FFFF00"/>
                </a:solidFill>
              </a:rPr>
              <a:t>।  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33400" y="2971800"/>
            <a:ext cx="3429000" cy="2960132"/>
            <a:chOff x="533400" y="2971800"/>
            <a:chExt cx="3429000" cy="2960132"/>
          </a:xfrm>
        </p:grpSpPr>
        <p:pic>
          <p:nvPicPr>
            <p:cNvPr id="6" name="Picture 5" descr="images (1)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" y="2971800"/>
              <a:ext cx="3429000" cy="2895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1295400" y="55626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কোমল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err="1" smtClean="0">
                  <a:solidFill>
                    <a:srgbClr val="FF0000"/>
                  </a:solidFill>
                </a:rPr>
                <a:t>পানীয়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0" name="Curved Connector 9"/>
          <p:cNvCxnSpPr/>
          <p:nvPr/>
        </p:nvCxnSpPr>
        <p:spPr>
          <a:xfrm rot="5400000">
            <a:off x="381000" y="4800600"/>
            <a:ext cx="1905000" cy="990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724400" y="2971800"/>
            <a:ext cx="3733800" cy="3352800"/>
            <a:chOff x="4724400" y="2971800"/>
            <a:chExt cx="3733800" cy="3352800"/>
          </a:xfrm>
        </p:grpSpPr>
        <p:pic>
          <p:nvPicPr>
            <p:cNvPr id="14" name="Picture 13" descr="bdmorning1575736955fx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24400" y="2971800"/>
              <a:ext cx="3733800" cy="28194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5" name="TextBox 14"/>
            <p:cNvSpPr txBox="1"/>
            <p:nvPr/>
          </p:nvSpPr>
          <p:spPr>
            <a:xfrm>
              <a:off x="5867400" y="5943600"/>
              <a:ext cx="1905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FF00"/>
                  </a:solidFill>
                </a:rPr>
                <a:t>জলজ</a:t>
              </a:r>
              <a:r>
                <a:rPr lang="en-US" b="1" dirty="0" smtClean="0">
                  <a:solidFill>
                    <a:srgbClr val="FFFF00"/>
                  </a:solidFill>
                </a:rPr>
                <a:t> </a:t>
              </a:r>
              <a:r>
                <a:rPr lang="en-US" b="1" dirty="0" err="1" smtClean="0">
                  <a:solidFill>
                    <a:srgbClr val="FFFF00"/>
                  </a:solidFill>
                </a:rPr>
                <a:t>প্রাণি</a:t>
              </a:r>
              <a:r>
                <a:rPr lang="en-US" b="1" dirty="0" smtClean="0">
                  <a:solidFill>
                    <a:srgbClr val="FFFF00"/>
                  </a:solidFill>
                </a:rPr>
                <a:t> 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5800" y="61722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</a:rPr>
              <a:t>কার্বন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ডাই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অক্সাইড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124200" y="76200"/>
            <a:ext cx="335280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নতুন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কিছু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শব্দ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0" name="Horizontal Scroll 39"/>
          <p:cNvSpPr/>
          <p:nvPr/>
        </p:nvSpPr>
        <p:spPr>
          <a:xfrm>
            <a:off x="3048000" y="1143000"/>
            <a:ext cx="3657600" cy="5181600"/>
          </a:xfrm>
          <a:prstGeom prst="horizontalScrol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মিশ্রণ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দ্রবণ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সমসত্ব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অসমসত্ব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দ্রব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দ্রাবক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ঘন</a:t>
            </a:r>
            <a:r>
              <a:rPr lang="en-US" sz="2000" b="1" dirty="0" smtClean="0">
                <a:solidFill>
                  <a:srgbClr val="FFC000"/>
                </a:solidFill>
              </a:rPr>
              <a:t> ও </a:t>
            </a:r>
            <a:r>
              <a:rPr lang="en-US" sz="2000" b="1" dirty="0" err="1" smtClean="0">
                <a:solidFill>
                  <a:srgbClr val="FFC000"/>
                </a:solidFill>
              </a:rPr>
              <a:t>পাতলা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দ্রবণ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সম্পৃক্ত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অসম্পৃক্ত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দ্রবণীয়তা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তরল-তরল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দ্রবণ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তরল-গ্যাস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দ্রবণ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endParaRPr lang="en-US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1524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152400" y="914400"/>
            <a:ext cx="8839200" cy="2514600"/>
            <a:chOff x="152400" y="914400"/>
            <a:chExt cx="8839200" cy="2514600"/>
          </a:xfrm>
        </p:grpSpPr>
        <p:pic>
          <p:nvPicPr>
            <p:cNvPr id="8" name="Picture 7" descr="bari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914400"/>
              <a:ext cx="4495800" cy="2514600"/>
            </a:xfrm>
            <a:prstGeom prst="rect">
              <a:avLst/>
            </a:prstGeom>
          </p:spPr>
        </p:pic>
        <p:pic>
          <p:nvPicPr>
            <p:cNvPr id="11" name="Picture 10" descr="bari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1999" y="914400"/>
              <a:ext cx="4419601" cy="2514600"/>
            </a:xfrm>
            <a:prstGeom prst="rect">
              <a:avLst/>
            </a:prstGeom>
          </p:spPr>
        </p:pic>
      </p:grp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43434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ঘন</a:t>
            </a:r>
            <a:r>
              <a:rPr lang="en-US" sz="2800" b="1" dirty="0" smtClean="0">
                <a:solidFill>
                  <a:srgbClr val="FFFF00"/>
                </a:solidFill>
              </a:rPr>
              <a:t> ও </a:t>
            </a:r>
            <a:r>
              <a:rPr lang="en-US" sz="2800" b="1" dirty="0" err="1" smtClean="0">
                <a:solidFill>
                  <a:srgbClr val="FFFF00"/>
                </a:solidFill>
              </a:rPr>
              <a:t>পাতলা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দ্রবণ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তৈরি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করবে</a:t>
            </a:r>
            <a:r>
              <a:rPr lang="en-US" sz="2800" b="1" dirty="0" smtClean="0">
                <a:solidFill>
                  <a:srgbClr val="FFFF00"/>
                </a:solidFill>
              </a:rPr>
              <a:t>, , , , , , ,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 rot="20594074">
            <a:off x="103800" y="953935"/>
            <a:ext cx="8967018" cy="52110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সুরক্ষিত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থাকো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Thank you Everybody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4" name="Picture 3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76239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0" y="74477"/>
            <a:ext cx="26670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723534" y="1061474"/>
            <a:ext cx="0" cy="48332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58595" y="1912801"/>
            <a:ext cx="0" cy="4726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533400" y="3581400"/>
            <a:ext cx="3429000" cy="2743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ইকবাল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হোসেন</a:t>
            </a: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baseline="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বরদিয়া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কাজী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আহম্মেদ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উচ্চ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baseline="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মতলব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দক্ষিণ,চাঁদপুর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মোবাঃ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01830336596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G_20201205_232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2438400" cy="2438400"/>
          </a:xfrm>
          <a:prstGeom prst="rect">
            <a:avLst/>
          </a:prstGeom>
        </p:spPr>
      </p:pic>
      <p:sp>
        <p:nvSpPr>
          <p:cNvPr id="16" name="Content Placeholder 3"/>
          <p:cNvSpPr txBox="1">
            <a:spLocks/>
          </p:cNvSpPr>
          <p:nvPr/>
        </p:nvSpPr>
        <p:spPr>
          <a:xfrm>
            <a:off x="5286375" y="3560618"/>
            <a:ext cx="3429000" cy="2743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lvl="0" indent="-342900" algn="ctr">
              <a:spcBef>
                <a:spcPts val="800"/>
              </a:spcBef>
              <a:defRPr/>
            </a:pPr>
            <a:r>
              <a:rPr lang="bn-IN" sz="2400" b="1" noProof="0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শ্রেণীঃ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ষষ্ঠ</a:t>
            </a:r>
            <a:endParaRPr lang="bn-IN" sz="24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indent="-342900" algn="ctr">
              <a:spcBef>
                <a:spcPts val="800"/>
              </a:spcBef>
              <a:defRPr/>
            </a:pPr>
            <a:r>
              <a:rPr lang="bn-IN" sz="2400" b="1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বিষয়ঃ </a:t>
            </a:r>
            <a:r>
              <a:rPr lang="bn-IN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বিজ্ঞান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indent="-342900" algn="ctr">
              <a:spcBef>
                <a:spcPts val="800"/>
              </a:spcBef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অধ্যায়ঃ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অষ্টম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endParaRPr lang="bn-BD" sz="24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BD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BD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pic>
        <p:nvPicPr>
          <p:cNvPr id="14" name="Picture 13" descr="Captu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1143000"/>
            <a:ext cx="2438400" cy="228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684142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1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1143000" y="304800"/>
            <a:ext cx="60960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209800" y="1676400"/>
            <a:ext cx="4495800" cy="3581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CC00"/>
                </a:solidFill>
              </a:rPr>
              <a:t>মিশ্রণ</a:t>
            </a:r>
            <a:r>
              <a:rPr lang="en-US" sz="5400" dirty="0" smtClean="0">
                <a:solidFill>
                  <a:srgbClr val="FFCC00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CC00"/>
                </a:solidFill>
              </a:rPr>
              <a:t>পাঠঃ</a:t>
            </a:r>
            <a:r>
              <a:rPr lang="en-US" sz="2800" dirty="0" smtClean="0">
                <a:solidFill>
                  <a:srgbClr val="FFCC00"/>
                </a:solidFill>
              </a:rPr>
              <a:t> ১-৭  </a:t>
            </a:r>
            <a:r>
              <a:rPr lang="en-US" sz="5400" dirty="0" smtClean="0">
                <a:solidFill>
                  <a:srgbClr val="FFCC00"/>
                </a:solidFill>
              </a:rPr>
              <a:t> </a:t>
            </a:r>
            <a:endParaRPr lang="en-US" sz="5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84142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Wave 22"/>
          <p:cNvSpPr/>
          <p:nvPr/>
        </p:nvSpPr>
        <p:spPr>
          <a:xfrm>
            <a:off x="304800" y="0"/>
            <a:ext cx="7391400" cy="838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ক্লাশের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শিখনফল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41910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/>
              <a:t>মিশ্রণ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কত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প্রকার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? 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/>
              <a:t>বিভিন্ন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প্রকার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দ্রবণের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মধ্যে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পার্থক্য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/>
              <a:t>পানি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কঠিন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পদার্থ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বিভিন্ন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প্রকার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দ্রবণ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প্রস্তুত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/>
              <a:t>দ্রবণে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তাপমাত্রার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প্রভাব</a:t>
            </a:r>
            <a:r>
              <a:rPr lang="en-US" sz="2000" dirty="0" smtClean="0"/>
              <a:t>  </a:t>
            </a:r>
            <a:r>
              <a:rPr lang="en-US" sz="2000" dirty="0" err="1" smtClean="0"/>
              <a:t>ব্যাখ্যা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</a:p>
        </p:txBody>
      </p:sp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371600"/>
            <a:ext cx="8001000" cy="282286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9" name="Rectangular Callout 18"/>
          <p:cNvSpPr/>
          <p:nvPr/>
        </p:nvSpPr>
        <p:spPr>
          <a:xfrm>
            <a:off x="2667000" y="0"/>
            <a:ext cx="4038600" cy="762000"/>
          </a:xfrm>
          <a:prstGeom prst="wedgeRect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আমরা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কি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দেখতে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পাচ্ছি</a:t>
            </a:r>
            <a:r>
              <a:rPr lang="en-US" sz="2400" dirty="0" smtClean="0">
                <a:solidFill>
                  <a:schemeClr val="bg1"/>
                </a:solidFill>
              </a:rPr>
              <a:t>, , ,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8" descr="download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143000"/>
            <a:ext cx="3505200" cy="2332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143000"/>
            <a:ext cx="3048000" cy="2283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downlo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4114800"/>
            <a:ext cx="3401786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 descr="download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24400" y="4114800"/>
            <a:ext cx="3124200" cy="1868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90" name="Horizontal Scroll 89"/>
          <p:cNvSpPr/>
          <p:nvPr/>
        </p:nvSpPr>
        <p:spPr>
          <a:xfrm>
            <a:off x="2895600" y="0"/>
            <a:ext cx="2743200" cy="11430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</a:rPr>
              <a:t>মিশ্রণ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86000" y="4219818"/>
            <a:ext cx="3810000" cy="2638182"/>
            <a:chOff x="4800600" y="3991218"/>
            <a:chExt cx="3810000" cy="2638182"/>
          </a:xfrm>
        </p:grpSpPr>
        <p:sp>
          <p:nvSpPr>
            <p:cNvPr id="4" name="Curved Down Ribbon 3"/>
            <p:cNvSpPr/>
            <p:nvPr/>
          </p:nvSpPr>
          <p:spPr>
            <a:xfrm>
              <a:off x="4800600" y="5867400"/>
              <a:ext cx="3810000" cy="762000"/>
            </a:xfrm>
            <a:prstGeom prst="ellipseRibbon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FFCC00"/>
                  </a:solidFill>
                </a:rPr>
                <a:t>ঝালমুড়ি</a:t>
              </a:r>
              <a:r>
                <a:rPr lang="en-US" dirty="0" smtClean="0">
                  <a:solidFill>
                    <a:srgbClr val="FFCC00"/>
                  </a:solidFill>
                </a:rPr>
                <a:t> </a:t>
              </a:r>
              <a:endParaRPr lang="en-US" dirty="0">
                <a:solidFill>
                  <a:srgbClr val="FFCC00"/>
                </a:solidFill>
              </a:endParaRPr>
            </a:p>
          </p:txBody>
        </p:sp>
        <p:pic>
          <p:nvPicPr>
            <p:cNvPr id="5" name="Picture 4" descr="download (8)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0" y="3991218"/>
              <a:ext cx="2819400" cy="187618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6" name="TextBox 5"/>
          <p:cNvSpPr txBox="1"/>
          <p:nvPr/>
        </p:nvSpPr>
        <p:spPr>
          <a:xfrm>
            <a:off x="685800" y="13716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একের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অধিক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বিভিন্ন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পদার্থের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সংমিশ্রণে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পাওয়া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তাকেই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মিশ্রণ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।    </a:t>
            </a:r>
            <a:endParaRPr lang="en-US" sz="2000" dirty="0"/>
          </a:p>
        </p:txBody>
      </p:sp>
      <p:grpSp>
        <p:nvGrpSpPr>
          <p:cNvPr id="9" name="Group 8"/>
          <p:cNvGrpSpPr/>
          <p:nvPr/>
        </p:nvGrpSpPr>
        <p:grpSpPr>
          <a:xfrm>
            <a:off x="2362200" y="3352800"/>
            <a:ext cx="3657600" cy="2667000"/>
            <a:chOff x="457200" y="3962400"/>
            <a:chExt cx="3657600" cy="2667000"/>
          </a:xfrm>
        </p:grpSpPr>
        <p:sp>
          <p:nvSpPr>
            <p:cNvPr id="7" name="Curved Down Ribbon 6"/>
            <p:cNvSpPr/>
            <p:nvPr/>
          </p:nvSpPr>
          <p:spPr>
            <a:xfrm>
              <a:off x="457200" y="5867400"/>
              <a:ext cx="3657600" cy="762000"/>
            </a:xfrm>
            <a:prstGeom prst="ellipseRibbon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FFCC00"/>
                  </a:solidFill>
                </a:rPr>
                <a:t>শরবত</a:t>
              </a:r>
              <a:r>
                <a:rPr lang="en-US" dirty="0" smtClean="0">
                  <a:solidFill>
                    <a:srgbClr val="FFCC00"/>
                  </a:solidFill>
                </a:rPr>
                <a:t> </a:t>
              </a:r>
              <a:endParaRPr lang="en-US" dirty="0">
                <a:solidFill>
                  <a:srgbClr val="FFCC00"/>
                </a:solidFill>
              </a:endParaRPr>
            </a:p>
          </p:txBody>
        </p:sp>
        <p:pic>
          <p:nvPicPr>
            <p:cNvPr id="8" name="Picture 7" descr="download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3962400"/>
              <a:ext cx="2857500" cy="1828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2" name="TextBox 11"/>
          <p:cNvSpPr txBox="1"/>
          <p:nvPr/>
        </p:nvSpPr>
        <p:spPr>
          <a:xfrm>
            <a:off x="685800" y="22098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সমস্ত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মিশ্রণে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উপাদানগুলো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সুষমভাবে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বন্টিত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উপাদান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আরেকটিকে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সহজে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আলাদা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তাদেরকে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দ্রবণ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সমস্বত্ব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মিশ্রণ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।   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30480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সমস্ত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মিশ্রণে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উপাদানগুলো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সুষমভাবে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বন্টিত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  </a:t>
            </a:r>
            <a:r>
              <a:rPr lang="en-US" sz="2000" dirty="0" err="1" smtClean="0"/>
              <a:t>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উপাদান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আরেকটিকে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সহজে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আলাদা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তাদেরকে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দ্রবণ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অসমস্বত্ব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মিশ্রণ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।    </a:t>
            </a:r>
            <a:endParaRPr lang="en-US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6" grpId="0"/>
      <p:bldP spid="6" grpId="1"/>
      <p:bldP spid="12" grpId="0"/>
      <p:bldP spid="12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4" name="Horizontal Scroll 13"/>
          <p:cNvSpPr/>
          <p:nvPr/>
        </p:nvSpPr>
        <p:spPr>
          <a:xfrm>
            <a:off x="1066800" y="1295400"/>
            <a:ext cx="6629400" cy="10668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দ্রবণে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সাধারণত</a:t>
            </a:r>
            <a:r>
              <a:rPr lang="en-US" sz="2000" dirty="0" smtClean="0"/>
              <a:t> </a:t>
            </a:r>
            <a:r>
              <a:rPr lang="en-US" sz="2000" dirty="0" err="1" smtClean="0"/>
              <a:t>যেটি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বেশি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পরিমাণে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অর্থা</a:t>
            </a:r>
            <a:r>
              <a:rPr lang="en-US" sz="2000" dirty="0" smtClean="0"/>
              <a:t>ৎ </a:t>
            </a:r>
            <a:r>
              <a:rPr lang="en-US" sz="2000" dirty="0" err="1" smtClean="0"/>
              <a:t>দ্রবীভূত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, </a:t>
            </a:r>
            <a:r>
              <a:rPr lang="en-US" sz="2000" dirty="0" err="1" smtClean="0"/>
              <a:t>তাকেই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দ্রাবক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19" name="Rectangular Callout 18"/>
          <p:cNvSpPr/>
          <p:nvPr/>
        </p:nvSpPr>
        <p:spPr>
          <a:xfrm>
            <a:off x="3429000" y="228600"/>
            <a:ext cx="1905000" cy="685800"/>
          </a:xfrm>
          <a:prstGeom prst="wedgeRect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দ্রব</a:t>
            </a:r>
            <a:r>
              <a:rPr lang="en-US" sz="2400" dirty="0" smtClean="0">
                <a:solidFill>
                  <a:schemeClr val="bg1"/>
                </a:solidFill>
              </a:rPr>
              <a:t> ও </a:t>
            </a:r>
            <a:r>
              <a:rPr lang="en-US" sz="2400" dirty="0" err="1" smtClean="0">
                <a:solidFill>
                  <a:schemeClr val="bg1"/>
                </a:solidFill>
              </a:rPr>
              <a:t>দ্রাবক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066800" y="2438400"/>
            <a:ext cx="6629400" cy="10668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দ্রবণে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সাধারণত</a:t>
            </a:r>
            <a:r>
              <a:rPr lang="en-US" sz="2000" dirty="0" smtClean="0"/>
              <a:t> </a:t>
            </a:r>
            <a:r>
              <a:rPr lang="en-US" sz="2000" dirty="0" err="1" smtClean="0"/>
              <a:t>যেটি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কম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পরিমাণে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অর্থা</a:t>
            </a:r>
            <a:r>
              <a:rPr lang="en-US" sz="2000" dirty="0" smtClean="0"/>
              <a:t>ৎ </a:t>
            </a:r>
            <a:r>
              <a:rPr lang="en-US" sz="2000" dirty="0" err="1" smtClean="0"/>
              <a:t>দ্রবীভূত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, </a:t>
            </a:r>
            <a:r>
              <a:rPr lang="en-US" sz="2000" dirty="0" err="1" smtClean="0"/>
              <a:t>তাকেই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219200" y="4038600"/>
            <a:ext cx="1809750" cy="2819400"/>
            <a:chOff x="1219200" y="4038600"/>
            <a:chExt cx="1809750" cy="2819400"/>
          </a:xfrm>
        </p:grpSpPr>
        <p:pic>
          <p:nvPicPr>
            <p:cNvPr id="10" name="Picture 9" descr="image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9200" y="4038600"/>
              <a:ext cx="1809750" cy="22098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676400" y="63347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দ্রবণ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124200" y="48768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= </a:t>
            </a:r>
            <a:endParaRPr lang="en-US" sz="4800" b="1" dirty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810001" y="4038600"/>
            <a:ext cx="2133600" cy="2809220"/>
            <a:chOff x="3810001" y="4038600"/>
            <a:chExt cx="2133600" cy="2809220"/>
          </a:xfrm>
        </p:grpSpPr>
        <p:pic>
          <p:nvPicPr>
            <p:cNvPr id="12" name="Picture 11" descr="sugar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0001" y="4038600"/>
              <a:ext cx="2133600" cy="22098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038600" y="6324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FFCC00"/>
                  </a:solidFill>
                </a:rPr>
                <a:t>দ্রব</a:t>
              </a:r>
              <a:endParaRPr lang="en-US" sz="28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96000" y="4953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+</a:t>
            </a:r>
            <a:endParaRPr lang="en-US" sz="4800" b="1" dirty="0">
              <a:solidFill>
                <a:schemeClr val="bg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781800" y="3990975"/>
            <a:ext cx="2971800" cy="2867025"/>
            <a:chOff x="6781800" y="3990975"/>
            <a:chExt cx="2971800" cy="2867025"/>
          </a:xfrm>
        </p:grpSpPr>
        <p:sp>
          <p:nvSpPr>
            <p:cNvPr id="8" name="TextBox 7"/>
            <p:cNvSpPr txBox="1"/>
            <p:nvPr/>
          </p:nvSpPr>
          <p:spPr>
            <a:xfrm>
              <a:off x="7239000" y="633478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7030A0"/>
                  </a:solidFill>
                </a:rPr>
                <a:t>দ্রাবক</a:t>
              </a:r>
              <a:r>
                <a:rPr lang="en-US" sz="2800" b="1" dirty="0" smtClean="0">
                  <a:solidFill>
                    <a:srgbClr val="7030A0"/>
                  </a:solidFill>
                </a:rPr>
                <a:t> </a:t>
              </a:r>
              <a:endParaRPr lang="en-US" sz="2800" b="1" dirty="0">
                <a:solidFill>
                  <a:srgbClr val="7030A0"/>
                </a:solidFill>
              </a:endParaRPr>
            </a:p>
          </p:txBody>
        </p:sp>
        <p:pic>
          <p:nvPicPr>
            <p:cNvPr id="20" name="Picture 19" descr="pani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81800" y="3990975"/>
              <a:ext cx="2063956" cy="2257425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685800" y="2895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25167C"/>
                </a:solidFill>
              </a:rPr>
              <a:t>তাহলে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চিনির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শরবতে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দ্রাবক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হলো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পানি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আর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দ্রব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হলো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চিনি</a:t>
            </a:r>
            <a:r>
              <a:rPr lang="en-US" sz="2400" dirty="0" smtClean="0">
                <a:solidFill>
                  <a:srgbClr val="25167C"/>
                </a:solidFill>
              </a:rPr>
              <a:t>। </a:t>
            </a:r>
            <a:endParaRPr lang="en-US" sz="2400" dirty="0">
              <a:solidFill>
                <a:srgbClr val="25167C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9" grpId="0" animBg="1"/>
      <p:bldP spid="7" grpId="0" animBg="1"/>
      <p:bldP spid="7" grpId="1" animBg="1"/>
      <p:bldP spid="13" grpId="0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4" name="Flowchart: Process 3"/>
          <p:cNvSpPr/>
          <p:nvPr/>
        </p:nvSpPr>
        <p:spPr>
          <a:xfrm>
            <a:off x="609600" y="1219200"/>
            <a:ext cx="7848600" cy="1981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চিনির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শরবতের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মতো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জলীয়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দ্রবণে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পানি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দ্রাবক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হিসেবে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ব্যবহৃত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সকল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দ্রবণের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ক্ষেত্রেই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দ্রাবক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যে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পানি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হবে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তা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কিন্তু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নয়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পানি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ছাড়াও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বিভিন্ন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রাসায়ানিক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বস্তু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যেমন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এসিটোন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স্পিরিট</a:t>
            </a:r>
            <a:r>
              <a:rPr lang="en-US" sz="2400" dirty="0" smtClean="0">
                <a:solidFill>
                  <a:schemeClr val="tx1"/>
                </a:solidFill>
              </a:rPr>
              <a:t> , </a:t>
            </a:r>
            <a:r>
              <a:rPr lang="en-US" sz="2400" dirty="0" err="1" smtClean="0">
                <a:solidFill>
                  <a:schemeClr val="tx1"/>
                </a:solidFill>
              </a:rPr>
              <a:t>ইথারও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দ্রাবক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হিসাবে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ব্যবহৃত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হতে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পারে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2000" y="3429000"/>
            <a:ext cx="2743200" cy="3200400"/>
            <a:chOff x="762000" y="3429000"/>
            <a:chExt cx="2743200" cy="3200400"/>
          </a:xfrm>
        </p:grpSpPr>
        <p:pic>
          <p:nvPicPr>
            <p:cNvPr id="5" name="Picture 4" descr="download (3)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3429000"/>
              <a:ext cx="2209800" cy="26384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295400" y="6248400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এসিটোন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10000" y="3429000"/>
            <a:ext cx="2895600" cy="3124200"/>
            <a:chOff x="3810000" y="3429000"/>
            <a:chExt cx="2895600" cy="3124200"/>
          </a:xfrm>
        </p:grpSpPr>
        <p:pic>
          <p:nvPicPr>
            <p:cNvPr id="6" name="Picture 5" descr="download (4)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0000" y="3429000"/>
              <a:ext cx="2362200" cy="25908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495800" y="6172200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স্পিরিট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58000" y="3429001"/>
            <a:ext cx="2819400" cy="3124199"/>
            <a:chOff x="6858000" y="3429001"/>
            <a:chExt cx="2819400" cy="3124199"/>
          </a:xfrm>
        </p:grpSpPr>
        <p:pic>
          <p:nvPicPr>
            <p:cNvPr id="7" name="Picture 6" descr="images (3)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00" y="3429001"/>
              <a:ext cx="1962150" cy="25908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467600" y="6172200"/>
              <a:ext cx="2209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ইথার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667000" y="0"/>
            <a:ext cx="3505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দ্রবণের</a:t>
            </a:r>
            <a:r>
              <a:rPr lang="en-US" dirty="0" smtClean="0"/>
              <a:t> </a:t>
            </a:r>
            <a:r>
              <a:rPr lang="en-US" dirty="0" err="1" smtClean="0"/>
              <a:t>ঘনমাত্রা</a:t>
            </a:r>
            <a:r>
              <a:rPr lang="en-US" dirty="0" smtClean="0"/>
              <a:t>  </a:t>
            </a:r>
            <a:r>
              <a:rPr lang="en-US" dirty="0" err="1" smtClean="0"/>
              <a:t>পরীক্ষণ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7" name="Horizontal Scroll 66"/>
          <p:cNvSpPr/>
          <p:nvPr/>
        </p:nvSpPr>
        <p:spPr>
          <a:xfrm>
            <a:off x="533400" y="5334000"/>
            <a:ext cx="8229600" cy="1371600"/>
          </a:xfrm>
          <a:prstGeom prst="horizont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সমান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আয়তনের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দ্রবণের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ক্ষেত্রে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যেটিতে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দ্রবের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পরিমাণ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তুলনামূলকভাবে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বেশি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থাকে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সেটি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ঘন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যেটিতে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তুলনামূলকভাবে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দ্রবের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পরিমাণ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কম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থাকে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সেটি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হলো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পাতলা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দ্রবণ</a:t>
            </a:r>
            <a:r>
              <a:rPr lang="en-US" sz="2000" dirty="0" smtClean="0">
                <a:solidFill>
                  <a:srgbClr val="25167C"/>
                </a:solidFill>
              </a:rPr>
              <a:t>।  </a:t>
            </a:r>
            <a:endParaRPr lang="en-US" sz="2000" dirty="0">
              <a:solidFill>
                <a:srgbClr val="25167C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14400" y="1905000"/>
            <a:ext cx="1905000" cy="3036332"/>
            <a:chOff x="914400" y="1905000"/>
            <a:chExt cx="1905000" cy="3036332"/>
          </a:xfrm>
        </p:grpSpPr>
        <p:pic>
          <p:nvPicPr>
            <p:cNvPr id="34" name="Picture 33" descr="image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4400" y="1905000"/>
              <a:ext cx="1809750" cy="2514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5" name="TextBox 34"/>
            <p:cNvSpPr txBox="1"/>
            <p:nvPr/>
          </p:nvSpPr>
          <p:spPr>
            <a:xfrm>
              <a:off x="990600" y="4572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৫ </a:t>
              </a:r>
              <a:r>
                <a:rPr lang="en-US" dirty="0" err="1" smtClean="0">
                  <a:solidFill>
                    <a:schemeClr val="bg1"/>
                  </a:solidFill>
                </a:rPr>
                <a:t>চামচ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</a:rPr>
                <a:t>চিনি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48400" y="1905000"/>
            <a:ext cx="2133600" cy="2960132"/>
            <a:chOff x="6248400" y="1905000"/>
            <a:chExt cx="2133600" cy="2960132"/>
          </a:xfrm>
        </p:grpSpPr>
        <p:pic>
          <p:nvPicPr>
            <p:cNvPr id="33" name="Picture 32" descr="pani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48400" y="1905000"/>
              <a:ext cx="1975407" cy="251459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6" name="TextBox 35"/>
            <p:cNvSpPr txBox="1"/>
            <p:nvPr/>
          </p:nvSpPr>
          <p:spPr>
            <a:xfrm>
              <a:off x="6553200" y="44958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২ </a:t>
              </a:r>
              <a:r>
                <a:rPr lang="en-US" dirty="0" err="1" smtClean="0">
                  <a:solidFill>
                    <a:schemeClr val="bg1"/>
                  </a:solidFill>
                </a:rPr>
                <a:t>চামচ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</a:rPr>
                <a:t>চিনি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1221</TotalTime>
  <Words>513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 waiting for you</dc:creator>
  <cp:lastModifiedBy>I waiting for you</cp:lastModifiedBy>
  <cp:revision>188</cp:revision>
  <dcterms:created xsi:type="dcterms:W3CDTF">2021-06-12T13:52:45Z</dcterms:created>
  <dcterms:modified xsi:type="dcterms:W3CDTF">2021-06-29T16:03:06Z</dcterms:modified>
</cp:coreProperties>
</file>