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56" r:id="rId2"/>
    <p:sldId id="257" r:id="rId3"/>
    <p:sldId id="258" r:id="rId4"/>
    <p:sldId id="261" r:id="rId5"/>
    <p:sldId id="263" r:id="rId6"/>
    <p:sldId id="264" r:id="rId7"/>
    <p:sldId id="260" r:id="rId8"/>
    <p:sldId id="262" r:id="rId9"/>
    <p:sldId id="265" r:id="rId10"/>
    <p:sldId id="266" r:id="rId11"/>
    <p:sldId id="267" r:id="rId12"/>
    <p:sldId id="259"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6" autoAdjust="0"/>
    <p:restoredTop sz="94660"/>
  </p:normalViewPr>
  <p:slideViewPr>
    <p:cSldViewPr snapToGrid="0">
      <p:cViewPr varScale="1">
        <p:scale>
          <a:sx n="62" d="100"/>
          <a:sy n="62" d="100"/>
        </p:scale>
        <p:origin x="40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90BB12-5913-4A61-B315-29646561A179}" type="datetimeFigureOut">
              <a:rPr lang="en-US" smtClean="0"/>
              <a:t>28/06/2021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5C1C4-4E39-4631-954D-9B076E6AC214}" type="slidenum">
              <a:rPr lang="en-US" smtClean="0"/>
              <a:t>‹#›</a:t>
            </a:fld>
            <a:endParaRPr lang="en-US"/>
          </a:p>
        </p:txBody>
      </p:sp>
    </p:spTree>
    <p:extLst>
      <p:ext uri="{BB962C8B-B14F-4D97-AF65-F5344CB8AC3E}">
        <p14:creationId xmlns:p14="http://schemas.microsoft.com/office/powerpoint/2010/main" val="1483413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90BB12-5913-4A61-B315-29646561A179}" type="datetimeFigureOut">
              <a:rPr lang="en-US" smtClean="0"/>
              <a:t>28/06/2021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5C1C4-4E39-4631-954D-9B076E6AC214}" type="slidenum">
              <a:rPr lang="en-US" smtClean="0"/>
              <a:t>‹#›</a:t>
            </a:fld>
            <a:endParaRPr lang="en-US"/>
          </a:p>
        </p:txBody>
      </p:sp>
    </p:spTree>
    <p:extLst>
      <p:ext uri="{BB962C8B-B14F-4D97-AF65-F5344CB8AC3E}">
        <p14:creationId xmlns:p14="http://schemas.microsoft.com/office/powerpoint/2010/main" val="72790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90BB12-5913-4A61-B315-29646561A179}" type="datetimeFigureOut">
              <a:rPr lang="en-US" smtClean="0"/>
              <a:t>28/06/2021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5C1C4-4E39-4631-954D-9B076E6AC214}" type="slidenum">
              <a:rPr lang="en-US" smtClean="0"/>
              <a:t>‹#›</a:t>
            </a:fld>
            <a:endParaRPr lang="en-US"/>
          </a:p>
        </p:txBody>
      </p:sp>
    </p:spTree>
    <p:extLst>
      <p:ext uri="{BB962C8B-B14F-4D97-AF65-F5344CB8AC3E}">
        <p14:creationId xmlns:p14="http://schemas.microsoft.com/office/powerpoint/2010/main" val="3586390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90BB12-5913-4A61-B315-29646561A179}" type="datetimeFigureOut">
              <a:rPr lang="en-US" smtClean="0"/>
              <a:t>28/06/2021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5C1C4-4E39-4631-954D-9B076E6AC214}" type="slidenum">
              <a:rPr lang="en-US" smtClean="0"/>
              <a:t>‹#›</a:t>
            </a:fld>
            <a:endParaRPr lang="en-US"/>
          </a:p>
        </p:txBody>
      </p:sp>
    </p:spTree>
    <p:extLst>
      <p:ext uri="{BB962C8B-B14F-4D97-AF65-F5344CB8AC3E}">
        <p14:creationId xmlns:p14="http://schemas.microsoft.com/office/powerpoint/2010/main" val="106312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90BB12-5913-4A61-B315-29646561A179}" type="datetimeFigureOut">
              <a:rPr lang="en-US" smtClean="0"/>
              <a:t>28/06/2021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5C1C4-4E39-4631-954D-9B076E6AC214}" type="slidenum">
              <a:rPr lang="en-US" smtClean="0"/>
              <a:t>‹#›</a:t>
            </a:fld>
            <a:endParaRPr lang="en-US"/>
          </a:p>
        </p:txBody>
      </p:sp>
    </p:spTree>
    <p:extLst>
      <p:ext uri="{BB962C8B-B14F-4D97-AF65-F5344CB8AC3E}">
        <p14:creationId xmlns:p14="http://schemas.microsoft.com/office/powerpoint/2010/main" val="300667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90BB12-5913-4A61-B315-29646561A179}" type="datetimeFigureOut">
              <a:rPr lang="en-US" smtClean="0"/>
              <a:t>28/06/2021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E5C1C4-4E39-4631-954D-9B076E6AC214}" type="slidenum">
              <a:rPr lang="en-US" smtClean="0"/>
              <a:t>‹#›</a:t>
            </a:fld>
            <a:endParaRPr lang="en-US"/>
          </a:p>
        </p:txBody>
      </p:sp>
    </p:spTree>
    <p:extLst>
      <p:ext uri="{BB962C8B-B14F-4D97-AF65-F5344CB8AC3E}">
        <p14:creationId xmlns:p14="http://schemas.microsoft.com/office/powerpoint/2010/main" val="295211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90BB12-5913-4A61-B315-29646561A179}" type="datetimeFigureOut">
              <a:rPr lang="en-US" smtClean="0"/>
              <a:t>28/06/2021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E5C1C4-4E39-4631-954D-9B076E6AC214}" type="slidenum">
              <a:rPr lang="en-US" smtClean="0"/>
              <a:t>‹#›</a:t>
            </a:fld>
            <a:endParaRPr lang="en-US"/>
          </a:p>
        </p:txBody>
      </p:sp>
    </p:spTree>
    <p:extLst>
      <p:ext uri="{BB962C8B-B14F-4D97-AF65-F5344CB8AC3E}">
        <p14:creationId xmlns:p14="http://schemas.microsoft.com/office/powerpoint/2010/main" val="1562117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90BB12-5913-4A61-B315-29646561A179}" type="datetimeFigureOut">
              <a:rPr lang="en-US" smtClean="0"/>
              <a:t>28/06/2021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E5C1C4-4E39-4631-954D-9B076E6AC214}" type="slidenum">
              <a:rPr lang="en-US" smtClean="0"/>
              <a:t>‹#›</a:t>
            </a:fld>
            <a:endParaRPr lang="en-US"/>
          </a:p>
        </p:txBody>
      </p:sp>
    </p:spTree>
    <p:extLst>
      <p:ext uri="{BB962C8B-B14F-4D97-AF65-F5344CB8AC3E}">
        <p14:creationId xmlns:p14="http://schemas.microsoft.com/office/powerpoint/2010/main" val="1476157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90BB12-5913-4A61-B315-29646561A179}" type="datetimeFigureOut">
              <a:rPr lang="en-US" smtClean="0"/>
              <a:t>28/06/2021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E5C1C4-4E39-4631-954D-9B076E6AC214}" type="slidenum">
              <a:rPr lang="en-US" smtClean="0"/>
              <a:t>‹#›</a:t>
            </a:fld>
            <a:endParaRPr lang="en-US"/>
          </a:p>
        </p:txBody>
      </p:sp>
    </p:spTree>
    <p:extLst>
      <p:ext uri="{BB962C8B-B14F-4D97-AF65-F5344CB8AC3E}">
        <p14:creationId xmlns:p14="http://schemas.microsoft.com/office/powerpoint/2010/main" val="318085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90BB12-5913-4A61-B315-29646561A179}" type="datetimeFigureOut">
              <a:rPr lang="en-US" smtClean="0"/>
              <a:t>28/06/2021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E5C1C4-4E39-4631-954D-9B076E6AC214}" type="slidenum">
              <a:rPr lang="en-US" smtClean="0"/>
              <a:t>‹#›</a:t>
            </a:fld>
            <a:endParaRPr lang="en-US"/>
          </a:p>
        </p:txBody>
      </p:sp>
    </p:spTree>
    <p:extLst>
      <p:ext uri="{BB962C8B-B14F-4D97-AF65-F5344CB8AC3E}">
        <p14:creationId xmlns:p14="http://schemas.microsoft.com/office/powerpoint/2010/main" val="4024620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90BB12-5913-4A61-B315-29646561A179}" type="datetimeFigureOut">
              <a:rPr lang="en-US" smtClean="0"/>
              <a:t>28/06/2021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E5C1C4-4E39-4631-954D-9B076E6AC214}" type="slidenum">
              <a:rPr lang="en-US" smtClean="0"/>
              <a:t>‹#›</a:t>
            </a:fld>
            <a:endParaRPr lang="en-US"/>
          </a:p>
        </p:txBody>
      </p:sp>
    </p:spTree>
    <p:extLst>
      <p:ext uri="{BB962C8B-B14F-4D97-AF65-F5344CB8AC3E}">
        <p14:creationId xmlns:p14="http://schemas.microsoft.com/office/powerpoint/2010/main" val="172121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0BB12-5913-4A61-B315-29646561A179}" type="datetimeFigureOut">
              <a:rPr lang="en-US" smtClean="0"/>
              <a:t>28/06/2021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5C1C4-4E39-4631-954D-9B076E6AC214}" type="slidenum">
              <a:rPr lang="en-US" smtClean="0"/>
              <a:t>‹#›</a:t>
            </a:fld>
            <a:endParaRPr lang="en-US"/>
          </a:p>
        </p:txBody>
      </p:sp>
    </p:spTree>
    <p:extLst>
      <p:ext uri="{BB962C8B-B14F-4D97-AF65-F5344CB8AC3E}">
        <p14:creationId xmlns:p14="http://schemas.microsoft.com/office/powerpoint/2010/main" val="130765906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ktop-Computer-PNG-File.png"/>
          <p:cNvPicPr>
            <a:picLocks noChangeAspect="1"/>
          </p:cNvPicPr>
          <p:nvPr/>
        </p:nvPicPr>
        <p:blipFill>
          <a:blip r:embed="rId2" cstate="print"/>
          <a:stretch>
            <a:fillRect/>
          </a:stretch>
        </p:blipFill>
        <p:spPr>
          <a:xfrm>
            <a:off x="0" y="0"/>
            <a:ext cx="12192001" cy="6858000"/>
          </a:xfrm>
          <a:prstGeom prst="rect">
            <a:avLst/>
          </a:prstGeom>
        </p:spPr>
      </p:pic>
      <p:sp>
        <p:nvSpPr>
          <p:cNvPr id="3" name="Rectangle 2"/>
          <p:cNvSpPr/>
          <p:nvPr/>
        </p:nvSpPr>
        <p:spPr>
          <a:xfrm>
            <a:off x="4380419" y="753377"/>
            <a:ext cx="6452896" cy="2400657"/>
          </a:xfrm>
          <a:prstGeom prst="rect">
            <a:avLst/>
          </a:prstGeom>
        </p:spPr>
        <p:txBody>
          <a:bodyPr wrap="square">
            <a:spAutoFit/>
          </a:bodyPr>
          <a:lstStyle/>
          <a:p>
            <a:r>
              <a:rPr lang="ar-SA" sz="15000" dirty="0">
                <a:solidFill>
                  <a:srgbClr val="FFC000"/>
                </a:solidFill>
              </a:rPr>
              <a:t>اهلاًوسهل</a:t>
            </a:r>
            <a:r>
              <a:rPr lang="ar-SA" sz="9600" dirty="0">
                <a:solidFill>
                  <a:srgbClr val="FFC000"/>
                </a:solidFill>
              </a:rPr>
              <a:t>ا</a:t>
            </a:r>
            <a:endParaRPr lang="en-US" dirty="0"/>
          </a:p>
        </p:txBody>
      </p:sp>
      <p:sp>
        <p:nvSpPr>
          <p:cNvPr id="4" name="TextBox 3"/>
          <p:cNvSpPr txBox="1"/>
          <p:nvPr/>
        </p:nvSpPr>
        <p:spPr>
          <a:xfrm>
            <a:off x="152400" y="6422570"/>
            <a:ext cx="8403771" cy="400110"/>
          </a:xfrm>
          <a:prstGeom prst="rect">
            <a:avLst/>
          </a:prstGeom>
          <a:noFill/>
        </p:spPr>
        <p:txBody>
          <a:bodyPr wrap="square" rtlCol="0">
            <a:spAutoFit/>
          </a:bodyPr>
          <a:lstStyle/>
          <a:p>
            <a:r>
              <a:rPr lang="en-US" sz="2000" dirty="0" err="1" smtClean="0">
                <a:latin typeface="NikoshBAN" panose="02000000000000000000" pitchFamily="2" charset="0"/>
                <a:cs typeface="NikoshBAN" panose="02000000000000000000" pitchFamily="2" charset="0"/>
              </a:rPr>
              <a:t>জামিলাতুন</a:t>
            </a:r>
            <a:r>
              <a:rPr lang="en-US" sz="2000" dirty="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নেছা</a:t>
            </a:r>
            <a:r>
              <a:rPr lang="en-US" sz="2000" dirty="0" smtClean="0">
                <a:latin typeface="NikoshBAN" panose="02000000000000000000" pitchFamily="2" charset="0"/>
                <a:cs typeface="NikoshBAN" panose="02000000000000000000" pitchFamily="2" charset="0"/>
              </a:rPr>
              <a:t> , </a:t>
            </a:r>
            <a:r>
              <a:rPr lang="en-US" sz="2000" dirty="0" err="1" smtClean="0">
                <a:latin typeface="NikoshBAN" panose="02000000000000000000" pitchFamily="2" charset="0"/>
                <a:cs typeface="NikoshBAN" panose="02000000000000000000" pitchFamily="2" charset="0"/>
              </a:rPr>
              <a:t>সহকারী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মৌলভী</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ছড়ারকুটি</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আল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ওয়াহেদীয়া</a:t>
            </a:r>
            <a:r>
              <a:rPr lang="en-US" sz="2000" dirty="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a:t>
            </a:r>
            <a:r>
              <a:rPr lang="en-US" sz="2000" dirty="0" err="1" smtClean="0">
                <a:latin typeface="NikoshBAN" panose="02000000000000000000" pitchFamily="2" charset="0"/>
                <a:cs typeface="NikoshBAN" panose="02000000000000000000" pitchFamily="2" charset="0"/>
              </a:rPr>
              <a:t>দ্বি-মুখী</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দাখিল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মাদ্রাসা</a:t>
            </a:r>
            <a:r>
              <a:rPr lang="en-US" sz="2000" dirty="0">
                <a:latin typeface="NikoshBAN" panose="02000000000000000000" pitchFamily="2" charset="0"/>
                <a:cs typeface="NikoshBAN" panose="02000000000000000000" pitchFamily="2" charset="0"/>
              </a:rPr>
              <a:t>,</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সুন্দরগঞ্জ</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গাইবান্ধা</a:t>
            </a:r>
            <a:r>
              <a:rPr lang="en-US" sz="200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sp>
        <p:nvSpPr>
          <p:cNvPr id="5" name="TextBox 4"/>
          <p:cNvSpPr txBox="1"/>
          <p:nvPr/>
        </p:nvSpPr>
        <p:spPr>
          <a:xfrm>
            <a:off x="8694549" y="6493790"/>
            <a:ext cx="2309248" cy="461665"/>
          </a:xfrm>
          <a:prstGeom prst="rect">
            <a:avLst/>
          </a:prstGeom>
          <a:noFill/>
        </p:spPr>
        <p:txBody>
          <a:bodyPr wrap="square" rtlCol="0">
            <a:spAutoFit/>
          </a:bodyPr>
          <a:lstStyle/>
          <a:p>
            <a:r>
              <a:rPr lang="en-US" sz="2400" dirty="0" smtClean="0">
                <a:solidFill>
                  <a:srgbClr val="FF0000"/>
                </a:solidFill>
              </a:rPr>
              <a:t>29/06/2021</a:t>
            </a:r>
            <a:endParaRPr lang="en-US" sz="2400" dirty="0">
              <a:solidFill>
                <a:srgbClr val="FF0000"/>
              </a:solidFill>
            </a:endParaRPr>
          </a:p>
        </p:txBody>
      </p:sp>
      <p:sp>
        <p:nvSpPr>
          <p:cNvPr id="6" name="TextBox 5"/>
          <p:cNvSpPr txBox="1"/>
          <p:nvPr/>
        </p:nvSpPr>
        <p:spPr>
          <a:xfrm>
            <a:off x="11623729" y="6478292"/>
            <a:ext cx="568271" cy="379708"/>
          </a:xfrm>
          <a:prstGeom prst="rect">
            <a:avLst/>
          </a:prstGeom>
          <a:noFill/>
        </p:spPr>
        <p:txBody>
          <a:bodyPr wrap="square" rtlCol="0">
            <a:spAutoFit/>
          </a:bodyPr>
          <a:lstStyle/>
          <a:p>
            <a:r>
              <a:rPr lang="en-US" dirty="0" smtClean="0"/>
              <a:t>1</a:t>
            </a:r>
            <a:endParaRPr lang="en-US" dirty="0"/>
          </a:p>
        </p:txBody>
      </p:sp>
    </p:spTree>
    <p:extLst>
      <p:ext uri="{BB962C8B-B14F-4D97-AF65-F5344CB8AC3E}">
        <p14:creationId xmlns:p14="http://schemas.microsoft.com/office/powerpoint/2010/main" val="144411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422570"/>
            <a:ext cx="8403771" cy="400110"/>
          </a:xfrm>
          <a:prstGeom prst="rect">
            <a:avLst/>
          </a:prstGeom>
          <a:noFill/>
        </p:spPr>
        <p:txBody>
          <a:bodyPr wrap="square" rtlCol="0">
            <a:spAutoFit/>
          </a:bodyPr>
          <a:lstStyle/>
          <a:p>
            <a:r>
              <a:rPr lang="en-US" sz="2000" dirty="0" err="1" smtClean="0">
                <a:latin typeface="NikoshBAN" panose="02000000000000000000" pitchFamily="2" charset="0"/>
                <a:cs typeface="NikoshBAN" panose="02000000000000000000" pitchFamily="2" charset="0"/>
              </a:rPr>
              <a:t>জামিলাতুন</a:t>
            </a:r>
            <a:r>
              <a:rPr lang="en-US" sz="2000" dirty="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নেছা</a:t>
            </a:r>
            <a:r>
              <a:rPr lang="en-US" sz="2000" dirty="0" smtClean="0">
                <a:latin typeface="NikoshBAN" panose="02000000000000000000" pitchFamily="2" charset="0"/>
                <a:cs typeface="NikoshBAN" panose="02000000000000000000" pitchFamily="2" charset="0"/>
              </a:rPr>
              <a:t> , </a:t>
            </a:r>
            <a:r>
              <a:rPr lang="en-US" sz="2000" dirty="0" err="1" smtClean="0">
                <a:latin typeface="NikoshBAN" panose="02000000000000000000" pitchFamily="2" charset="0"/>
                <a:cs typeface="NikoshBAN" panose="02000000000000000000" pitchFamily="2" charset="0"/>
              </a:rPr>
              <a:t>সহকারী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মৌলভী</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ছড়ারকুটি</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আল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ওয়াহেদীয়া</a:t>
            </a:r>
            <a:r>
              <a:rPr lang="en-US" sz="2000" dirty="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a:t>
            </a:r>
            <a:r>
              <a:rPr lang="en-US" sz="2000" dirty="0" err="1" smtClean="0">
                <a:latin typeface="NikoshBAN" panose="02000000000000000000" pitchFamily="2" charset="0"/>
                <a:cs typeface="NikoshBAN" panose="02000000000000000000" pitchFamily="2" charset="0"/>
              </a:rPr>
              <a:t>দ্বি-মুখী</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দাখিল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মাদ্রাসা</a:t>
            </a:r>
            <a:r>
              <a:rPr lang="en-US" sz="2000" dirty="0">
                <a:latin typeface="NikoshBAN" panose="02000000000000000000" pitchFamily="2" charset="0"/>
                <a:cs typeface="NikoshBAN" panose="02000000000000000000" pitchFamily="2" charset="0"/>
              </a:rPr>
              <a:t>,</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সুন্দরগঞ্জ</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গাইবান্ধা</a:t>
            </a:r>
            <a:r>
              <a:rPr lang="en-US" sz="200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sp>
        <p:nvSpPr>
          <p:cNvPr id="3" name="Title 1"/>
          <p:cNvSpPr txBox="1">
            <a:spLocks/>
          </p:cNvSpPr>
          <p:nvPr/>
        </p:nvSpPr>
        <p:spPr>
          <a:xfrm>
            <a:off x="3603812" y="0"/>
            <a:ext cx="4464424"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SA" sz="6600" u="sng" dirty="0" smtClean="0">
                <a:solidFill>
                  <a:srgbClr val="C00000"/>
                </a:solidFill>
                <a:cs typeface="Arabic Transparent" pitchFamily="2" charset="-78"/>
              </a:rPr>
              <a:t>خلاصة النصُ</a:t>
            </a:r>
            <a:endParaRPr lang="en-US" sz="6600" u="sng" dirty="0"/>
          </a:p>
        </p:txBody>
      </p:sp>
      <p:sp>
        <p:nvSpPr>
          <p:cNvPr id="4" name="Rectangle 3"/>
          <p:cNvSpPr/>
          <p:nvPr/>
        </p:nvSpPr>
        <p:spPr>
          <a:xfrm>
            <a:off x="0" y="1603484"/>
            <a:ext cx="11902698" cy="4708981"/>
          </a:xfrm>
          <a:prstGeom prst="rect">
            <a:avLst/>
          </a:prstGeom>
        </p:spPr>
        <p:txBody>
          <a:bodyPr wrap="square">
            <a:spAutoFit/>
          </a:bodyPr>
          <a:lstStyle/>
          <a:p>
            <a:pPr algn="r"/>
            <a:r>
              <a:rPr lang="ar-SA" sz="6000" dirty="0">
                <a:cs typeface="Arabic Transparent" pitchFamily="2" charset="-78"/>
              </a:rPr>
              <a:t>الحا سوب او الحا سبُ عبارة عن جهاز الكتروني قادر على استقبال البيا ناتِ ومعا لجتها الى معلومات ذات قيمة يخزنها فى وسائط تخزين مختلفة. وهى لا تعمل تحت بيئةٍ ويندور.وما كينتوس و لينكس فقط.</a:t>
            </a:r>
            <a:endParaRPr lang="en-US" sz="6000" dirty="0">
              <a:cs typeface="Arabic Transparent" pitchFamily="2" charset="-78"/>
            </a:endParaRPr>
          </a:p>
        </p:txBody>
      </p:sp>
      <p:sp>
        <p:nvSpPr>
          <p:cNvPr id="5" name="Rectangle 4"/>
          <p:cNvSpPr/>
          <p:nvPr/>
        </p:nvSpPr>
        <p:spPr>
          <a:xfrm>
            <a:off x="8870947" y="6488668"/>
            <a:ext cx="1300356" cy="369332"/>
          </a:xfrm>
          <a:prstGeom prst="rect">
            <a:avLst/>
          </a:prstGeom>
        </p:spPr>
        <p:txBody>
          <a:bodyPr wrap="none">
            <a:spAutoFit/>
          </a:bodyPr>
          <a:lstStyle/>
          <a:p>
            <a:r>
              <a:rPr lang="en-US" dirty="0">
                <a:solidFill>
                  <a:srgbClr val="FF0000"/>
                </a:solidFill>
              </a:rPr>
              <a:t>29/06/2021</a:t>
            </a:r>
            <a:endParaRPr lang="en-US" dirty="0">
              <a:solidFill>
                <a:srgbClr val="FF0000"/>
              </a:solidFill>
            </a:endParaRPr>
          </a:p>
        </p:txBody>
      </p:sp>
      <p:sp>
        <p:nvSpPr>
          <p:cNvPr id="6" name="TextBox 5"/>
          <p:cNvSpPr txBox="1"/>
          <p:nvPr/>
        </p:nvSpPr>
        <p:spPr>
          <a:xfrm>
            <a:off x="11267268" y="6354305"/>
            <a:ext cx="650929" cy="369332"/>
          </a:xfrm>
          <a:prstGeom prst="rect">
            <a:avLst/>
          </a:prstGeom>
          <a:noFill/>
        </p:spPr>
        <p:txBody>
          <a:bodyPr wrap="square" rtlCol="0">
            <a:spAutoFit/>
          </a:bodyPr>
          <a:lstStyle/>
          <a:p>
            <a:r>
              <a:rPr lang="en-US" dirty="0" smtClean="0"/>
              <a:t>10</a:t>
            </a:r>
            <a:endParaRPr lang="en-US" dirty="0"/>
          </a:p>
        </p:txBody>
      </p:sp>
    </p:spTree>
    <p:extLst>
      <p:ext uri="{BB962C8B-B14F-4D97-AF65-F5344CB8AC3E}">
        <p14:creationId xmlns:p14="http://schemas.microsoft.com/office/powerpoint/2010/main" val="3841267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422570"/>
            <a:ext cx="8403771" cy="400110"/>
          </a:xfrm>
          <a:prstGeom prst="rect">
            <a:avLst/>
          </a:prstGeom>
          <a:noFill/>
        </p:spPr>
        <p:txBody>
          <a:bodyPr wrap="square" rtlCol="0">
            <a:spAutoFit/>
          </a:bodyPr>
          <a:lstStyle/>
          <a:p>
            <a:r>
              <a:rPr lang="en-US" sz="2000" dirty="0" err="1" smtClean="0">
                <a:latin typeface="NikoshBAN" panose="02000000000000000000" pitchFamily="2" charset="0"/>
                <a:cs typeface="NikoshBAN" panose="02000000000000000000" pitchFamily="2" charset="0"/>
              </a:rPr>
              <a:t>জামিলাতুন</a:t>
            </a:r>
            <a:r>
              <a:rPr lang="en-US" sz="2000" dirty="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নেছা</a:t>
            </a:r>
            <a:r>
              <a:rPr lang="en-US" sz="2000" dirty="0" smtClean="0">
                <a:latin typeface="NikoshBAN" panose="02000000000000000000" pitchFamily="2" charset="0"/>
                <a:cs typeface="NikoshBAN" panose="02000000000000000000" pitchFamily="2" charset="0"/>
              </a:rPr>
              <a:t> , </a:t>
            </a:r>
            <a:r>
              <a:rPr lang="en-US" sz="2000" dirty="0" err="1" smtClean="0">
                <a:latin typeface="NikoshBAN" panose="02000000000000000000" pitchFamily="2" charset="0"/>
                <a:cs typeface="NikoshBAN" panose="02000000000000000000" pitchFamily="2" charset="0"/>
              </a:rPr>
              <a:t>সহকারী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মৌলভী</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ছড়ারকুটি</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আল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ওয়াহেদীয়া</a:t>
            </a:r>
            <a:r>
              <a:rPr lang="en-US" sz="2000" dirty="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a:t>
            </a:r>
            <a:r>
              <a:rPr lang="en-US" sz="2000" dirty="0" err="1" smtClean="0">
                <a:latin typeface="NikoshBAN" panose="02000000000000000000" pitchFamily="2" charset="0"/>
                <a:cs typeface="NikoshBAN" panose="02000000000000000000" pitchFamily="2" charset="0"/>
              </a:rPr>
              <a:t>দ্বি-মুখী</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দাখিল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মাদ্রাসা</a:t>
            </a:r>
            <a:r>
              <a:rPr lang="en-US" sz="2000" dirty="0">
                <a:latin typeface="NikoshBAN" panose="02000000000000000000" pitchFamily="2" charset="0"/>
                <a:cs typeface="NikoshBAN" panose="02000000000000000000" pitchFamily="2" charset="0"/>
              </a:rPr>
              <a:t>,</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সুন্দরগঞ্জ</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গাইবান্ধা</a:t>
            </a:r>
            <a:r>
              <a:rPr lang="en-US" sz="200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sp>
        <p:nvSpPr>
          <p:cNvPr id="3" name="Title 1"/>
          <p:cNvSpPr txBox="1">
            <a:spLocks/>
          </p:cNvSpPr>
          <p:nvPr/>
        </p:nvSpPr>
        <p:spPr>
          <a:xfrm>
            <a:off x="1363851" y="0"/>
            <a:ext cx="9144000" cy="619932"/>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b="1" u="sng" dirty="0" smtClean="0">
                <a:solidFill>
                  <a:srgbClr val="FF0000"/>
                </a:solidFill>
                <a:cs typeface="Arabic Transparent" pitchFamily="2" charset="-78"/>
              </a:rPr>
              <a:t>المفردات الهامة مع الجمع و استخدامه في الجمل</a:t>
            </a:r>
            <a:endParaRPr lang="en-US" b="1" u="sng" dirty="0"/>
          </a:p>
        </p:txBody>
      </p:sp>
      <p:graphicFrame>
        <p:nvGraphicFramePr>
          <p:cNvPr id="4" name="Content Placeholder 3"/>
          <p:cNvGraphicFramePr>
            <a:graphicFrameLocks/>
          </p:cNvGraphicFramePr>
          <p:nvPr>
            <p:extLst>
              <p:ext uri="{D42A27DB-BD31-4B8C-83A1-F6EECF244321}">
                <p14:modId xmlns:p14="http://schemas.microsoft.com/office/powerpoint/2010/main" val="1128911983"/>
              </p:ext>
            </p:extLst>
          </p:nvPr>
        </p:nvGraphicFramePr>
        <p:xfrm>
          <a:off x="604433" y="1008116"/>
          <a:ext cx="10492353" cy="1032445"/>
        </p:xfrm>
        <a:graphic>
          <a:graphicData uri="http://schemas.openxmlformats.org/drawingml/2006/table">
            <a:tbl>
              <a:tblPr firstRow="1" bandRow="1">
                <a:tableStyleId>{F5AB1C69-6EDB-4FF4-983F-18BD219EF322}</a:tableStyleId>
              </a:tblPr>
              <a:tblGrid>
                <a:gridCol w="3497451"/>
                <a:gridCol w="3497451"/>
                <a:gridCol w="3497451"/>
              </a:tblGrid>
              <a:tr h="10324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b="1" dirty="0" smtClean="0">
                          <a:solidFill>
                            <a:srgbClr val="FF0000"/>
                          </a:solidFill>
                          <a:cs typeface="Arabic Transparent" pitchFamily="2" charset="-78"/>
                        </a:rPr>
                        <a:t>الجملة</a:t>
                      </a:r>
                      <a:endParaRPr lang="en-US" sz="3200" b="1" dirty="0" smtClean="0">
                        <a:solidFill>
                          <a:srgbClr val="FF0000"/>
                        </a:solidFill>
                        <a:cs typeface="Arabic Transparent" pitchFamily="2" charset="-78"/>
                      </a:endParaRPr>
                    </a:p>
                  </a:txBody>
                  <a:tcPr/>
                </a:tc>
                <a:tc>
                  <a:txBody>
                    <a:bodyPr/>
                    <a:lstStyle/>
                    <a:p>
                      <a:pPr algn="ctr"/>
                      <a:r>
                        <a:rPr lang="ar-SA" sz="3200" b="1" dirty="0" smtClean="0">
                          <a:solidFill>
                            <a:srgbClr val="FFFF00"/>
                          </a:solidFill>
                          <a:cs typeface="Arabic Transparent" pitchFamily="2" charset="-78"/>
                        </a:rPr>
                        <a:t>الجمع</a:t>
                      </a:r>
                      <a:endParaRPr lang="en-US" sz="3200" dirty="0"/>
                    </a:p>
                  </a:txBody>
                  <a:tcPr/>
                </a:tc>
                <a:tc>
                  <a:txBody>
                    <a:bodyPr/>
                    <a:lstStyle/>
                    <a:p>
                      <a:pPr algn="ctr"/>
                      <a:r>
                        <a:rPr lang="ar-SA" sz="3200" b="1" dirty="0" smtClean="0">
                          <a:solidFill>
                            <a:schemeClr val="bg1"/>
                          </a:solidFill>
                          <a:cs typeface="Arabic Transparent" pitchFamily="2" charset="-78"/>
                        </a:rPr>
                        <a:t>المفرد</a:t>
                      </a:r>
                      <a:endParaRPr lang="en-US" sz="3200" dirty="0"/>
                    </a:p>
                  </a:txBody>
                  <a:tcPr/>
                </a:tc>
              </a:tr>
            </a:tbl>
          </a:graphicData>
        </a:graphic>
      </p:graphicFrame>
      <p:sp>
        <p:nvSpPr>
          <p:cNvPr id="5" name="Rectangle 4"/>
          <p:cNvSpPr/>
          <p:nvPr/>
        </p:nvSpPr>
        <p:spPr>
          <a:xfrm>
            <a:off x="495947" y="2273339"/>
            <a:ext cx="3442803" cy="7953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800" dirty="0" smtClean="0">
                <a:solidFill>
                  <a:srgbClr val="FF0000"/>
                </a:solidFill>
                <a:cs typeface="Arabic Transparent" pitchFamily="2" charset="-78"/>
              </a:rPr>
              <a:t>الحا سوب مخترع حديث</a:t>
            </a:r>
            <a:endParaRPr lang="en-US" sz="2800" dirty="0">
              <a:solidFill>
                <a:srgbClr val="FF0000"/>
              </a:solidFill>
              <a:cs typeface="Arabic Transparent" pitchFamily="2" charset="-78"/>
            </a:endParaRPr>
          </a:p>
        </p:txBody>
      </p:sp>
      <p:sp>
        <p:nvSpPr>
          <p:cNvPr id="6" name="Rectangle 5"/>
          <p:cNvSpPr/>
          <p:nvPr/>
        </p:nvSpPr>
        <p:spPr>
          <a:xfrm>
            <a:off x="5193145" y="2180349"/>
            <a:ext cx="2377173" cy="8573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200" dirty="0" smtClean="0">
                <a:cs typeface="Arabic Transparent" pitchFamily="2" charset="-78"/>
              </a:rPr>
              <a:t>الحوا سيب</a:t>
            </a:r>
            <a:endParaRPr lang="en-US" sz="3200" dirty="0">
              <a:cs typeface="Arabic Transparent" pitchFamily="2" charset="-78"/>
            </a:endParaRPr>
          </a:p>
        </p:txBody>
      </p:sp>
      <p:sp>
        <p:nvSpPr>
          <p:cNvPr id="7" name="Rectangle 6"/>
          <p:cNvSpPr/>
          <p:nvPr/>
        </p:nvSpPr>
        <p:spPr>
          <a:xfrm>
            <a:off x="8915885" y="2217398"/>
            <a:ext cx="2377174" cy="8977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200" dirty="0" smtClean="0">
                <a:solidFill>
                  <a:srgbClr val="FFFF00"/>
                </a:solidFill>
                <a:cs typeface="Arabic Transparent" pitchFamily="2" charset="-78"/>
              </a:rPr>
              <a:t>الحا سوب</a:t>
            </a:r>
            <a:endParaRPr lang="en-US" sz="3200" dirty="0">
              <a:solidFill>
                <a:srgbClr val="FFFF00"/>
              </a:solidFill>
              <a:cs typeface="Arabic Transparent" pitchFamily="2" charset="-78"/>
            </a:endParaRPr>
          </a:p>
        </p:txBody>
      </p:sp>
      <p:sp>
        <p:nvSpPr>
          <p:cNvPr id="8" name="Rectangle 7"/>
          <p:cNvSpPr/>
          <p:nvPr/>
        </p:nvSpPr>
        <p:spPr>
          <a:xfrm>
            <a:off x="495946" y="3286296"/>
            <a:ext cx="3442803" cy="6347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800" dirty="0" smtClean="0">
                <a:solidFill>
                  <a:srgbClr val="FF0000"/>
                </a:solidFill>
                <a:cs typeface="Arabic Transparent" pitchFamily="2" charset="-78"/>
              </a:rPr>
              <a:t>لكل شئ نظام</a:t>
            </a:r>
            <a:endParaRPr lang="en-US" sz="2800" dirty="0">
              <a:solidFill>
                <a:srgbClr val="FF0000"/>
              </a:solidFill>
              <a:cs typeface="Arabic Transparent" pitchFamily="2" charset="-78"/>
            </a:endParaRPr>
          </a:p>
        </p:txBody>
      </p:sp>
      <p:sp>
        <p:nvSpPr>
          <p:cNvPr id="9" name="Rectangle 8"/>
          <p:cNvSpPr/>
          <p:nvPr/>
        </p:nvSpPr>
        <p:spPr>
          <a:xfrm>
            <a:off x="5193144" y="3270798"/>
            <a:ext cx="2377173" cy="8827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600" dirty="0" smtClean="0">
                <a:cs typeface="Arabic Transparent" pitchFamily="2" charset="-78"/>
              </a:rPr>
              <a:t>انظمة</a:t>
            </a:r>
            <a:endParaRPr lang="en-US" sz="3600" dirty="0">
              <a:cs typeface="Arabic Transparent" pitchFamily="2" charset="-78"/>
            </a:endParaRPr>
          </a:p>
        </p:txBody>
      </p:sp>
      <p:sp>
        <p:nvSpPr>
          <p:cNvPr id="10" name="Rectangle 9"/>
          <p:cNvSpPr/>
          <p:nvPr/>
        </p:nvSpPr>
        <p:spPr>
          <a:xfrm>
            <a:off x="8915885" y="3245859"/>
            <a:ext cx="2377174" cy="8766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dirty="0" smtClean="0">
                <a:solidFill>
                  <a:srgbClr val="FFFF00"/>
                </a:solidFill>
                <a:cs typeface="Arabic Transparent" pitchFamily="2" charset="-78"/>
              </a:rPr>
              <a:t>نظام</a:t>
            </a:r>
            <a:endParaRPr lang="en-US" sz="4000" dirty="0">
              <a:solidFill>
                <a:srgbClr val="FFFF00"/>
              </a:solidFill>
              <a:cs typeface="Arabic Transparent" pitchFamily="2" charset="-78"/>
            </a:endParaRPr>
          </a:p>
        </p:txBody>
      </p:sp>
      <p:sp>
        <p:nvSpPr>
          <p:cNvPr id="11" name="Rectangle 10"/>
          <p:cNvSpPr/>
          <p:nvPr/>
        </p:nvSpPr>
        <p:spPr>
          <a:xfrm>
            <a:off x="480449" y="4268262"/>
            <a:ext cx="3442803" cy="6601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400" dirty="0" smtClean="0">
                <a:solidFill>
                  <a:srgbClr val="FF0000"/>
                </a:solidFill>
                <a:cs typeface="Arabic Transparent" pitchFamily="2" charset="-78"/>
              </a:rPr>
              <a:t>سر تنى هذه البيا نة</a:t>
            </a:r>
            <a:endParaRPr lang="en-US" sz="2400" dirty="0">
              <a:solidFill>
                <a:srgbClr val="FF0000"/>
              </a:solidFill>
              <a:cs typeface="Arabic Transparent" pitchFamily="2" charset="-78"/>
            </a:endParaRPr>
          </a:p>
        </p:txBody>
      </p:sp>
      <p:sp>
        <p:nvSpPr>
          <p:cNvPr id="12" name="Rectangle 11"/>
          <p:cNvSpPr/>
          <p:nvPr/>
        </p:nvSpPr>
        <p:spPr>
          <a:xfrm>
            <a:off x="5193144" y="4361252"/>
            <a:ext cx="2377173" cy="7221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600" dirty="0" smtClean="0">
                <a:cs typeface="Arabic Transparent" pitchFamily="2" charset="-78"/>
              </a:rPr>
              <a:t>البيا نات</a:t>
            </a:r>
            <a:endParaRPr lang="en-US" sz="3600" dirty="0">
              <a:cs typeface="Arabic Transparent" pitchFamily="2" charset="-78"/>
            </a:endParaRPr>
          </a:p>
        </p:txBody>
      </p:sp>
      <p:sp>
        <p:nvSpPr>
          <p:cNvPr id="13" name="Rectangle 12"/>
          <p:cNvSpPr/>
          <p:nvPr/>
        </p:nvSpPr>
        <p:spPr>
          <a:xfrm>
            <a:off x="8946881" y="4274317"/>
            <a:ext cx="2377174" cy="91761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dirty="0" smtClean="0">
                <a:solidFill>
                  <a:srgbClr val="FFFF00"/>
                </a:solidFill>
                <a:cs typeface="Arabic Transparent" pitchFamily="2" charset="-78"/>
              </a:rPr>
              <a:t> البيانة</a:t>
            </a:r>
            <a:endParaRPr lang="en-US" sz="4000" dirty="0">
              <a:solidFill>
                <a:srgbClr val="FFFF00"/>
              </a:solidFill>
              <a:cs typeface="Arabic Transparent" pitchFamily="2" charset="-78"/>
            </a:endParaRPr>
          </a:p>
        </p:txBody>
      </p:sp>
      <p:sp>
        <p:nvSpPr>
          <p:cNvPr id="14" name="Rectangle 13"/>
          <p:cNvSpPr/>
          <p:nvPr/>
        </p:nvSpPr>
        <p:spPr>
          <a:xfrm>
            <a:off x="5177646" y="5494805"/>
            <a:ext cx="2377173" cy="7665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600" dirty="0" smtClean="0">
                <a:cs typeface="Arabic Transparent" pitchFamily="2" charset="-78"/>
              </a:rPr>
              <a:t>معلو مات</a:t>
            </a:r>
            <a:endParaRPr lang="en-US" sz="3600" dirty="0">
              <a:cs typeface="Arabic Transparent" pitchFamily="2" charset="-78"/>
            </a:endParaRPr>
          </a:p>
        </p:txBody>
      </p:sp>
      <p:sp>
        <p:nvSpPr>
          <p:cNvPr id="15" name="Rectangle 14"/>
          <p:cNvSpPr/>
          <p:nvPr/>
        </p:nvSpPr>
        <p:spPr>
          <a:xfrm>
            <a:off x="8977877" y="5330381"/>
            <a:ext cx="2377174" cy="8999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dirty="0" smtClean="0">
                <a:solidFill>
                  <a:srgbClr val="FFFF00"/>
                </a:solidFill>
                <a:cs typeface="Arabic Transparent" pitchFamily="2" charset="-78"/>
              </a:rPr>
              <a:t>معلو مة</a:t>
            </a:r>
            <a:endParaRPr lang="en-US" sz="4000" dirty="0">
              <a:solidFill>
                <a:srgbClr val="FFFF00"/>
              </a:solidFill>
              <a:cs typeface="Arabic Transparent" pitchFamily="2" charset="-78"/>
            </a:endParaRPr>
          </a:p>
        </p:txBody>
      </p:sp>
      <p:sp>
        <p:nvSpPr>
          <p:cNvPr id="16" name="Rectangle 15"/>
          <p:cNvSpPr/>
          <p:nvPr/>
        </p:nvSpPr>
        <p:spPr>
          <a:xfrm>
            <a:off x="495946" y="5352486"/>
            <a:ext cx="3341337" cy="8468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200" dirty="0" smtClean="0">
                <a:solidFill>
                  <a:srgbClr val="FF0000"/>
                </a:solidFill>
                <a:cs typeface="Arabic Transparent" pitchFamily="2" charset="-78"/>
              </a:rPr>
              <a:t>له معلومات كثيرة فى علم الحديث</a:t>
            </a:r>
            <a:endParaRPr lang="en-US" sz="3200" dirty="0">
              <a:solidFill>
                <a:srgbClr val="FF0000"/>
              </a:solidFill>
              <a:cs typeface="Arabic Transparent" pitchFamily="2" charset="-78"/>
            </a:endParaRPr>
          </a:p>
        </p:txBody>
      </p:sp>
      <p:sp>
        <p:nvSpPr>
          <p:cNvPr id="17" name="Rectangle 16"/>
          <p:cNvSpPr/>
          <p:nvPr/>
        </p:nvSpPr>
        <p:spPr>
          <a:xfrm>
            <a:off x="8824453" y="6359494"/>
            <a:ext cx="1300356" cy="369332"/>
          </a:xfrm>
          <a:prstGeom prst="rect">
            <a:avLst/>
          </a:prstGeom>
        </p:spPr>
        <p:txBody>
          <a:bodyPr wrap="none">
            <a:spAutoFit/>
          </a:bodyPr>
          <a:lstStyle/>
          <a:p>
            <a:r>
              <a:rPr lang="en-US" dirty="0">
                <a:solidFill>
                  <a:srgbClr val="FF0000"/>
                </a:solidFill>
              </a:rPr>
              <a:t>29/06/2021</a:t>
            </a:r>
            <a:endParaRPr lang="en-US" dirty="0">
              <a:solidFill>
                <a:srgbClr val="FF0000"/>
              </a:solidFill>
            </a:endParaRPr>
          </a:p>
        </p:txBody>
      </p:sp>
      <p:sp>
        <p:nvSpPr>
          <p:cNvPr id="18" name="TextBox 17"/>
          <p:cNvSpPr txBox="1"/>
          <p:nvPr/>
        </p:nvSpPr>
        <p:spPr>
          <a:xfrm>
            <a:off x="11158780" y="6462793"/>
            <a:ext cx="914400" cy="369332"/>
          </a:xfrm>
          <a:prstGeom prst="rect">
            <a:avLst/>
          </a:prstGeom>
          <a:noFill/>
        </p:spPr>
        <p:txBody>
          <a:bodyPr wrap="square" rtlCol="0">
            <a:spAutoFit/>
          </a:bodyPr>
          <a:lstStyle/>
          <a:p>
            <a:r>
              <a:rPr lang="en-US" dirty="0" smtClean="0"/>
              <a:t>11</a:t>
            </a:r>
            <a:endParaRPr lang="en-US" dirty="0"/>
          </a:p>
        </p:txBody>
      </p:sp>
    </p:spTree>
    <p:extLst>
      <p:ext uri="{BB962C8B-B14F-4D97-AF65-F5344CB8AC3E}">
        <p14:creationId xmlns:p14="http://schemas.microsoft.com/office/powerpoint/2010/main" val="8762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3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3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Left)">
                                      <p:cBhvr>
                                        <p:cTn id="27" dur="3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plus(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plus(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plus(in)">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3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dissolve">
                                      <p:cBhvr>
                                        <p:cTn id="52" dur="3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dissolve">
                                      <p:cBhvr>
                                        <p:cTn id="57" dur="30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Horizontal)">
                                      <p:cBhvr>
                                        <p:cTn id="62" dur="30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Horizontal)">
                                      <p:cBhvr>
                                        <p:cTn id="67" dur="30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6"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barn(inHorizontal)">
                                      <p:cBhvr>
                                        <p:cTn id="72"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422570"/>
            <a:ext cx="8403771" cy="400110"/>
          </a:xfrm>
          <a:prstGeom prst="rect">
            <a:avLst/>
          </a:prstGeom>
          <a:noFill/>
        </p:spPr>
        <p:txBody>
          <a:bodyPr wrap="square" rtlCol="0">
            <a:spAutoFit/>
          </a:bodyPr>
          <a:lstStyle/>
          <a:p>
            <a:r>
              <a:rPr lang="en-US" sz="2000" dirty="0" err="1" smtClean="0">
                <a:latin typeface="NikoshBAN" panose="02000000000000000000" pitchFamily="2" charset="0"/>
                <a:cs typeface="NikoshBAN" panose="02000000000000000000" pitchFamily="2" charset="0"/>
              </a:rPr>
              <a:t>জামিলাতুন</a:t>
            </a:r>
            <a:r>
              <a:rPr lang="en-US" sz="2000" dirty="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নেছা</a:t>
            </a:r>
            <a:r>
              <a:rPr lang="en-US" sz="2000" dirty="0" smtClean="0">
                <a:latin typeface="NikoshBAN" panose="02000000000000000000" pitchFamily="2" charset="0"/>
                <a:cs typeface="NikoshBAN" panose="02000000000000000000" pitchFamily="2" charset="0"/>
              </a:rPr>
              <a:t> , </a:t>
            </a:r>
            <a:r>
              <a:rPr lang="en-US" sz="2000" dirty="0" err="1" smtClean="0">
                <a:latin typeface="NikoshBAN" panose="02000000000000000000" pitchFamily="2" charset="0"/>
                <a:cs typeface="NikoshBAN" panose="02000000000000000000" pitchFamily="2" charset="0"/>
              </a:rPr>
              <a:t>সহকারী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মৌলভী</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ছড়ারকুটি</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আল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ওয়াহেদীয়া</a:t>
            </a:r>
            <a:r>
              <a:rPr lang="en-US" sz="2000" dirty="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a:t>
            </a:r>
            <a:r>
              <a:rPr lang="en-US" sz="2000" dirty="0" err="1" smtClean="0">
                <a:latin typeface="NikoshBAN" panose="02000000000000000000" pitchFamily="2" charset="0"/>
                <a:cs typeface="NikoshBAN" panose="02000000000000000000" pitchFamily="2" charset="0"/>
              </a:rPr>
              <a:t>দ্বি-মুখী</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দাখিল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মাদ্রাসা</a:t>
            </a:r>
            <a:r>
              <a:rPr lang="en-US" sz="2000" dirty="0">
                <a:latin typeface="NikoshBAN" panose="02000000000000000000" pitchFamily="2" charset="0"/>
                <a:cs typeface="NikoshBAN" panose="02000000000000000000" pitchFamily="2" charset="0"/>
              </a:rPr>
              <a:t>,</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সুন্দরগঞ্জ</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গাইবান্ধা</a:t>
            </a:r>
            <a:r>
              <a:rPr lang="en-US" sz="200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sp>
        <p:nvSpPr>
          <p:cNvPr id="5" name="Title 1"/>
          <p:cNvSpPr txBox="1">
            <a:spLocks/>
          </p:cNvSpPr>
          <p:nvPr/>
        </p:nvSpPr>
        <p:spPr>
          <a:xfrm>
            <a:off x="3262393" y="0"/>
            <a:ext cx="5370163" cy="6509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SA" sz="6000" b="1" u="sng" dirty="0" smtClean="0">
                <a:solidFill>
                  <a:schemeClr val="accent2">
                    <a:lumMod val="50000"/>
                  </a:schemeClr>
                </a:solidFill>
                <a:cs typeface="Arabic Transparent" pitchFamily="2" charset="-78"/>
              </a:rPr>
              <a:t>الكلمات المتضادة </a:t>
            </a:r>
            <a:endParaRPr lang="en-US" sz="6000" b="1" u="sng" dirty="0">
              <a:solidFill>
                <a:schemeClr val="accent2">
                  <a:lumMod val="50000"/>
                </a:schemeClr>
              </a:solidFill>
            </a:endParaRPr>
          </a:p>
        </p:txBody>
      </p:sp>
      <p:graphicFrame>
        <p:nvGraphicFramePr>
          <p:cNvPr id="6" name="Content Placeholder 3"/>
          <p:cNvGraphicFramePr>
            <a:graphicFrameLocks/>
          </p:cNvGraphicFramePr>
          <p:nvPr>
            <p:extLst>
              <p:ext uri="{D42A27DB-BD31-4B8C-83A1-F6EECF244321}">
                <p14:modId xmlns:p14="http://schemas.microsoft.com/office/powerpoint/2010/main" val="4016915317"/>
              </p:ext>
            </p:extLst>
          </p:nvPr>
        </p:nvGraphicFramePr>
        <p:xfrm>
          <a:off x="1859795" y="930542"/>
          <a:ext cx="8384584" cy="820766"/>
        </p:xfrm>
        <a:graphic>
          <a:graphicData uri="http://schemas.openxmlformats.org/drawingml/2006/table">
            <a:tbl>
              <a:tblPr firstRow="1" bandRow="1">
                <a:tableStyleId>{1FECB4D8-DB02-4DC6-A0A2-4F2EBAE1DC90}</a:tableStyleId>
              </a:tblPr>
              <a:tblGrid>
                <a:gridCol w="4192292"/>
                <a:gridCol w="4192292"/>
              </a:tblGrid>
              <a:tr h="820766">
                <a:tc>
                  <a:txBody>
                    <a:bodyPr/>
                    <a:lstStyle/>
                    <a:p>
                      <a:pPr algn="ctr"/>
                      <a:r>
                        <a:rPr lang="ar-SA" sz="2800" dirty="0" smtClean="0">
                          <a:solidFill>
                            <a:srgbClr val="00B0F0"/>
                          </a:solidFill>
                          <a:cs typeface="Arabic Transparent" pitchFamily="2" charset="-78"/>
                        </a:rPr>
                        <a:t>الكلمة المتضادة</a:t>
                      </a:r>
                      <a:endParaRPr lang="en-US" sz="2800" dirty="0">
                        <a:solidFill>
                          <a:srgbClr val="FF0000"/>
                        </a:solidFill>
                      </a:endParaRP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2800" dirty="0" smtClean="0">
                          <a:solidFill>
                            <a:srgbClr val="FF0000"/>
                          </a:solidFill>
                        </a:rPr>
                        <a:t>الكلمة المذكورة</a:t>
                      </a:r>
                      <a:endParaRPr lang="en-US" sz="2800" dirty="0" smtClean="0">
                        <a:solidFill>
                          <a:srgbClr val="FF0000"/>
                        </a:solidFill>
                      </a:endParaRPr>
                    </a:p>
                  </a:txBody>
                  <a:tcPr>
                    <a:solidFill>
                      <a:schemeClr val="bg1">
                        <a:lumMod val="95000"/>
                      </a:schemeClr>
                    </a:solidFill>
                  </a:tcPr>
                </a:tc>
              </a:tr>
            </a:tbl>
          </a:graphicData>
        </a:graphic>
      </p:graphicFrame>
      <p:sp>
        <p:nvSpPr>
          <p:cNvPr id="9" name="Rectangle 8"/>
          <p:cNvSpPr/>
          <p:nvPr/>
        </p:nvSpPr>
        <p:spPr>
          <a:xfrm>
            <a:off x="714375" y="1968284"/>
            <a:ext cx="2586764" cy="7463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200">
                <a:cs typeface="Arabic Transparent" pitchFamily="2" charset="-78"/>
              </a:rPr>
              <a:t>ليل</a:t>
            </a:r>
            <a:endParaRPr lang="en-US" sz="3200" dirty="0">
              <a:cs typeface="Arabic Transparent" pitchFamily="2" charset="-78"/>
            </a:endParaRPr>
          </a:p>
        </p:txBody>
      </p:sp>
      <p:sp>
        <p:nvSpPr>
          <p:cNvPr id="10" name="Rectangle 9"/>
          <p:cNvSpPr/>
          <p:nvPr/>
        </p:nvSpPr>
        <p:spPr>
          <a:xfrm>
            <a:off x="8756542" y="1837049"/>
            <a:ext cx="2332738" cy="82865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200" dirty="0">
                <a:solidFill>
                  <a:srgbClr val="FFFF00"/>
                </a:solidFill>
                <a:cs typeface="Arabic Transparent" pitchFamily="2" charset="-78"/>
              </a:rPr>
              <a:t>يوم</a:t>
            </a:r>
            <a:endParaRPr lang="en-US" sz="3200" dirty="0">
              <a:solidFill>
                <a:srgbClr val="FFFF00"/>
              </a:solidFill>
              <a:cs typeface="Arabic Transparent" pitchFamily="2" charset="-78"/>
            </a:endParaRPr>
          </a:p>
        </p:txBody>
      </p:sp>
      <p:sp>
        <p:nvSpPr>
          <p:cNvPr id="11" name="Rectangle 10"/>
          <p:cNvSpPr/>
          <p:nvPr/>
        </p:nvSpPr>
        <p:spPr>
          <a:xfrm>
            <a:off x="745372" y="2862117"/>
            <a:ext cx="2633258" cy="7799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600" dirty="0">
                <a:cs typeface="Arabic Transparent" pitchFamily="2" charset="-78"/>
              </a:rPr>
              <a:t>عامة </a:t>
            </a:r>
            <a:endParaRPr lang="en-US" sz="3600" dirty="0">
              <a:cs typeface="Arabic Transparent" pitchFamily="2" charset="-78"/>
            </a:endParaRPr>
          </a:p>
        </p:txBody>
      </p:sp>
      <p:sp>
        <p:nvSpPr>
          <p:cNvPr id="12" name="Rectangle 11"/>
          <p:cNvSpPr/>
          <p:nvPr/>
        </p:nvSpPr>
        <p:spPr>
          <a:xfrm>
            <a:off x="8800615" y="2831120"/>
            <a:ext cx="2358164" cy="77998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dirty="0">
                <a:solidFill>
                  <a:srgbClr val="FFFF00"/>
                </a:solidFill>
                <a:cs typeface="Arabic Transparent" pitchFamily="2" charset="-78"/>
              </a:rPr>
              <a:t>خاصمة </a:t>
            </a:r>
            <a:endParaRPr lang="en-US" sz="4000" dirty="0">
              <a:solidFill>
                <a:srgbClr val="FFFF00"/>
              </a:solidFill>
              <a:cs typeface="Arabic Transparent" pitchFamily="2" charset="-78"/>
            </a:endParaRPr>
          </a:p>
        </p:txBody>
      </p:sp>
      <p:sp>
        <p:nvSpPr>
          <p:cNvPr id="13" name="Rectangle 12"/>
          <p:cNvSpPr/>
          <p:nvPr/>
        </p:nvSpPr>
        <p:spPr>
          <a:xfrm>
            <a:off x="714375" y="3843579"/>
            <a:ext cx="2679754" cy="8032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600" dirty="0">
                <a:cs typeface="Arabic Transparent" pitchFamily="2" charset="-78"/>
              </a:rPr>
              <a:t>اسرع</a:t>
            </a:r>
            <a:endParaRPr lang="en-US" sz="3600" dirty="0">
              <a:cs typeface="Arabic Transparent" pitchFamily="2" charset="-78"/>
            </a:endParaRPr>
          </a:p>
        </p:txBody>
      </p:sp>
      <p:sp>
        <p:nvSpPr>
          <p:cNvPr id="14" name="Rectangle 13"/>
          <p:cNvSpPr/>
          <p:nvPr/>
        </p:nvSpPr>
        <p:spPr>
          <a:xfrm>
            <a:off x="8818534" y="3800248"/>
            <a:ext cx="2293751" cy="70975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dirty="0">
                <a:solidFill>
                  <a:srgbClr val="FFFF00"/>
                </a:solidFill>
                <a:cs typeface="Arabic Transparent" pitchFamily="2" charset="-78"/>
              </a:rPr>
              <a:t> ابطأ </a:t>
            </a:r>
            <a:endParaRPr lang="en-US" sz="4000" dirty="0">
              <a:solidFill>
                <a:srgbClr val="FFFF00"/>
              </a:solidFill>
              <a:cs typeface="Arabic Transparent" pitchFamily="2" charset="-78"/>
            </a:endParaRPr>
          </a:p>
        </p:txBody>
      </p:sp>
      <p:sp>
        <p:nvSpPr>
          <p:cNvPr id="15" name="Rectangle 14"/>
          <p:cNvSpPr/>
          <p:nvPr/>
        </p:nvSpPr>
        <p:spPr>
          <a:xfrm>
            <a:off x="714375" y="4831370"/>
            <a:ext cx="2602262" cy="62403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600">
                <a:cs typeface="Arabic Transparent" pitchFamily="2" charset="-78"/>
              </a:rPr>
              <a:t>الجلوس</a:t>
            </a:r>
            <a:endParaRPr lang="en-US" sz="3600" dirty="0">
              <a:cs typeface="Arabic Transparent" pitchFamily="2" charset="-78"/>
            </a:endParaRPr>
          </a:p>
        </p:txBody>
      </p:sp>
      <p:sp>
        <p:nvSpPr>
          <p:cNvPr id="16" name="Rectangle 15"/>
          <p:cNvSpPr/>
          <p:nvPr/>
        </p:nvSpPr>
        <p:spPr>
          <a:xfrm>
            <a:off x="8803038" y="4645390"/>
            <a:ext cx="2371240" cy="7480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dirty="0">
                <a:solidFill>
                  <a:srgbClr val="FFFF00"/>
                </a:solidFill>
                <a:cs typeface="Arabic Transparent" pitchFamily="2" charset="-78"/>
              </a:rPr>
              <a:t>  القيام</a:t>
            </a:r>
            <a:endParaRPr lang="en-US" sz="4000" dirty="0">
              <a:solidFill>
                <a:srgbClr val="FFFF00"/>
              </a:solidFill>
              <a:cs typeface="Arabic Transparent" pitchFamily="2" charset="-78"/>
            </a:endParaRPr>
          </a:p>
        </p:txBody>
      </p:sp>
      <p:sp>
        <p:nvSpPr>
          <p:cNvPr id="17" name="Rectangle 16"/>
          <p:cNvSpPr/>
          <p:nvPr/>
        </p:nvSpPr>
        <p:spPr>
          <a:xfrm>
            <a:off x="714374" y="5688620"/>
            <a:ext cx="2524771" cy="5571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600" dirty="0">
                <a:cs typeface="Arabic Transparent" pitchFamily="2" charset="-78"/>
              </a:rPr>
              <a:t>العلماء</a:t>
            </a:r>
            <a:endParaRPr lang="en-US" sz="3600" dirty="0">
              <a:cs typeface="Arabic Transparent" pitchFamily="2" charset="-78"/>
            </a:endParaRPr>
          </a:p>
        </p:txBody>
      </p:sp>
      <p:sp>
        <p:nvSpPr>
          <p:cNvPr id="18" name="Rectangle 17"/>
          <p:cNvSpPr/>
          <p:nvPr/>
        </p:nvSpPr>
        <p:spPr>
          <a:xfrm>
            <a:off x="8847112" y="5549133"/>
            <a:ext cx="2404657" cy="6966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dirty="0">
                <a:solidFill>
                  <a:srgbClr val="FFFF00"/>
                </a:solidFill>
                <a:cs typeface="Arabic Transparent" pitchFamily="2" charset="-78"/>
              </a:rPr>
              <a:t>الجهلاء</a:t>
            </a:r>
            <a:endParaRPr lang="en-US" sz="4000" dirty="0">
              <a:solidFill>
                <a:srgbClr val="FFFF00"/>
              </a:solidFill>
              <a:cs typeface="Arabic Transparent" pitchFamily="2" charset="-78"/>
            </a:endParaRPr>
          </a:p>
        </p:txBody>
      </p:sp>
      <p:sp>
        <p:nvSpPr>
          <p:cNvPr id="19" name="Left Arrow 18"/>
          <p:cNvSpPr/>
          <p:nvPr/>
        </p:nvSpPr>
        <p:spPr>
          <a:xfrm>
            <a:off x="5119041" y="2969550"/>
            <a:ext cx="2490626" cy="636712"/>
          </a:xfrm>
          <a:prstGeom prst="leftArrow">
            <a:avLst/>
          </a:prstGeom>
          <a:solidFill>
            <a:srgbClr val="AA0A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Left Arrow 19"/>
          <p:cNvSpPr/>
          <p:nvPr/>
        </p:nvSpPr>
        <p:spPr>
          <a:xfrm>
            <a:off x="4917564" y="1984924"/>
            <a:ext cx="2444131" cy="636712"/>
          </a:xfrm>
          <a:prstGeom prst="leftArrow">
            <a:avLst/>
          </a:prstGeom>
          <a:solidFill>
            <a:srgbClr val="AA0A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Left Arrow 20"/>
          <p:cNvSpPr/>
          <p:nvPr/>
        </p:nvSpPr>
        <p:spPr>
          <a:xfrm>
            <a:off x="4917563" y="4799320"/>
            <a:ext cx="2459629" cy="636712"/>
          </a:xfrm>
          <a:prstGeom prst="leftArrow">
            <a:avLst/>
          </a:prstGeom>
          <a:solidFill>
            <a:srgbClr val="AA0A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Left Arrow 21"/>
          <p:cNvSpPr/>
          <p:nvPr/>
        </p:nvSpPr>
        <p:spPr>
          <a:xfrm>
            <a:off x="4871069" y="3907682"/>
            <a:ext cx="2630110" cy="636712"/>
          </a:xfrm>
          <a:prstGeom prst="leftArrow">
            <a:avLst/>
          </a:prstGeom>
          <a:solidFill>
            <a:srgbClr val="AA0A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Left Arrow 22"/>
          <p:cNvSpPr/>
          <p:nvPr/>
        </p:nvSpPr>
        <p:spPr>
          <a:xfrm>
            <a:off x="4933063" y="5681513"/>
            <a:ext cx="2459629" cy="636712"/>
          </a:xfrm>
          <a:prstGeom prst="leftArrow">
            <a:avLst/>
          </a:prstGeom>
          <a:solidFill>
            <a:srgbClr val="AA0A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8994934" y="6488668"/>
            <a:ext cx="1300356" cy="369332"/>
          </a:xfrm>
          <a:prstGeom prst="rect">
            <a:avLst/>
          </a:prstGeom>
        </p:spPr>
        <p:txBody>
          <a:bodyPr wrap="none">
            <a:spAutoFit/>
          </a:bodyPr>
          <a:lstStyle/>
          <a:p>
            <a:r>
              <a:rPr lang="en-US" dirty="0">
                <a:solidFill>
                  <a:srgbClr val="FF0000"/>
                </a:solidFill>
              </a:rPr>
              <a:t>29/06/2021</a:t>
            </a:r>
            <a:endParaRPr lang="en-US" dirty="0">
              <a:solidFill>
                <a:srgbClr val="FF0000"/>
              </a:solidFill>
            </a:endParaRPr>
          </a:p>
        </p:txBody>
      </p:sp>
      <p:sp>
        <p:nvSpPr>
          <p:cNvPr id="25" name="TextBox 24"/>
          <p:cNvSpPr txBox="1"/>
          <p:nvPr/>
        </p:nvSpPr>
        <p:spPr>
          <a:xfrm>
            <a:off x="11313763" y="6400800"/>
            <a:ext cx="697423" cy="369332"/>
          </a:xfrm>
          <a:prstGeom prst="rect">
            <a:avLst/>
          </a:prstGeom>
          <a:noFill/>
        </p:spPr>
        <p:txBody>
          <a:bodyPr wrap="square" rtlCol="0">
            <a:spAutoFit/>
          </a:bodyPr>
          <a:lstStyle/>
          <a:p>
            <a:r>
              <a:rPr lang="en-US" dirty="0" smtClean="0"/>
              <a:t>12</a:t>
            </a:r>
            <a:endParaRPr lang="en-US" dirty="0"/>
          </a:p>
        </p:txBody>
      </p:sp>
    </p:spTree>
    <p:extLst>
      <p:ext uri="{BB962C8B-B14F-4D97-AF65-F5344CB8AC3E}">
        <p14:creationId xmlns:p14="http://schemas.microsoft.com/office/powerpoint/2010/main" val="285372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3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3000" fill="hold"/>
                                        <p:tgtEl>
                                          <p:spTgt spid="20"/>
                                        </p:tgtEl>
                                        <p:attrNameLst>
                                          <p:attrName>ppt_x</p:attrName>
                                        </p:attrNameLst>
                                      </p:cBhvr>
                                      <p:tavLst>
                                        <p:tav tm="0">
                                          <p:val>
                                            <p:strVal val="#ppt_x"/>
                                          </p:val>
                                        </p:tav>
                                        <p:tav tm="100000">
                                          <p:val>
                                            <p:strVal val="#ppt_x"/>
                                          </p:val>
                                        </p:tav>
                                      </p:tavLst>
                                    </p:anim>
                                    <p:anim calcmode="lin" valueType="num">
                                      <p:cBhvr additive="base">
                                        <p:cTn id="13" dur="3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Left)">
                                      <p:cBhvr>
                                        <p:cTn id="18" dur="3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plus(in)">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3000" fill="hold"/>
                                        <p:tgtEl>
                                          <p:spTgt spid="19"/>
                                        </p:tgtEl>
                                        <p:attrNameLst>
                                          <p:attrName>ppt_x</p:attrName>
                                        </p:attrNameLst>
                                      </p:cBhvr>
                                      <p:tavLst>
                                        <p:tav tm="0">
                                          <p:val>
                                            <p:strVal val="#ppt_x"/>
                                          </p:val>
                                        </p:tav>
                                        <p:tav tm="100000">
                                          <p:val>
                                            <p:strVal val="#ppt_x"/>
                                          </p:val>
                                        </p:tav>
                                      </p:tavLst>
                                    </p:anim>
                                    <p:anim calcmode="lin" valueType="num">
                                      <p:cBhvr additive="base">
                                        <p:cTn id="29" dur="3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plus(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3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3000" fill="hold"/>
                                        <p:tgtEl>
                                          <p:spTgt spid="22"/>
                                        </p:tgtEl>
                                        <p:attrNameLst>
                                          <p:attrName>ppt_x</p:attrName>
                                        </p:attrNameLst>
                                      </p:cBhvr>
                                      <p:tavLst>
                                        <p:tav tm="0">
                                          <p:val>
                                            <p:strVal val="#ppt_x"/>
                                          </p:val>
                                        </p:tav>
                                        <p:tav tm="100000">
                                          <p:val>
                                            <p:strVal val="#ppt_x"/>
                                          </p:val>
                                        </p:tav>
                                      </p:tavLst>
                                    </p:anim>
                                    <p:anim calcmode="lin" valueType="num">
                                      <p:cBhvr additive="base">
                                        <p:cTn id="45" dur="3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dissolve">
                                      <p:cBhvr>
                                        <p:cTn id="50" dur="3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6"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arn(inHorizontal)">
                                      <p:cBhvr>
                                        <p:cTn id="55" dur="30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3000" fill="hold"/>
                                        <p:tgtEl>
                                          <p:spTgt spid="21"/>
                                        </p:tgtEl>
                                        <p:attrNameLst>
                                          <p:attrName>ppt_x</p:attrName>
                                        </p:attrNameLst>
                                      </p:cBhvr>
                                      <p:tavLst>
                                        <p:tav tm="0">
                                          <p:val>
                                            <p:strVal val="#ppt_x"/>
                                          </p:val>
                                        </p:tav>
                                        <p:tav tm="100000">
                                          <p:val>
                                            <p:strVal val="#ppt_x"/>
                                          </p:val>
                                        </p:tav>
                                      </p:tavLst>
                                    </p:anim>
                                    <p:anim calcmode="lin" valueType="num">
                                      <p:cBhvr additive="base">
                                        <p:cTn id="61" dur="3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6"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barn(inHorizontal)">
                                      <p:cBhvr>
                                        <p:cTn id="66" dur="30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6"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barn(inHorizontal)">
                                      <p:cBhvr>
                                        <p:cTn id="71" dur="30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3000" fill="hold"/>
                                        <p:tgtEl>
                                          <p:spTgt spid="23"/>
                                        </p:tgtEl>
                                        <p:attrNameLst>
                                          <p:attrName>ppt_x</p:attrName>
                                        </p:attrNameLst>
                                      </p:cBhvr>
                                      <p:tavLst>
                                        <p:tav tm="0">
                                          <p:val>
                                            <p:strVal val="#ppt_x"/>
                                          </p:val>
                                        </p:tav>
                                        <p:tav tm="100000">
                                          <p:val>
                                            <p:strVal val="#ppt_x"/>
                                          </p:val>
                                        </p:tav>
                                      </p:tavLst>
                                    </p:anim>
                                    <p:anim calcmode="lin" valueType="num">
                                      <p:cBhvr additive="base">
                                        <p:cTn id="77" dur="3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6" presetClass="entr" presetSubtype="26"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barn(inHorizontal)">
                                      <p:cBhvr>
                                        <p:cTn id="82"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422570"/>
            <a:ext cx="8403771" cy="400110"/>
          </a:xfrm>
          <a:prstGeom prst="rect">
            <a:avLst/>
          </a:prstGeom>
          <a:noFill/>
        </p:spPr>
        <p:txBody>
          <a:bodyPr wrap="square" rtlCol="0">
            <a:spAutoFit/>
          </a:bodyPr>
          <a:lstStyle/>
          <a:p>
            <a:r>
              <a:rPr lang="en-US" sz="2000" dirty="0" err="1" smtClean="0">
                <a:latin typeface="NikoshBAN" panose="02000000000000000000" pitchFamily="2" charset="0"/>
                <a:cs typeface="NikoshBAN" panose="02000000000000000000" pitchFamily="2" charset="0"/>
              </a:rPr>
              <a:t>জামিলাতুন</a:t>
            </a:r>
            <a:r>
              <a:rPr lang="en-US" sz="2000" dirty="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নেছা</a:t>
            </a:r>
            <a:r>
              <a:rPr lang="en-US" sz="2000" dirty="0" smtClean="0">
                <a:latin typeface="NikoshBAN" panose="02000000000000000000" pitchFamily="2" charset="0"/>
                <a:cs typeface="NikoshBAN" panose="02000000000000000000" pitchFamily="2" charset="0"/>
              </a:rPr>
              <a:t> , </a:t>
            </a:r>
            <a:r>
              <a:rPr lang="en-US" sz="2000" dirty="0" err="1" smtClean="0">
                <a:latin typeface="NikoshBAN" panose="02000000000000000000" pitchFamily="2" charset="0"/>
                <a:cs typeface="NikoshBAN" panose="02000000000000000000" pitchFamily="2" charset="0"/>
              </a:rPr>
              <a:t>সহকারী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মৌলভী</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ছড়ারকুটি</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আল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ওয়াহেদীয়া</a:t>
            </a:r>
            <a:r>
              <a:rPr lang="en-US" sz="2000" dirty="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a:t>
            </a:r>
            <a:r>
              <a:rPr lang="en-US" sz="2000" dirty="0" err="1" smtClean="0">
                <a:latin typeface="NikoshBAN" panose="02000000000000000000" pitchFamily="2" charset="0"/>
                <a:cs typeface="NikoshBAN" panose="02000000000000000000" pitchFamily="2" charset="0"/>
              </a:rPr>
              <a:t>দ্বি-মুখী</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দাখিল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মাদ্রাসা</a:t>
            </a:r>
            <a:r>
              <a:rPr lang="en-US" sz="2000" dirty="0">
                <a:latin typeface="NikoshBAN" panose="02000000000000000000" pitchFamily="2" charset="0"/>
                <a:cs typeface="NikoshBAN" panose="02000000000000000000" pitchFamily="2" charset="0"/>
              </a:rPr>
              <a:t>,</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সুন্দরগঞ্জ</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গাইবান্ধা</a:t>
            </a:r>
            <a:r>
              <a:rPr lang="en-US" sz="200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sp>
        <p:nvSpPr>
          <p:cNvPr id="5" name="Down Arrow Callout 4"/>
          <p:cNvSpPr/>
          <p:nvPr/>
        </p:nvSpPr>
        <p:spPr>
          <a:xfrm>
            <a:off x="1932122" y="0"/>
            <a:ext cx="7707824" cy="790414"/>
          </a:xfrm>
          <a:prstGeom prst="downArrowCallout">
            <a:avLst/>
          </a:prstGeom>
          <a:gradFill flip="none" rotWithShape="1">
            <a:gsLst>
              <a:gs pos="0">
                <a:srgbClr val="D6B19C"/>
              </a:gs>
              <a:gs pos="30000">
                <a:srgbClr val="D49E6C"/>
              </a:gs>
              <a:gs pos="70000">
                <a:srgbClr val="A65528"/>
              </a:gs>
              <a:gs pos="100000">
                <a:srgbClr val="663012"/>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a:solidFill>
                  <a:srgbClr val="002060"/>
                </a:solidFill>
              </a:rPr>
              <a:t>الاعمال انفراد</a:t>
            </a:r>
            <a:r>
              <a:rPr lang="bn-BD" sz="4800" dirty="0">
                <a:solidFill>
                  <a:srgbClr val="002060"/>
                </a:solidFill>
              </a:rPr>
              <a:t> </a:t>
            </a:r>
            <a:r>
              <a:rPr lang="bn-BD" sz="5400" dirty="0">
                <a:solidFill>
                  <a:srgbClr val="002060"/>
                </a:solidFill>
                <a:latin typeface="NikoshBAN" pitchFamily="2" charset="0"/>
                <a:cs typeface="NikoshBAN" pitchFamily="2" charset="0"/>
              </a:rPr>
              <a:t>একক কাজ</a:t>
            </a:r>
            <a:r>
              <a:rPr lang="en-US" sz="5400" dirty="0">
                <a:solidFill>
                  <a:srgbClr val="002060"/>
                </a:solidFill>
                <a:latin typeface="NikoshBAN" pitchFamily="2" charset="0"/>
                <a:cs typeface="NikoshBAN" pitchFamily="2" charset="0"/>
              </a:rPr>
              <a:t>:</a:t>
            </a:r>
          </a:p>
        </p:txBody>
      </p:sp>
      <p:sp>
        <p:nvSpPr>
          <p:cNvPr id="6" name="Rectangle 5"/>
          <p:cNvSpPr/>
          <p:nvPr/>
        </p:nvSpPr>
        <p:spPr>
          <a:xfrm>
            <a:off x="3226231" y="1014682"/>
            <a:ext cx="6123792" cy="523220"/>
          </a:xfrm>
          <a:prstGeom prst="rect">
            <a:avLst/>
          </a:prstGeom>
        </p:spPr>
        <p:txBody>
          <a:bodyPr wrap="none">
            <a:spAutoFit/>
          </a:bodyPr>
          <a:lstStyle/>
          <a:p>
            <a:pPr algn="ctr"/>
            <a:r>
              <a:rPr lang="ar-SA" sz="2800" dirty="0">
                <a:solidFill>
                  <a:srgbClr val="C00000"/>
                </a:solidFill>
              </a:rPr>
              <a:t>أذكر مفردا من الجمع ثم اجعله جملة مفيدة من عندك </a:t>
            </a:r>
          </a:p>
        </p:txBody>
      </p:sp>
      <p:graphicFrame>
        <p:nvGraphicFramePr>
          <p:cNvPr id="7" name="Content Placeholder 4"/>
          <p:cNvGraphicFramePr>
            <a:graphicFrameLocks/>
          </p:cNvGraphicFramePr>
          <p:nvPr>
            <p:extLst>
              <p:ext uri="{D42A27DB-BD31-4B8C-83A1-F6EECF244321}">
                <p14:modId xmlns:p14="http://schemas.microsoft.com/office/powerpoint/2010/main" val="3381308516"/>
              </p:ext>
            </p:extLst>
          </p:nvPr>
        </p:nvGraphicFramePr>
        <p:xfrm>
          <a:off x="960895" y="1668651"/>
          <a:ext cx="9144000" cy="4724400"/>
        </p:xfrm>
        <a:graphic>
          <a:graphicData uri="http://schemas.openxmlformats.org/drawingml/2006/table">
            <a:tbl>
              <a:tblPr firstRow="1" bandRow="1">
                <a:tableStyleId>{00A15C55-8517-42AA-B614-E9B94910E393}</a:tableStyleId>
              </a:tblPr>
              <a:tblGrid>
                <a:gridCol w="3048000"/>
                <a:gridCol w="3048000"/>
                <a:gridCol w="3048000"/>
              </a:tblGrid>
              <a:tr h="787400">
                <a:tc>
                  <a:txBody>
                    <a:bodyPr/>
                    <a:lstStyle/>
                    <a:p>
                      <a:pPr algn="ctr"/>
                      <a:r>
                        <a:rPr lang="ar-SA" sz="2800" b="1" dirty="0" smtClean="0">
                          <a:solidFill>
                            <a:srgbClr val="FFC000"/>
                          </a:solidFill>
                          <a:cs typeface="Arabic Transparent" pitchFamily="2" charset="-78"/>
                        </a:rPr>
                        <a:t>الجملة</a:t>
                      </a:r>
                      <a:endParaRPr lang="en-US" sz="2800" dirty="0">
                        <a:solidFill>
                          <a:srgbClr val="FFC000"/>
                        </a:solidFill>
                        <a:cs typeface="Arabic Transparent"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b="1" dirty="0" smtClean="0">
                          <a:solidFill>
                            <a:schemeClr val="tx2">
                              <a:lumMod val="75000"/>
                            </a:schemeClr>
                          </a:solidFill>
                          <a:cs typeface="Arabic Transparent" pitchFamily="2" charset="-78"/>
                        </a:rPr>
                        <a:t>المفرد</a:t>
                      </a:r>
                      <a:endParaRPr lang="en-US" sz="1800" b="1" dirty="0" smtClean="0">
                        <a:solidFill>
                          <a:schemeClr val="tx2">
                            <a:lumMod val="75000"/>
                          </a:schemeClr>
                        </a:solidFill>
                        <a:cs typeface="Arabic Transparent"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b="1" dirty="0" smtClean="0">
                          <a:solidFill>
                            <a:schemeClr val="accent1">
                              <a:lumMod val="75000"/>
                            </a:schemeClr>
                          </a:solidFill>
                          <a:cs typeface="Arabic Transparent" pitchFamily="2" charset="-78"/>
                        </a:rPr>
                        <a:t>الجمع</a:t>
                      </a:r>
                      <a:endParaRPr lang="ar-SA" sz="2800" b="1" dirty="0" smtClean="0">
                        <a:solidFill>
                          <a:schemeClr val="accent1">
                            <a:lumMod val="75000"/>
                          </a:schemeClr>
                        </a:solidFill>
                        <a:cs typeface="Arabic Transparent" pitchFamily="2" charset="-78"/>
                      </a:endParaRPr>
                    </a:p>
                  </a:txBody>
                  <a:tcPr/>
                </a:tc>
              </a:tr>
              <a:tr h="787400">
                <a:tc>
                  <a:txBody>
                    <a:bodyPr/>
                    <a:lstStyle/>
                    <a:p>
                      <a:pPr algn="ctr"/>
                      <a:r>
                        <a:rPr lang="en-US" sz="3200" dirty="0" smtClean="0">
                          <a:solidFill>
                            <a:srgbClr val="FFC000"/>
                          </a:solidFill>
                          <a:cs typeface="Arabic Transparent" pitchFamily="2" charset="-78"/>
                        </a:rPr>
                        <a:t>---------</a:t>
                      </a:r>
                      <a:endParaRPr lang="en-US" sz="3200" dirty="0">
                        <a:solidFill>
                          <a:srgbClr val="FFC000"/>
                        </a:solidFill>
                        <a:cs typeface="Arabic Transparent" pitchFamily="2" charset="-78"/>
                      </a:endParaRPr>
                    </a:p>
                  </a:txBody>
                  <a:tcPr/>
                </a:tc>
                <a:tc>
                  <a:txBody>
                    <a:bodyPr/>
                    <a:lstStyle/>
                    <a:p>
                      <a:pPr algn="ctr"/>
                      <a:r>
                        <a:rPr lang="en-US" sz="3600" dirty="0" smtClean="0">
                          <a:cs typeface="Arabic Transparent" pitchFamily="2" charset="-78"/>
                        </a:rPr>
                        <a:t>---------</a:t>
                      </a:r>
                      <a:endParaRPr lang="en-US" sz="3600" dirty="0">
                        <a:cs typeface="Arabic Transparent" pitchFamily="2" charset="-78"/>
                      </a:endParaRPr>
                    </a:p>
                  </a:txBody>
                  <a:tcPr/>
                </a:tc>
                <a:tc>
                  <a:txBody>
                    <a:bodyPr/>
                    <a:lstStyle/>
                    <a:p>
                      <a:pPr algn="ctr"/>
                      <a:r>
                        <a:rPr lang="ar-SA" sz="3200" dirty="0" smtClean="0">
                          <a:solidFill>
                            <a:schemeClr val="accent1">
                              <a:lumMod val="75000"/>
                            </a:schemeClr>
                          </a:solidFill>
                          <a:cs typeface="Arabic Transparent" pitchFamily="2" charset="-78"/>
                        </a:rPr>
                        <a:t>المركبات</a:t>
                      </a:r>
                      <a:endParaRPr lang="en-US" sz="3200" dirty="0">
                        <a:solidFill>
                          <a:schemeClr val="accent1">
                            <a:lumMod val="75000"/>
                          </a:schemeClr>
                        </a:solidFill>
                        <a:cs typeface="Arabic Transparent" pitchFamily="2" charset="-78"/>
                      </a:endParaRPr>
                    </a:p>
                  </a:txBody>
                  <a:tcPr/>
                </a:tc>
              </a:tr>
              <a:tr h="787400">
                <a:tc>
                  <a:txBody>
                    <a:bodyPr/>
                    <a:lstStyle/>
                    <a:p>
                      <a:pPr algn="ctr"/>
                      <a:r>
                        <a:rPr lang="en-US" sz="3200" dirty="0" smtClean="0">
                          <a:solidFill>
                            <a:srgbClr val="FFC000"/>
                          </a:solidFill>
                          <a:cs typeface="Arabic Transparent" pitchFamily="2" charset="-78"/>
                        </a:rPr>
                        <a:t>----------</a:t>
                      </a:r>
                      <a:endParaRPr lang="en-US" sz="3200" dirty="0">
                        <a:solidFill>
                          <a:srgbClr val="FFC000"/>
                        </a:solidFill>
                        <a:cs typeface="Arabic Transparent" pitchFamily="2" charset="-78"/>
                      </a:endParaRPr>
                    </a:p>
                  </a:txBody>
                  <a:tcPr/>
                </a:tc>
                <a:tc>
                  <a:txBody>
                    <a:bodyPr/>
                    <a:lstStyle/>
                    <a:p>
                      <a:pPr algn="ctr"/>
                      <a:r>
                        <a:rPr lang="en-US" sz="3200" dirty="0" smtClean="0">
                          <a:cs typeface="Arabic Transparent" pitchFamily="2" charset="-78"/>
                        </a:rPr>
                        <a:t>----------</a:t>
                      </a:r>
                      <a:endParaRPr lang="en-US" sz="3200" dirty="0">
                        <a:cs typeface="Arabic Transparent" pitchFamily="2" charset="-78"/>
                      </a:endParaRPr>
                    </a:p>
                  </a:txBody>
                  <a:tcPr/>
                </a:tc>
                <a:tc>
                  <a:txBody>
                    <a:bodyPr/>
                    <a:lstStyle/>
                    <a:p>
                      <a:pPr algn="ctr"/>
                      <a:r>
                        <a:rPr lang="ar-SA" sz="3200" dirty="0" smtClean="0">
                          <a:solidFill>
                            <a:schemeClr val="accent1">
                              <a:lumMod val="75000"/>
                            </a:schemeClr>
                          </a:solidFill>
                          <a:cs typeface="Arabic Transparent" pitchFamily="2" charset="-78"/>
                        </a:rPr>
                        <a:t> الأجيال</a:t>
                      </a:r>
                      <a:endParaRPr lang="en-US" sz="3200" dirty="0">
                        <a:solidFill>
                          <a:schemeClr val="accent1">
                            <a:lumMod val="75000"/>
                          </a:schemeClr>
                        </a:solidFill>
                        <a:cs typeface="Arabic Transparent" pitchFamily="2" charset="-78"/>
                      </a:endParaRPr>
                    </a:p>
                  </a:txBody>
                  <a:tcPr/>
                </a:tc>
              </a:tr>
              <a:tr h="787400">
                <a:tc>
                  <a:txBody>
                    <a:bodyPr/>
                    <a:lstStyle/>
                    <a:p>
                      <a:pPr algn="ctr"/>
                      <a:r>
                        <a:rPr lang="en-US" sz="3200" dirty="0" smtClean="0">
                          <a:solidFill>
                            <a:srgbClr val="FFC000"/>
                          </a:solidFill>
                          <a:cs typeface="Arabic Transparent" pitchFamily="2" charset="-78"/>
                        </a:rPr>
                        <a:t>------------</a:t>
                      </a:r>
                      <a:endParaRPr lang="en-US" sz="3200" dirty="0">
                        <a:solidFill>
                          <a:srgbClr val="FFC000"/>
                        </a:solidFill>
                        <a:cs typeface="Arabic Transparent" pitchFamily="2" charset="-78"/>
                      </a:endParaRPr>
                    </a:p>
                  </a:txBody>
                  <a:tcPr/>
                </a:tc>
                <a:tc>
                  <a:txBody>
                    <a:bodyPr/>
                    <a:lstStyle/>
                    <a:p>
                      <a:pPr algn="ctr"/>
                      <a:r>
                        <a:rPr lang="en-US" sz="3200" dirty="0" smtClean="0">
                          <a:cs typeface="Arabic Transparent" pitchFamily="2" charset="-78"/>
                        </a:rPr>
                        <a:t>-----------</a:t>
                      </a:r>
                      <a:endParaRPr lang="en-US" sz="3200" dirty="0">
                        <a:cs typeface="Arabic Transparent" pitchFamily="2" charset="-78"/>
                      </a:endParaRPr>
                    </a:p>
                  </a:txBody>
                  <a:tcPr/>
                </a:tc>
                <a:tc>
                  <a:txBody>
                    <a:bodyPr/>
                    <a:lstStyle/>
                    <a:p>
                      <a:pPr algn="ctr"/>
                      <a:r>
                        <a:rPr lang="ar-SA" sz="3200" dirty="0" smtClean="0">
                          <a:solidFill>
                            <a:schemeClr val="accent1">
                              <a:lumMod val="75000"/>
                            </a:schemeClr>
                          </a:solidFill>
                          <a:cs typeface="Arabic Transparent" pitchFamily="2" charset="-78"/>
                        </a:rPr>
                        <a:t>معالجة </a:t>
                      </a:r>
                      <a:endParaRPr lang="en-US" sz="3200" dirty="0">
                        <a:solidFill>
                          <a:schemeClr val="accent1">
                            <a:lumMod val="75000"/>
                          </a:schemeClr>
                        </a:solidFill>
                        <a:cs typeface="Arabic Transparent" pitchFamily="2" charset="-78"/>
                      </a:endParaRPr>
                    </a:p>
                  </a:txBody>
                  <a:tcPr/>
                </a:tc>
              </a:tr>
              <a:tr h="787400">
                <a:tc>
                  <a:txBody>
                    <a:bodyPr/>
                    <a:lstStyle/>
                    <a:p>
                      <a:pPr algn="ctr"/>
                      <a:r>
                        <a:rPr lang="en-US" sz="2800" dirty="0" smtClean="0">
                          <a:solidFill>
                            <a:srgbClr val="FFC000"/>
                          </a:solidFill>
                          <a:cs typeface="Arabic Transparent" pitchFamily="2" charset="-78"/>
                        </a:rPr>
                        <a:t>---------------</a:t>
                      </a:r>
                      <a:endParaRPr lang="en-US" sz="2800" dirty="0">
                        <a:solidFill>
                          <a:srgbClr val="FFC000"/>
                        </a:solidFill>
                        <a:cs typeface="Arabic Transparent" pitchFamily="2" charset="-78"/>
                      </a:endParaRPr>
                    </a:p>
                  </a:txBody>
                  <a:tcPr/>
                </a:tc>
                <a:tc>
                  <a:txBody>
                    <a:bodyPr/>
                    <a:lstStyle/>
                    <a:p>
                      <a:pPr algn="ctr"/>
                      <a:r>
                        <a:rPr lang="en-US" sz="3200" dirty="0" smtClean="0">
                          <a:cs typeface="Arabic Transparent" pitchFamily="2" charset="-78"/>
                        </a:rPr>
                        <a:t>------------</a:t>
                      </a:r>
                      <a:endParaRPr lang="en-US" sz="3200" dirty="0">
                        <a:cs typeface="Arabic Transparent" pitchFamily="2" charset="-78"/>
                      </a:endParaRPr>
                    </a:p>
                  </a:txBody>
                  <a:tcPr/>
                </a:tc>
                <a:tc>
                  <a:txBody>
                    <a:bodyPr/>
                    <a:lstStyle/>
                    <a:p>
                      <a:pPr algn="ctr"/>
                      <a:r>
                        <a:rPr lang="ar-SA" sz="3200" dirty="0" smtClean="0">
                          <a:solidFill>
                            <a:schemeClr val="accent1">
                              <a:lumMod val="75000"/>
                            </a:schemeClr>
                          </a:solidFill>
                          <a:cs typeface="Arabic Transparent" pitchFamily="2" charset="-78"/>
                        </a:rPr>
                        <a:t>أجهزة</a:t>
                      </a:r>
                      <a:endParaRPr lang="en-US" sz="3200" dirty="0">
                        <a:solidFill>
                          <a:schemeClr val="accent1">
                            <a:lumMod val="75000"/>
                          </a:schemeClr>
                        </a:solidFill>
                        <a:cs typeface="Arabic Transparent" pitchFamily="2" charset="-78"/>
                      </a:endParaRPr>
                    </a:p>
                  </a:txBody>
                  <a:tcPr/>
                </a:tc>
              </a:tr>
              <a:tr h="787400">
                <a:tc>
                  <a:txBody>
                    <a:bodyPr/>
                    <a:lstStyle/>
                    <a:p>
                      <a:pPr algn="ctr"/>
                      <a:r>
                        <a:rPr lang="en-US" sz="3200" dirty="0" smtClean="0">
                          <a:solidFill>
                            <a:srgbClr val="FFC000"/>
                          </a:solidFill>
                          <a:cs typeface="Arabic Transparent" pitchFamily="2" charset="-78"/>
                        </a:rPr>
                        <a:t>------------</a:t>
                      </a:r>
                      <a:endParaRPr lang="en-US" sz="3200" dirty="0">
                        <a:solidFill>
                          <a:srgbClr val="FFC000"/>
                        </a:solidFill>
                        <a:cs typeface="Arabic Transparent" pitchFamily="2" charset="-78"/>
                      </a:endParaRPr>
                    </a:p>
                  </a:txBody>
                  <a:tcPr/>
                </a:tc>
                <a:tc>
                  <a:txBody>
                    <a:bodyPr/>
                    <a:lstStyle/>
                    <a:p>
                      <a:pPr algn="ctr"/>
                      <a:r>
                        <a:rPr lang="en-US" sz="3600" dirty="0" smtClean="0">
                          <a:cs typeface="Arabic Transparent" pitchFamily="2" charset="-78"/>
                        </a:rPr>
                        <a:t>-----------</a:t>
                      </a:r>
                      <a:endParaRPr lang="en-US" sz="3600" dirty="0">
                        <a:cs typeface="Arabic Transparent" pitchFamily="2" charset="-78"/>
                      </a:endParaRPr>
                    </a:p>
                  </a:txBody>
                  <a:tcPr/>
                </a:tc>
                <a:tc>
                  <a:txBody>
                    <a:bodyPr/>
                    <a:lstStyle/>
                    <a:p>
                      <a:pPr algn="ctr"/>
                      <a:r>
                        <a:rPr lang="ar-SA" sz="3200" dirty="0" smtClean="0">
                          <a:solidFill>
                            <a:schemeClr val="accent1">
                              <a:lumMod val="75000"/>
                            </a:schemeClr>
                          </a:solidFill>
                          <a:cs typeface="Arabic Transparent" pitchFamily="2" charset="-78"/>
                        </a:rPr>
                        <a:t>البيانات</a:t>
                      </a:r>
                      <a:endParaRPr lang="en-US" sz="3200" dirty="0">
                        <a:solidFill>
                          <a:schemeClr val="accent1">
                            <a:lumMod val="75000"/>
                          </a:schemeClr>
                        </a:solidFill>
                        <a:cs typeface="Arabic Transparent" pitchFamily="2" charset="-78"/>
                      </a:endParaRPr>
                    </a:p>
                  </a:txBody>
                  <a:tcPr/>
                </a:tc>
              </a:tr>
            </a:tbl>
          </a:graphicData>
        </a:graphic>
      </p:graphicFrame>
      <p:sp>
        <p:nvSpPr>
          <p:cNvPr id="8" name="Rectangle 7"/>
          <p:cNvSpPr/>
          <p:nvPr/>
        </p:nvSpPr>
        <p:spPr>
          <a:xfrm>
            <a:off x="8762459" y="6488668"/>
            <a:ext cx="1300356" cy="369332"/>
          </a:xfrm>
          <a:prstGeom prst="rect">
            <a:avLst/>
          </a:prstGeom>
        </p:spPr>
        <p:txBody>
          <a:bodyPr wrap="none">
            <a:spAutoFit/>
          </a:bodyPr>
          <a:lstStyle/>
          <a:p>
            <a:r>
              <a:rPr lang="en-US" dirty="0">
                <a:solidFill>
                  <a:srgbClr val="FF0000"/>
                </a:solidFill>
              </a:rPr>
              <a:t>29/06/2021</a:t>
            </a:r>
            <a:endParaRPr lang="en-US" dirty="0">
              <a:solidFill>
                <a:srgbClr val="FF0000"/>
              </a:solidFill>
            </a:endParaRPr>
          </a:p>
        </p:txBody>
      </p:sp>
      <p:sp>
        <p:nvSpPr>
          <p:cNvPr id="9" name="TextBox 8"/>
          <p:cNvSpPr txBox="1"/>
          <p:nvPr/>
        </p:nvSpPr>
        <p:spPr>
          <a:xfrm>
            <a:off x="10709329" y="6338807"/>
            <a:ext cx="1084881" cy="369332"/>
          </a:xfrm>
          <a:prstGeom prst="rect">
            <a:avLst/>
          </a:prstGeom>
          <a:noFill/>
        </p:spPr>
        <p:txBody>
          <a:bodyPr wrap="square" rtlCol="0">
            <a:spAutoFit/>
          </a:bodyPr>
          <a:lstStyle/>
          <a:p>
            <a:r>
              <a:rPr lang="en-US" dirty="0" smtClean="0"/>
              <a:t>13</a:t>
            </a:r>
            <a:endParaRPr lang="en-US" dirty="0"/>
          </a:p>
        </p:txBody>
      </p:sp>
    </p:spTree>
    <p:extLst>
      <p:ext uri="{BB962C8B-B14F-4D97-AF65-F5344CB8AC3E}">
        <p14:creationId xmlns:p14="http://schemas.microsoft.com/office/powerpoint/2010/main" val="142503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422570"/>
            <a:ext cx="8403771" cy="400110"/>
          </a:xfrm>
          <a:prstGeom prst="rect">
            <a:avLst/>
          </a:prstGeom>
          <a:noFill/>
        </p:spPr>
        <p:txBody>
          <a:bodyPr wrap="square" rtlCol="0">
            <a:spAutoFit/>
          </a:bodyPr>
          <a:lstStyle/>
          <a:p>
            <a:r>
              <a:rPr lang="en-US" sz="2000" dirty="0" err="1" smtClean="0">
                <a:latin typeface="NikoshBAN" panose="02000000000000000000" pitchFamily="2" charset="0"/>
                <a:cs typeface="NikoshBAN" panose="02000000000000000000" pitchFamily="2" charset="0"/>
              </a:rPr>
              <a:t>জামিলাতুন</a:t>
            </a:r>
            <a:r>
              <a:rPr lang="en-US" sz="2000" dirty="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নেছা</a:t>
            </a:r>
            <a:r>
              <a:rPr lang="en-US" sz="2000" dirty="0" smtClean="0">
                <a:latin typeface="NikoshBAN" panose="02000000000000000000" pitchFamily="2" charset="0"/>
                <a:cs typeface="NikoshBAN" panose="02000000000000000000" pitchFamily="2" charset="0"/>
              </a:rPr>
              <a:t> , </a:t>
            </a:r>
            <a:r>
              <a:rPr lang="en-US" sz="2000" dirty="0" err="1" smtClean="0">
                <a:latin typeface="NikoshBAN" panose="02000000000000000000" pitchFamily="2" charset="0"/>
                <a:cs typeface="NikoshBAN" panose="02000000000000000000" pitchFamily="2" charset="0"/>
              </a:rPr>
              <a:t>সহকারী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মৌলভী</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ছড়ারকুটি</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আল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ওয়াহেদীয়া</a:t>
            </a:r>
            <a:r>
              <a:rPr lang="en-US" sz="2000" dirty="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a:t>
            </a:r>
            <a:r>
              <a:rPr lang="en-US" sz="2000" dirty="0" err="1" smtClean="0">
                <a:latin typeface="NikoshBAN" panose="02000000000000000000" pitchFamily="2" charset="0"/>
                <a:cs typeface="NikoshBAN" panose="02000000000000000000" pitchFamily="2" charset="0"/>
              </a:rPr>
              <a:t>দ্বি-মুখী</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দাখিল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মাদ্রাসা</a:t>
            </a:r>
            <a:r>
              <a:rPr lang="en-US" sz="2000" dirty="0">
                <a:latin typeface="NikoshBAN" panose="02000000000000000000" pitchFamily="2" charset="0"/>
                <a:cs typeface="NikoshBAN" panose="02000000000000000000" pitchFamily="2" charset="0"/>
              </a:rPr>
              <a:t>,</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সুন্দরগঞ্জ</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গাইবান্ধা</a:t>
            </a:r>
            <a:r>
              <a:rPr lang="en-US" sz="200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sp>
        <p:nvSpPr>
          <p:cNvPr id="3" name="Down Arrow Callout 2"/>
          <p:cNvSpPr/>
          <p:nvPr/>
        </p:nvSpPr>
        <p:spPr>
          <a:xfrm>
            <a:off x="2123267" y="0"/>
            <a:ext cx="6957017" cy="1162373"/>
          </a:xfrm>
          <a:prstGeom prst="downArrowCallout">
            <a:avLst/>
          </a:prstGeom>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bn-IN" sz="4800" dirty="0">
                <a:solidFill>
                  <a:srgbClr val="FF0000"/>
                </a:solidFill>
                <a:latin typeface="NikoshBAN" pitchFamily="2" charset="0"/>
                <a:cs typeface="NikoshBAN" pitchFamily="2" charset="0"/>
              </a:rPr>
              <a:t>জোড়ায় কাজঃ </a:t>
            </a:r>
            <a:r>
              <a:rPr lang="en-US" sz="4800" dirty="0">
                <a:solidFill>
                  <a:srgbClr val="FF0000"/>
                </a:solidFill>
                <a:latin typeface="NikoshBAN" pitchFamily="2" charset="0"/>
                <a:cs typeface="NikoshBAN" pitchFamily="2" charset="0"/>
              </a:rPr>
              <a:t>  </a:t>
            </a:r>
            <a:r>
              <a:rPr lang="ar-SA" sz="4800" dirty="0">
                <a:solidFill>
                  <a:srgbClr val="FF0000"/>
                </a:solidFill>
              </a:rPr>
              <a:t>الأعمال الزوج</a:t>
            </a:r>
            <a:endParaRPr lang="en-US" sz="4800" dirty="0">
              <a:solidFill>
                <a:srgbClr val="FF0000"/>
              </a:solidFill>
            </a:endParaRPr>
          </a:p>
        </p:txBody>
      </p:sp>
      <p:sp>
        <p:nvSpPr>
          <p:cNvPr id="4" name="Title 1"/>
          <p:cNvSpPr txBox="1">
            <a:spLocks/>
          </p:cNvSpPr>
          <p:nvPr/>
        </p:nvSpPr>
        <p:spPr>
          <a:xfrm>
            <a:off x="2983423" y="1344022"/>
            <a:ext cx="4843221" cy="779247"/>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SA" dirty="0" smtClean="0"/>
              <a:t>صياغ الماضي و المضارع</a:t>
            </a:r>
            <a:endParaRPr lang="en-US" dirty="0"/>
          </a:p>
        </p:txBody>
      </p:sp>
      <p:pic>
        <p:nvPicPr>
          <p:cNvPr id="5" name="Content Placeholder 3"/>
          <p:cNvPicPr>
            <a:picLocks noChangeAspect="1"/>
          </p:cNvPicPr>
          <p:nvPr/>
        </p:nvPicPr>
        <p:blipFill>
          <a:blip r:embed="rId2"/>
          <a:stretch>
            <a:fillRect/>
          </a:stretch>
        </p:blipFill>
        <p:spPr>
          <a:xfrm>
            <a:off x="1809428" y="2014871"/>
            <a:ext cx="6739119" cy="4607237"/>
          </a:xfrm>
          <a:prstGeom prst="rect">
            <a:avLst/>
          </a:prstGeom>
        </p:spPr>
      </p:pic>
      <p:sp>
        <p:nvSpPr>
          <p:cNvPr id="6" name="Rectangle 5"/>
          <p:cNvSpPr/>
          <p:nvPr/>
        </p:nvSpPr>
        <p:spPr>
          <a:xfrm>
            <a:off x="8932941" y="6488668"/>
            <a:ext cx="1300356" cy="369332"/>
          </a:xfrm>
          <a:prstGeom prst="rect">
            <a:avLst/>
          </a:prstGeom>
        </p:spPr>
        <p:txBody>
          <a:bodyPr wrap="none">
            <a:spAutoFit/>
          </a:bodyPr>
          <a:lstStyle/>
          <a:p>
            <a:r>
              <a:rPr lang="en-US" dirty="0">
                <a:solidFill>
                  <a:srgbClr val="FF0000"/>
                </a:solidFill>
              </a:rPr>
              <a:t>29/06/2021</a:t>
            </a:r>
            <a:endParaRPr lang="en-US" dirty="0">
              <a:solidFill>
                <a:srgbClr val="FF0000"/>
              </a:solidFill>
            </a:endParaRPr>
          </a:p>
        </p:txBody>
      </p:sp>
      <p:sp>
        <p:nvSpPr>
          <p:cNvPr id="7" name="TextBox 6"/>
          <p:cNvSpPr txBox="1"/>
          <p:nvPr/>
        </p:nvSpPr>
        <p:spPr>
          <a:xfrm>
            <a:off x="11050291" y="6354305"/>
            <a:ext cx="991892" cy="369332"/>
          </a:xfrm>
          <a:prstGeom prst="rect">
            <a:avLst/>
          </a:prstGeom>
          <a:noFill/>
        </p:spPr>
        <p:txBody>
          <a:bodyPr wrap="square" rtlCol="0">
            <a:spAutoFit/>
          </a:bodyPr>
          <a:lstStyle/>
          <a:p>
            <a:r>
              <a:rPr lang="en-US" dirty="0" smtClean="0"/>
              <a:t>14</a:t>
            </a:r>
            <a:endParaRPr lang="en-US" dirty="0"/>
          </a:p>
        </p:txBody>
      </p:sp>
    </p:spTree>
    <p:extLst>
      <p:ext uri="{BB962C8B-B14F-4D97-AF65-F5344CB8AC3E}">
        <p14:creationId xmlns:p14="http://schemas.microsoft.com/office/powerpoint/2010/main" val="115340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422570"/>
            <a:ext cx="8403771" cy="400110"/>
          </a:xfrm>
          <a:prstGeom prst="rect">
            <a:avLst/>
          </a:prstGeom>
          <a:noFill/>
        </p:spPr>
        <p:txBody>
          <a:bodyPr wrap="square" rtlCol="0">
            <a:spAutoFit/>
          </a:bodyPr>
          <a:lstStyle/>
          <a:p>
            <a:r>
              <a:rPr lang="en-US" sz="2000" dirty="0" err="1" smtClean="0">
                <a:latin typeface="NikoshBAN" panose="02000000000000000000" pitchFamily="2" charset="0"/>
                <a:cs typeface="NikoshBAN" panose="02000000000000000000" pitchFamily="2" charset="0"/>
              </a:rPr>
              <a:t>জামিলাতুন</a:t>
            </a:r>
            <a:r>
              <a:rPr lang="en-US" sz="2000" dirty="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নেছা</a:t>
            </a:r>
            <a:r>
              <a:rPr lang="en-US" sz="2000" dirty="0" smtClean="0">
                <a:latin typeface="NikoshBAN" panose="02000000000000000000" pitchFamily="2" charset="0"/>
                <a:cs typeface="NikoshBAN" panose="02000000000000000000" pitchFamily="2" charset="0"/>
              </a:rPr>
              <a:t> , </a:t>
            </a:r>
            <a:r>
              <a:rPr lang="en-US" sz="2000" dirty="0" err="1" smtClean="0">
                <a:latin typeface="NikoshBAN" panose="02000000000000000000" pitchFamily="2" charset="0"/>
                <a:cs typeface="NikoshBAN" panose="02000000000000000000" pitchFamily="2" charset="0"/>
              </a:rPr>
              <a:t>সহকারী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মৌলভী</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ছড়ারকুটি</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আল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ওয়াহেদীয়া</a:t>
            </a:r>
            <a:r>
              <a:rPr lang="en-US" sz="2000" dirty="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a:t>
            </a:r>
            <a:r>
              <a:rPr lang="en-US" sz="2000" dirty="0" err="1" smtClean="0">
                <a:latin typeface="NikoshBAN" panose="02000000000000000000" pitchFamily="2" charset="0"/>
                <a:cs typeface="NikoshBAN" panose="02000000000000000000" pitchFamily="2" charset="0"/>
              </a:rPr>
              <a:t>দ্বি-মুখী</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দাখিল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মাদ্রাসা</a:t>
            </a:r>
            <a:r>
              <a:rPr lang="en-US" sz="2000" dirty="0">
                <a:latin typeface="NikoshBAN" panose="02000000000000000000" pitchFamily="2" charset="0"/>
                <a:cs typeface="NikoshBAN" panose="02000000000000000000" pitchFamily="2" charset="0"/>
              </a:rPr>
              <a:t>,</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সুন্দরগঞ্জ</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গাইবান্ধা</a:t>
            </a:r>
            <a:r>
              <a:rPr lang="en-US" sz="200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sp>
        <p:nvSpPr>
          <p:cNvPr id="3" name="Down Arrow Callout 2"/>
          <p:cNvSpPr/>
          <p:nvPr/>
        </p:nvSpPr>
        <p:spPr>
          <a:xfrm>
            <a:off x="2638156" y="0"/>
            <a:ext cx="6096000" cy="1295400"/>
          </a:xfrm>
          <a:prstGeom prst="downArrowCallou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1">
            <a:schemeClr val="dk1"/>
          </a:lnRef>
          <a:fillRef idx="2">
            <a:schemeClr val="dk1"/>
          </a:fillRef>
          <a:effectRef idx="1">
            <a:schemeClr val="dk1"/>
          </a:effectRef>
          <a:fontRef idx="minor">
            <a:schemeClr val="dk1"/>
          </a:fontRef>
        </p:style>
        <p:txBody>
          <a:bodyPr anchor="ctr"/>
          <a:lstStyle/>
          <a:p>
            <a:pPr algn="ctr"/>
            <a:r>
              <a:rPr lang="ar-SA" sz="5400" b="1" dirty="0">
                <a:solidFill>
                  <a:schemeClr val="bg1"/>
                </a:solidFill>
              </a:rPr>
              <a:t>الأعمال</a:t>
            </a:r>
            <a:r>
              <a:rPr lang="bn-BD" sz="5400" b="1" dirty="0">
                <a:solidFill>
                  <a:schemeClr val="bg1"/>
                </a:solidFill>
              </a:rPr>
              <a:t> الاجتماعيّة</a:t>
            </a:r>
          </a:p>
        </p:txBody>
      </p:sp>
      <p:sp>
        <p:nvSpPr>
          <p:cNvPr id="4" name="Rectangle 3"/>
          <p:cNvSpPr/>
          <p:nvPr/>
        </p:nvSpPr>
        <p:spPr>
          <a:xfrm>
            <a:off x="2945970" y="1340268"/>
            <a:ext cx="5093061" cy="523220"/>
          </a:xfrm>
          <a:prstGeom prst="rect">
            <a:avLst/>
          </a:prstGeom>
        </p:spPr>
        <p:txBody>
          <a:bodyPr wrap="none">
            <a:spAutoFit/>
          </a:bodyPr>
          <a:lstStyle/>
          <a:p>
            <a:r>
              <a:rPr lang="ar-SA" sz="2800" u="sng" dirty="0">
                <a:solidFill>
                  <a:srgbClr val="FF0000"/>
                </a:solidFill>
              </a:rPr>
              <a:t>إملإ الفراغات في الجمل الأتية بكلمة مناسة </a:t>
            </a:r>
          </a:p>
        </p:txBody>
      </p:sp>
      <p:graphicFrame>
        <p:nvGraphicFramePr>
          <p:cNvPr id="5" name="Content Placeholder 4"/>
          <p:cNvGraphicFramePr>
            <a:graphicFrameLocks/>
          </p:cNvGraphicFramePr>
          <p:nvPr>
            <p:extLst>
              <p:ext uri="{D42A27DB-BD31-4B8C-83A1-F6EECF244321}">
                <p14:modId xmlns:p14="http://schemas.microsoft.com/office/powerpoint/2010/main" val="143772725"/>
              </p:ext>
            </p:extLst>
          </p:nvPr>
        </p:nvGraphicFramePr>
        <p:xfrm>
          <a:off x="1580827" y="1999281"/>
          <a:ext cx="7005233" cy="3812582"/>
        </p:xfrm>
        <a:graphic>
          <a:graphicData uri="http://schemas.openxmlformats.org/drawingml/2006/table">
            <a:tbl>
              <a:tblPr firstRow="1" bandRow="1">
                <a:tableStyleId>{FABFCF23-3B69-468F-B69F-88F6DE6A72F2}</a:tableStyleId>
              </a:tblPr>
              <a:tblGrid>
                <a:gridCol w="7005233"/>
              </a:tblGrid>
              <a:tr h="652604">
                <a:tc>
                  <a:txBody>
                    <a:bodyPr/>
                    <a:lstStyle/>
                    <a:p>
                      <a:pPr algn="r"/>
                      <a:r>
                        <a:rPr lang="ar-SA" sz="3200" dirty="0" smtClean="0"/>
                        <a:t>لحاسوب.........الالي</a:t>
                      </a:r>
                      <a:endParaRPr lang="en-US" sz="3200" dirty="0"/>
                    </a:p>
                  </a:txBody>
                  <a:tcPr/>
                </a:tc>
              </a:tr>
              <a:tr h="652604">
                <a:tc>
                  <a:txBody>
                    <a:bodyPr/>
                    <a:lstStyle/>
                    <a:p>
                      <a:pPr algn="r"/>
                      <a:r>
                        <a:rPr lang="ar-SA" sz="3200" dirty="0" smtClean="0"/>
                        <a:t>وتبين أنظمة......... كيفية </a:t>
                      </a:r>
                      <a:endParaRPr lang="en-US" sz="3200" dirty="0"/>
                    </a:p>
                  </a:txBody>
                  <a:tcPr/>
                </a:tc>
              </a:tr>
              <a:tr h="1202166">
                <a:tc>
                  <a:txBody>
                    <a:bodyPr/>
                    <a:lstStyle/>
                    <a:p>
                      <a:pPr algn="r"/>
                      <a:r>
                        <a:rPr lang="ar-SA" sz="3200" dirty="0" smtClean="0"/>
                        <a:t>لايمكن القول......... ذاته</a:t>
                      </a:r>
                    </a:p>
                    <a:p>
                      <a:pPr algn="r"/>
                      <a:endParaRPr lang="en-US" sz="3200" dirty="0"/>
                    </a:p>
                  </a:txBody>
                  <a:tcPr/>
                </a:tc>
              </a:tr>
              <a:tr h="652604">
                <a:tc>
                  <a:txBody>
                    <a:bodyPr/>
                    <a:lstStyle/>
                    <a:p>
                      <a:pPr algn="r"/>
                      <a:r>
                        <a:rPr lang="ar-SA" sz="3200" dirty="0" smtClean="0"/>
                        <a:t>طالما......... في الاعتبار. </a:t>
                      </a:r>
                      <a:endParaRPr lang="en-US" sz="3200" dirty="0"/>
                    </a:p>
                  </a:txBody>
                  <a:tcPr/>
                </a:tc>
              </a:tr>
              <a:tr h="652604">
                <a:tc>
                  <a:txBody>
                    <a:bodyPr/>
                    <a:lstStyle/>
                    <a:p>
                      <a:pPr algn="r"/>
                      <a:r>
                        <a:rPr lang="ar-SA" sz="3200" dirty="0" smtClean="0"/>
                        <a:t>ظاهرة............</a:t>
                      </a:r>
                      <a:endParaRPr lang="en-US" sz="3200" dirty="0"/>
                    </a:p>
                  </a:txBody>
                  <a:tcPr/>
                </a:tc>
              </a:tr>
            </a:tbl>
          </a:graphicData>
        </a:graphic>
      </p:graphicFrame>
      <p:sp>
        <p:nvSpPr>
          <p:cNvPr id="6" name="Rectangle 5"/>
          <p:cNvSpPr/>
          <p:nvPr/>
        </p:nvSpPr>
        <p:spPr>
          <a:xfrm>
            <a:off x="8653971" y="6297500"/>
            <a:ext cx="1300356" cy="369332"/>
          </a:xfrm>
          <a:prstGeom prst="rect">
            <a:avLst/>
          </a:prstGeom>
        </p:spPr>
        <p:txBody>
          <a:bodyPr wrap="none">
            <a:spAutoFit/>
          </a:bodyPr>
          <a:lstStyle/>
          <a:p>
            <a:r>
              <a:rPr lang="en-US" dirty="0">
                <a:solidFill>
                  <a:srgbClr val="FF0000"/>
                </a:solidFill>
              </a:rPr>
              <a:t>29/06/2021</a:t>
            </a:r>
            <a:endParaRPr lang="en-US" dirty="0">
              <a:solidFill>
                <a:srgbClr val="FF0000"/>
              </a:solidFill>
            </a:endParaRPr>
          </a:p>
        </p:txBody>
      </p:sp>
      <p:sp>
        <p:nvSpPr>
          <p:cNvPr id="7" name="TextBox 6"/>
          <p:cNvSpPr txBox="1"/>
          <p:nvPr/>
        </p:nvSpPr>
        <p:spPr>
          <a:xfrm>
            <a:off x="11282766" y="6323308"/>
            <a:ext cx="635431" cy="369332"/>
          </a:xfrm>
          <a:prstGeom prst="rect">
            <a:avLst/>
          </a:prstGeom>
          <a:noFill/>
        </p:spPr>
        <p:txBody>
          <a:bodyPr wrap="square" rtlCol="0">
            <a:spAutoFit/>
          </a:bodyPr>
          <a:lstStyle/>
          <a:p>
            <a:r>
              <a:rPr lang="en-US" dirty="0" smtClean="0"/>
              <a:t>15</a:t>
            </a:r>
            <a:endParaRPr lang="en-US" dirty="0"/>
          </a:p>
        </p:txBody>
      </p:sp>
    </p:spTree>
    <p:extLst>
      <p:ext uri="{BB962C8B-B14F-4D97-AF65-F5344CB8AC3E}">
        <p14:creationId xmlns:p14="http://schemas.microsoft.com/office/powerpoint/2010/main" val="201065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422570"/>
            <a:ext cx="8403771" cy="400110"/>
          </a:xfrm>
          <a:prstGeom prst="rect">
            <a:avLst/>
          </a:prstGeom>
          <a:noFill/>
        </p:spPr>
        <p:txBody>
          <a:bodyPr wrap="square" rtlCol="0">
            <a:spAutoFit/>
          </a:bodyPr>
          <a:lstStyle/>
          <a:p>
            <a:r>
              <a:rPr lang="en-US" sz="2000" dirty="0" err="1" smtClean="0">
                <a:latin typeface="NikoshBAN" panose="02000000000000000000" pitchFamily="2" charset="0"/>
                <a:cs typeface="NikoshBAN" panose="02000000000000000000" pitchFamily="2" charset="0"/>
              </a:rPr>
              <a:t>জামিলাতুন</a:t>
            </a:r>
            <a:r>
              <a:rPr lang="en-US" sz="2000" dirty="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নেছা</a:t>
            </a:r>
            <a:r>
              <a:rPr lang="en-US" sz="2000" dirty="0" smtClean="0">
                <a:latin typeface="NikoshBAN" panose="02000000000000000000" pitchFamily="2" charset="0"/>
                <a:cs typeface="NikoshBAN" panose="02000000000000000000" pitchFamily="2" charset="0"/>
              </a:rPr>
              <a:t> , </a:t>
            </a:r>
            <a:r>
              <a:rPr lang="en-US" sz="2000" dirty="0" err="1" smtClean="0">
                <a:latin typeface="NikoshBAN" panose="02000000000000000000" pitchFamily="2" charset="0"/>
                <a:cs typeface="NikoshBAN" panose="02000000000000000000" pitchFamily="2" charset="0"/>
              </a:rPr>
              <a:t>সহকারী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মৌলভী</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ছড়ারকুটি</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আল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ওয়াহেদীয়া</a:t>
            </a:r>
            <a:r>
              <a:rPr lang="en-US" sz="2000" dirty="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a:t>
            </a:r>
            <a:r>
              <a:rPr lang="en-US" sz="2000" dirty="0" err="1" smtClean="0">
                <a:latin typeface="NikoshBAN" panose="02000000000000000000" pitchFamily="2" charset="0"/>
                <a:cs typeface="NikoshBAN" panose="02000000000000000000" pitchFamily="2" charset="0"/>
              </a:rPr>
              <a:t>দ্বি-মুখী</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দাখিল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মাদ্রাসা</a:t>
            </a:r>
            <a:r>
              <a:rPr lang="en-US" sz="2000" dirty="0">
                <a:latin typeface="NikoshBAN" panose="02000000000000000000" pitchFamily="2" charset="0"/>
                <a:cs typeface="NikoshBAN" panose="02000000000000000000" pitchFamily="2" charset="0"/>
              </a:rPr>
              <a:t>,</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সুন্দরগঞ্জ</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গাইবান্ধা</a:t>
            </a:r>
            <a:r>
              <a:rPr lang="en-US" sz="200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sp>
        <p:nvSpPr>
          <p:cNvPr id="3" name="Title 1"/>
          <p:cNvSpPr txBox="1">
            <a:spLocks/>
          </p:cNvSpPr>
          <p:nvPr/>
        </p:nvSpPr>
        <p:spPr>
          <a:xfrm>
            <a:off x="4858719" y="0"/>
            <a:ext cx="3432875"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SA" b="1" u="sng" dirty="0" smtClean="0">
                <a:solidFill>
                  <a:schemeClr val="accent1">
                    <a:lumMod val="50000"/>
                  </a:schemeClr>
                </a:solidFill>
              </a:rPr>
              <a:t>الواجب المنزلي</a:t>
            </a:r>
            <a:endParaRPr lang="en-US" b="1" u="sng" dirty="0">
              <a:solidFill>
                <a:schemeClr val="accent1">
                  <a:lumMod val="50000"/>
                </a:schemeClr>
              </a:solidFill>
            </a:endParaRPr>
          </a:p>
        </p:txBody>
      </p:sp>
      <p:pic>
        <p:nvPicPr>
          <p:cNvPr id="4" name="Picture 6"/>
          <p:cNvPicPr>
            <a:picLocks noChangeAspect="1"/>
          </p:cNvPicPr>
          <p:nvPr/>
        </p:nvPicPr>
        <p:blipFill>
          <a:blip r:embed="rId2"/>
          <a:srcRect/>
          <a:stretch>
            <a:fillRect/>
          </a:stretch>
        </p:blipFill>
        <p:spPr bwMode="auto">
          <a:xfrm>
            <a:off x="0" y="1394846"/>
            <a:ext cx="4695986" cy="4200041"/>
          </a:xfrm>
          <a:prstGeom prst="rect">
            <a:avLst/>
          </a:prstGeom>
          <a:noFill/>
          <a:ln w="9525">
            <a:noFill/>
            <a:miter lim="800000"/>
            <a:headEnd/>
            <a:tailEnd/>
          </a:ln>
        </p:spPr>
      </p:pic>
      <p:sp>
        <p:nvSpPr>
          <p:cNvPr id="5" name="Content Placeholder 2"/>
          <p:cNvSpPr txBox="1">
            <a:spLocks/>
          </p:cNvSpPr>
          <p:nvPr/>
        </p:nvSpPr>
        <p:spPr>
          <a:xfrm>
            <a:off x="5439905" y="1538207"/>
            <a:ext cx="1867545" cy="1447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sz="3600" dirty="0" smtClean="0">
                <a:solidFill>
                  <a:srgbClr val="C00000"/>
                </a:solidFill>
              </a:rPr>
              <a:t>(١) استخرج عشرة صيغة من النص ثم حوله الي صيغة المضارع</a:t>
            </a:r>
          </a:p>
          <a:p>
            <a:endParaRPr lang="ar-SA" dirty="0" smtClean="0">
              <a:solidFill>
                <a:srgbClr val="C00000"/>
              </a:solidFill>
            </a:endParaRPr>
          </a:p>
          <a:p>
            <a:endParaRPr lang="en-US" dirty="0">
              <a:solidFill>
                <a:srgbClr val="C00000"/>
              </a:solidFill>
            </a:endParaRPr>
          </a:p>
        </p:txBody>
      </p:sp>
      <p:pic>
        <p:nvPicPr>
          <p:cNvPr id="6" name="Picture 6"/>
          <p:cNvPicPr>
            <a:picLocks noChangeAspect="1"/>
          </p:cNvPicPr>
          <p:nvPr/>
        </p:nvPicPr>
        <p:blipFill>
          <a:blip r:embed="rId2"/>
          <a:srcRect/>
          <a:stretch>
            <a:fillRect/>
          </a:stretch>
        </p:blipFill>
        <p:spPr bwMode="auto">
          <a:xfrm>
            <a:off x="7594169" y="1472338"/>
            <a:ext cx="4597831" cy="4370522"/>
          </a:xfrm>
          <a:prstGeom prst="rect">
            <a:avLst/>
          </a:prstGeom>
          <a:noFill/>
          <a:ln w="9525">
            <a:noFill/>
            <a:miter lim="800000"/>
            <a:headEnd/>
            <a:tailEnd/>
          </a:ln>
        </p:spPr>
      </p:pic>
      <p:sp>
        <p:nvSpPr>
          <p:cNvPr id="7" name="Rectangle 6"/>
          <p:cNvSpPr/>
          <p:nvPr/>
        </p:nvSpPr>
        <p:spPr>
          <a:xfrm>
            <a:off x="8948439" y="6488668"/>
            <a:ext cx="1300356" cy="369332"/>
          </a:xfrm>
          <a:prstGeom prst="rect">
            <a:avLst/>
          </a:prstGeom>
        </p:spPr>
        <p:txBody>
          <a:bodyPr wrap="none">
            <a:spAutoFit/>
          </a:bodyPr>
          <a:lstStyle/>
          <a:p>
            <a:r>
              <a:rPr lang="en-US" dirty="0">
                <a:solidFill>
                  <a:srgbClr val="FF0000"/>
                </a:solidFill>
              </a:rPr>
              <a:t>29/06/2021</a:t>
            </a:r>
            <a:endParaRPr lang="en-US" dirty="0">
              <a:solidFill>
                <a:srgbClr val="FF0000"/>
              </a:solidFill>
            </a:endParaRPr>
          </a:p>
        </p:txBody>
      </p:sp>
      <p:sp>
        <p:nvSpPr>
          <p:cNvPr id="8" name="TextBox 7"/>
          <p:cNvSpPr txBox="1"/>
          <p:nvPr/>
        </p:nvSpPr>
        <p:spPr>
          <a:xfrm>
            <a:off x="11344759" y="6447295"/>
            <a:ext cx="847241" cy="369332"/>
          </a:xfrm>
          <a:prstGeom prst="rect">
            <a:avLst/>
          </a:prstGeom>
          <a:noFill/>
        </p:spPr>
        <p:txBody>
          <a:bodyPr wrap="square" rtlCol="0">
            <a:spAutoFit/>
          </a:bodyPr>
          <a:lstStyle/>
          <a:p>
            <a:r>
              <a:rPr lang="en-US" dirty="0" smtClean="0"/>
              <a:t>16</a:t>
            </a:r>
            <a:endParaRPr lang="en-US" dirty="0"/>
          </a:p>
        </p:txBody>
      </p:sp>
    </p:spTree>
    <p:extLst>
      <p:ext uri="{BB962C8B-B14F-4D97-AF65-F5344CB8AC3E}">
        <p14:creationId xmlns:p14="http://schemas.microsoft.com/office/powerpoint/2010/main" val="361825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422570"/>
            <a:ext cx="8403771" cy="400110"/>
          </a:xfrm>
          <a:prstGeom prst="rect">
            <a:avLst/>
          </a:prstGeom>
          <a:noFill/>
        </p:spPr>
        <p:txBody>
          <a:bodyPr wrap="square" rtlCol="0">
            <a:spAutoFit/>
          </a:bodyPr>
          <a:lstStyle/>
          <a:p>
            <a:r>
              <a:rPr lang="en-US" sz="2000" dirty="0" err="1" smtClean="0">
                <a:latin typeface="NikoshBAN" panose="02000000000000000000" pitchFamily="2" charset="0"/>
                <a:cs typeface="NikoshBAN" panose="02000000000000000000" pitchFamily="2" charset="0"/>
              </a:rPr>
              <a:t>জামিলাতুন</a:t>
            </a:r>
            <a:r>
              <a:rPr lang="en-US" sz="2000" dirty="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নেছা</a:t>
            </a:r>
            <a:r>
              <a:rPr lang="en-US" sz="2000" dirty="0" smtClean="0">
                <a:latin typeface="NikoshBAN" panose="02000000000000000000" pitchFamily="2" charset="0"/>
                <a:cs typeface="NikoshBAN" panose="02000000000000000000" pitchFamily="2" charset="0"/>
              </a:rPr>
              <a:t> , </a:t>
            </a:r>
            <a:r>
              <a:rPr lang="en-US" sz="2000" dirty="0" err="1" smtClean="0">
                <a:latin typeface="NikoshBAN" panose="02000000000000000000" pitchFamily="2" charset="0"/>
                <a:cs typeface="NikoshBAN" panose="02000000000000000000" pitchFamily="2" charset="0"/>
              </a:rPr>
              <a:t>সহকারী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মৌলভী</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ছড়ারকুটি</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আল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ওয়াহেদীয়া</a:t>
            </a:r>
            <a:r>
              <a:rPr lang="en-US" sz="2000" dirty="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a:t>
            </a:r>
            <a:r>
              <a:rPr lang="en-US" sz="2000" dirty="0" err="1" smtClean="0">
                <a:latin typeface="NikoshBAN" panose="02000000000000000000" pitchFamily="2" charset="0"/>
                <a:cs typeface="NikoshBAN" panose="02000000000000000000" pitchFamily="2" charset="0"/>
              </a:rPr>
              <a:t>দ্বি-মুখী</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দাখিল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মাদ্রাসা</a:t>
            </a:r>
            <a:r>
              <a:rPr lang="en-US" sz="2000" dirty="0">
                <a:latin typeface="NikoshBAN" panose="02000000000000000000" pitchFamily="2" charset="0"/>
                <a:cs typeface="NikoshBAN" panose="02000000000000000000" pitchFamily="2" charset="0"/>
              </a:rPr>
              <a:t>,</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সুন্দরগঞ্জ</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গাইবান্ধা</a:t>
            </a:r>
            <a:r>
              <a:rPr lang="en-US" sz="200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grpSp>
        <p:nvGrpSpPr>
          <p:cNvPr id="8" name="Group 7"/>
          <p:cNvGrpSpPr/>
          <p:nvPr/>
        </p:nvGrpSpPr>
        <p:grpSpPr>
          <a:xfrm>
            <a:off x="0" y="0"/>
            <a:ext cx="12192001" cy="6385304"/>
            <a:chOff x="-1" y="0"/>
            <a:chExt cx="12192001" cy="6385304"/>
          </a:xfrm>
        </p:grpSpPr>
        <p:sp>
          <p:nvSpPr>
            <p:cNvPr id="4" name="Rectangle 3"/>
            <p:cNvSpPr/>
            <p:nvPr/>
          </p:nvSpPr>
          <p:spPr>
            <a:xfrm>
              <a:off x="-1" y="0"/>
              <a:ext cx="12192001" cy="638530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9600" b="1" dirty="0">
                  <a:solidFill>
                    <a:srgbClr val="FF0000"/>
                  </a:solidFill>
                  <a:latin typeface="Arabic Typesetting" panose="03020402040406030203" pitchFamily="66" charset="-78"/>
                  <a:cs typeface="Arabic Typesetting" panose="03020402040406030203" pitchFamily="66" charset="-78"/>
                </a:rPr>
                <a:t>شكرا جميلا</a:t>
              </a:r>
              <a:r>
                <a:rPr lang="bn-IN" sz="9600" b="1" dirty="0">
                  <a:solidFill>
                    <a:srgbClr val="FF0000"/>
                  </a:solidFill>
                  <a:latin typeface="Arabic Typesetting" panose="03020402040406030203" pitchFamily="66" charset="-78"/>
                </a:rPr>
                <a:t> </a:t>
              </a:r>
              <a:r>
                <a:rPr lang="bn-IN" sz="9600" b="1" dirty="0" smtClean="0">
                  <a:solidFill>
                    <a:srgbClr val="FF0000"/>
                  </a:solidFill>
                  <a:latin typeface="Arabic Typesetting" panose="03020402040406030203" pitchFamily="66" charset="-78"/>
                  <a:cs typeface="NikoshBAN" pitchFamily="2" charset="0"/>
                </a:rPr>
                <a:t>ধন্যবাদ</a:t>
              </a:r>
              <a:endParaRPr lang="bn-IN" b="1" dirty="0">
                <a:solidFill>
                  <a:srgbClr val="FF0000"/>
                </a:solidFill>
                <a:latin typeface="Arabic Typesetting" panose="03020402040406030203" pitchFamily="66" charset="-78"/>
                <a:cs typeface="NikoshBAN" pitchFamily="2" charset="0"/>
              </a:endParaRPr>
            </a:p>
          </p:txBody>
        </p:sp>
        <p:pic>
          <p:nvPicPr>
            <p:cNvPr id="6" name="Picture 5" descr="rose-3.jpg"/>
            <p:cNvPicPr>
              <a:picLocks noChangeAspect="1"/>
            </p:cNvPicPr>
            <p:nvPr/>
          </p:nvPicPr>
          <p:blipFill>
            <a:blip r:embed="rId2"/>
            <a:stretch>
              <a:fillRect/>
            </a:stretch>
          </p:blipFill>
          <p:spPr>
            <a:xfrm rot="16200000">
              <a:off x="-1797804" y="1797806"/>
              <a:ext cx="6385303" cy="2789694"/>
            </a:xfrm>
            <a:prstGeom prst="rect">
              <a:avLst/>
            </a:prstGeom>
            <a:solidFill>
              <a:srgbClr val="0070C0"/>
            </a:solidFill>
          </p:spPr>
        </p:pic>
      </p:grpSp>
      <p:pic>
        <p:nvPicPr>
          <p:cNvPr id="7" name="Picture 6" descr="rose-3.jpg"/>
          <p:cNvPicPr>
            <a:picLocks noChangeAspect="1"/>
          </p:cNvPicPr>
          <p:nvPr/>
        </p:nvPicPr>
        <p:blipFill>
          <a:blip r:embed="rId2"/>
          <a:stretch>
            <a:fillRect/>
          </a:stretch>
        </p:blipFill>
        <p:spPr>
          <a:xfrm rot="5400000">
            <a:off x="7604501" y="1797806"/>
            <a:ext cx="6385303" cy="2789694"/>
          </a:xfrm>
          <a:prstGeom prst="rect">
            <a:avLst/>
          </a:prstGeom>
          <a:solidFill>
            <a:srgbClr val="0070C0"/>
          </a:solidFill>
        </p:spPr>
      </p:pic>
      <p:sp>
        <p:nvSpPr>
          <p:cNvPr id="12" name="Rectangle 11"/>
          <p:cNvSpPr/>
          <p:nvPr/>
        </p:nvSpPr>
        <p:spPr>
          <a:xfrm>
            <a:off x="8700466" y="6488668"/>
            <a:ext cx="1300356" cy="369332"/>
          </a:xfrm>
          <a:prstGeom prst="rect">
            <a:avLst/>
          </a:prstGeom>
        </p:spPr>
        <p:txBody>
          <a:bodyPr wrap="none">
            <a:spAutoFit/>
          </a:bodyPr>
          <a:lstStyle/>
          <a:p>
            <a:r>
              <a:rPr lang="en-US" dirty="0">
                <a:solidFill>
                  <a:srgbClr val="FF0000"/>
                </a:solidFill>
              </a:rPr>
              <a:t>29/06/2021</a:t>
            </a:r>
            <a:endParaRPr lang="en-US" dirty="0">
              <a:solidFill>
                <a:srgbClr val="FF0000"/>
              </a:solidFill>
            </a:endParaRPr>
          </a:p>
        </p:txBody>
      </p:sp>
      <p:sp>
        <p:nvSpPr>
          <p:cNvPr id="13" name="TextBox 12"/>
          <p:cNvSpPr txBox="1"/>
          <p:nvPr/>
        </p:nvSpPr>
        <p:spPr>
          <a:xfrm>
            <a:off x="11468746" y="6524786"/>
            <a:ext cx="557939" cy="369332"/>
          </a:xfrm>
          <a:prstGeom prst="rect">
            <a:avLst/>
          </a:prstGeom>
          <a:noFill/>
        </p:spPr>
        <p:txBody>
          <a:bodyPr wrap="square" rtlCol="0">
            <a:spAutoFit/>
          </a:bodyPr>
          <a:lstStyle/>
          <a:p>
            <a:r>
              <a:rPr lang="en-US" dirty="0" smtClean="0"/>
              <a:t>17</a:t>
            </a:r>
            <a:endParaRPr lang="en-US" dirty="0"/>
          </a:p>
        </p:txBody>
      </p:sp>
    </p:spTree>
    <p:extLst>
      <p:ext uri="{BB962C8B-B14F-4D97-AF65-F5344CB8AC3E}">
        <p14:creationId xmlns:p14="http://schemas.microsoft.com/office/powerpoint/2010/main" val="30406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2400" y="0"/>
            <a:ext cx="11483789" cy="6822680"/>
            <a:chOff x="152400" y="0"/>
            <a:chExt cx="11483789" cy="6822680"/>
          </a:xfrm>
        </p:grpSpPr>
        <p:sp>
          <p:nvSpPr>
            <p:cNvPr id="2" name="TextBox 1"/>
            <p:cNvSpPr txBox="1"/>
            <p:nvPr/>
          </p:nvSpPr>
          <p:spPr>
            <a:xfrm>
              <a:off x="152400" y="6422570"/>
              <a:ext cx="8403771" cy="400110"/>
            </a:xfrm>
            <a:prstGeom prst="rect">
              <a:avLst/>
            </a:prstGeom>
            <a:noFill/>
          </p:spPr>
          <p:txBody>
            <a:bodyPr wrap="square" rtlCol="0">
              <a:spAutoFit/>
            </a:bodyPr>
            <a:lstStyle/>
            <a:p>
              <a:r>
                <a:rPr lang="en-US" sz="2000" dirty="0" err="1" smtClean="0">
                  <a:latin typeface="NikoshBAN" panose="02000000000000000000" pitchFamily="2" charset="0"/>
                  <a:cs typeface="NikoshBAN" panose="02000000000000000000" pitchFamily="2" charset="0"/>
                </a:rPr>
                <a:t>জামিলাতুন</a:t>
              </a:r>
              <a:r>
                <a:rPr lang="en-US" sz="2000" dirty="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নেছা</a:t>
              </a:r>
              <a:r>
                <a:rPr lang="en-US" sz="2000" dirty="0" smtClean="0">
                  <a:latin typeface="NikoshBAN" panose="02000000000000000000" pitchFamily="2" charset="0"/>
                  <a:cs typeface="NikoshBAN" panose="02000000000000000000" pitchFamily="2" charset="0"/>
                </a:rPr>
                <a:t> , </a:t>
              </a:r>
              <a:r>
                <a:rPr lang="en-US" sz="2000" dirty="0" err="1" smtClean="0">
                  <a:latin typeface="NikoshBAN" panose="02000000000000000000" pitchFamily="2" charset="0"/>
                  <a:cs typeface="NikoshBAN" panose="02000000000000000000" pitchFamily="2" charset="0"/>
                </a:rPr>
                <a:t>সহকারী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মৌলভী</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ছড়ারকুটি</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আল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ওয়াহেদীয়া</a:t>
              </a:r>
              <a:r>
                <a:rPr lang="en-US" sz="2000" dirty="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a:t>
              </a:r>
              <a:r>
                <a:rPr lang="en-US" sz="2000" dirty="0" err="1" smtClean="0">
                  <a:latin typeface="NikoshBAN" panose="02000000000000000000" pitchFamily="2" charset="0"/>
                  <a:cs typeface="NikoshBAN" panose="02000000000000000000" pitchFamily="2" charset="0"/>
                </a:rPr>
                <a:t>দ্বি-মুখী</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দাখিল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মাদ্রাসা</a:t>
              </a:r>
              <a:r>
                <a:rPr lang="en-US" sz="2000" dirty="0">
                  <a:latin typeface="NikoshBAN" panose="02000000000000000000" pitchFamily="2" charset="0"/>
                  <a:cs typeface="NikoshBAN" panose="02000000000000000000" pitchFamily="2" charset="0"/>
                </a:rPr>
                <a:t>,</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সুন্দরগঞ্জ</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গাইবান্ধা</a:t>
              </a:r>
              <a:r>
                <a:rPr lang="en-US" sz="200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sp>
          <p:nvSpPr>
            <p:cNvPr id="3" name="Title 1"/>
            <p:cNvSpPr txBox="1">
              <a:spLocks/>
            </p:cNvSpPr>
            <p:nvPr/>
          </p:nvSpPr>
          <p:spPr>
            <a:xfrm>
              <a:off x="2735117" y="0"/>
              <a:ext cx="6934200" cy="1447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AE" sz="5400" b="1" dirty="0" smtClean="0">
                  <a:solidFill>
                    <a:srgbClr val="00B050"/>
                  </a:solidFill>
                  <a:latin typeface="Arabic Transparent" panose="020B0604020202020204" pitchFamily="34" charset="0"/>
                  <a:cs typeface="Arabic Transparent" panose="020B0604020202020204" pitchFamily="34" charset="0"/>
                </a:rPr>
                <a:t>تعريف المعلم</a:t>
              </a:r>
              <a:endParaRPr lang="en-US" sz="5400" dirty="0">
                <a:latin typeface="Arabic Transparent" panose="020B0604020202020204" pitchFamily="34" charset="0"/>
                <a:cs typeface="Arabic Transparent" panose="020B0604020202020204" pitchFamily="34" charset="0"/>
              </a:endParaRPr>
            </a:p>
          </p:txBody>
        </p:sp>
        <p:sp>
          <p:nvSpPr>
            <p:cNvPr id="4" name="Text Box 3"/>
            <p:cNvSpPr txBox="1">
              <a:spLocks noChangeArrowheads="1"/>
            </p:cNvSpPr>
            <p:nvPr/>
          </p:nvSpPr>
          <p:spPr bwMode="auto">
            <a:xfrm>
              <a:off x="1030933" y="1540529"/>
              <a:ext cx="5791200" cy="4267200"/>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0" tIns="360000" rIns="360000" bIns="360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en-US" sz="5400" dirty="0">
                  <a:solidFill>
                    <a:srgbClr val="7030A0"/>
                  </a:solidFill>
                  <a:cs typeface="Arabic Transparent" panose="020B0604020202020204" pitchFamily="34" charset="0"/>
                </a:rPr>
                <a:t>جميْلَةُ النسَاء </a:t>
              </a:r>
            </a:p>
            <a:p>
              <a:pPr eaLnBrk="1" hangingPunct="1"/>
              <a:r>
                <a:rPr lang="ar-SA" altLang="en-US" sz="5400" dirty="0">
                  <a:solidFill>
                    <a:srgbClr val="002060"/>
                  </a:solidFill>
                  <a:cs typeface="Arabic Transparent" panose="020B0604020202020204" pitchFamily="34" charset="0"/>
                </a:rPr>
                <a:t> مساعد المعلم</a:t>
              </a:r>
              <a:endParaRPr lang="en-US" altLang="en-US" sz="5400" dirty="0">
                <a:solidFill>
                  <a:srgbClr val="FF0000"/>
                </a:solidFill>
                <a:cs typeface="Arabic Transparent" panose="020B0604020202020204" pitchFamily="34" charset="0"/>
              </a:endParaRPr>
            </a:p>
            <a:p>
              <a:pPr eaLnBrk="1" hangingPunct="1"/>
              <a:r>
                <a:rPr lang="ar-SA" altLang="en-US" sz="4000" dirty="0">
                  <a:cs typeface="Arabic Transparent" panose="020B0604020202020204" pitchFamily="34" charset="0"/>
                </a:rPr>
                <a:t>صرركوتي الوحديا دي-موكي</a:t>
              </a:r>
            </a:p>
            <a:p>
              <a:pPr eaLnBrk="1" hangingPunct="1"/>
              <a:r>
                <a:rPr lang="ar-SA" altLang="en-US" sz="4000" dirty="0">
                  <a:cs typeface="Arabic Transparent" panose="020B0604020202020204" pitchFamily="34" charset="0"/>
                </a:rPr>
                <a:t>داخل مدرس. سندرغنز. غيبندا.</a:t>
              </a:r>
            </a:p>
            <a:p>
              <a:pPr eaLnBrk="1" hangingPunct="1"/>
              <a:r>
                <a:rPr lang="en-US" altLang="en-US" sz="5400" dirty="0">
                  <a:cs typeface="Arabic Transparent" panose="020B0604020202020204" pitchFamily="34" charset="0"/>
                </a:rPr>
                <a:t>০১৭৩৭৯৬২২৮১</a:t>
              </a:r>
              <a:r>
                <a:rPr lang="en-US" altLang="en-US" sz="4400" dirty="0">
                  <a:cs typeface="Arabic Transparent" panose="020B0604020202020204" pitchFamily="34" charset="0"/>
                </a:rPr>
                <a:t>         </a:t>
              </a:r>
            </a:p>
            <a:p>
              <a:pPr eaLnBrk="1" hangingPunct="1"/>
              <a:r>
                <a:rPr lang="en-US" altLang="en-US" sz="3600" dirty="0">
                  <a:cs typeface="Arabic Transparent" panose="020B0604020202020204" pitchFamily="34" charset="0"/>
                </a:rPr>
                <a:t>nasrindakua@gmail.com</a:t>
              </a:r>
            </a:p>
          </p:txBody>
        </p:sp>
        <p:pic>
          <p:nvPicPr>
            <p:cNvPr id="5" name="Picture 4" descr="cc9ba6b09c.png"/>
            <p:cNvPicPr>
              <a:picLocks noChangeAspect="1"/>
            </p:cNvPicPr>
            <p:nvPr/>
          </p:nvPicPr>
          <p:blipFill>
            <a:blip r:embed="rId2"/>
            <a:stretch>
              <a:fillRect/>
            </a:stretch>
          </p:blipFill>
          <p:spPr>
            <a:xfrm rot="2134151">
              <a:off x="425074" y="4965697"/>
              <a:ext cx="336550" cy="336550"/>
            </a:xfrm>
            <a:prstGeom prst="rect">
              <a:avLst/>
            </a:prstGeom>
            <a:solidFill>
              <a:srgbClr val="FF0000"/>
            </a:solidFill>
            <a:ln>
              <a:noFill/>
            </a:ln>
          </p:spPr>
          <p:style>
            <a:lnRef idx="1">
              <a:schemeClr val="accent5"/>
            </a:lnRef>
            <a:fillRef idx="2">
              <a:schemeClr val="accent5"/>
            </a:fillRef>
            <a:effectRef idx="1">
              <a:schemeClr val="accent5"/>
            </a:effectRef>
            <a:fontRef idx="minor">
              <a:schemeClr val="dk1"/>
            </a:fontRef>
          </p:style>
        </p:pic>
        <p:pic>
          <p:nvPicPr>
            <p:cNvPr id="6" name="Picture 5" descr="b2e893539c.png"/>
            <p:cNvPicPr>
              <a:picLocks noChangeAspect="1"/>
            </p:cNvPicPr>
            <p:nvPr/>
          </p:nvPicPr>
          <p:blipFill>
            <a:blip r:embed="rId3"/>
            <a:stretch>
              <a:fillRect/>
            </a:stretch>
          </p:blipFill>
          <p:spPr>
            <a:xfrm>
              <a:off x="368527" y="5683623"/>
              <a:ext cx="381000" cy="381000"/>
            </a:xfrm>
            <a:prstGeom prst="rect">
              <a:avLst/>
            </a:prstGeom>
            <a:solidFill>
              <a:schemeClr val="accent4">
                <a:lumMod val="60000"/>
                <a:lumOff val="40000"/>
              </a:schemeClr>
            </a:solid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8847" y="1990605"/>
              <a:ext cx="2707342" cy="3650995"/>
            </a:xfrm>
            <a:prstGeom prst="rect">
              <a:avLst/>
            </a:prstGeom>
          </p:spPr>
        </p:pic>
        <p:sp>
          <p:nvSpPr>
            <p:cNvPr id="8" name="Rectangle 7"/>
            <p:cNvSpPr/>
            <p:nvPr/>
          </p:nvSpPr>
          <p:spPr>
            <a:xfrm>
              <a:off x="9040938" y="5718592"/>
              <a:ext cx="2305439" cy="707886"/>
            </a:xfrm>
            <a:prstGeom prst="rect">
              <a:avLst/>
            </a:prstGeom>
          </p:spPr>
          <p:txBody>
            <a:bodyPr wrap="square">
              <a:spAutoFit/>
            </a:bodyPr>
            <a:lstStyle/>
            <a:p>
              <a:r>
                <a:rPr lang="ar-SA" altLang="en-US" sz="4000" dirty="0">
                  <a:solidFill>
                    <a:srgbClr val="C00000"/>
                  </a:solidFill>
                  <a:cs typeface="Arabic Transparent" panose="020B0604020202020204" pitchFamily="34" charset="0"/>
                </a:rPr>
                <a:t>جميْلَةُ النسَاء </a:t>
              </a:r>
            </a:p>
          </p:txBody>
        </p:sp>
      </p:grpSp>
      <p:sp>
        <p:nvSpPr>
          <p:cNvPr id="10" name="Rectangle 9"/>
          <p:cNvSpPr/>
          <p:nvPr/>
        </p:nvSpPr>
        <p:spPr>
          <a:xfrm>
            <a:off x="8700466" y="6374992"/>
            <a:ext cx="1342436" cy="369332"/>
          </a:xfrm>
          <a:prstGeom prst="rect">
            <a:avLst/>
          </a:prstGeom>
        </p:spPr>
        <p:txBody>
          <a:bodyPr wrap="square">
            <a:spAutoFit/>
          </a:bodyPr>
          <a:lstStyle/>
          <a:p>
            <a:r>
              <a:rPr lang="en-US" dirty="0">
                <a:solidFill>
                  <a:srgbClr val="FF0000"/>
                </a:solidFill>
              </a:rPr>
              <a:t>29/06/2021</a:t>
            </a:r>
            <a:endParaRPr lang="en-US" dirty="0">
              <a:solidFill>
                <a:srgbClr val="FF0000"/>
              </a:solidFill>
            </a:endParaRPr>
          </a:p>
        </p:txBody>
      </p:sp>
      <p:sp>
        <p:nvSpPr>
          <p:cNvPr id="11" name="TextBox 10"/>
          <p:cNvSpPr txBox="1"/>
          <p:nvPr/>
        </p:nvSpPr>
        <p:spPr>
          <a:xfrm>
            <a:off x="11670224" y="6369803"/>
            <a:ext cx="356461" cy="369332"/>
          </a:xfrm>
          <a:prstGeom prst="rect">
            <a:avLst/>
          </a:prstGeom>
          <a:noFill/>
        </p:spPr>
        <p:txBody>
          <a:bodyPr wrap="square" rtlCol="0">
            <a:spAutoFit/>
          </a:bodyPr>
          <a:lstStyle/>
          <a:p>
            <a:r>
              <a:rPr lang="en-US" dirty="0" smtClean="0"/>
              <a:t>2</a:t>
            </a:r>
            <a:endParaRPr lang="en-US" dirty="0"/>
          </a:p>
        </p:txBody>
      </p:sp>
    </p:spTree>
    <p:extLst>
      <p:ext uri="{BB962C8B-B14F-4D97-AF65-F5344CB8AC3E}">
        <p14:creationId xmlns:p14="http://schemas.microsoft.com/office/powerpoint/2010/main" val="447746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422570"/>
            <a:ext cx="8403771" cy="400110"/>
          </a:xfrm>
          <a:prstGeom prst="rect">
            <a:avLst/>
          </a:prstGeom>
          <a:noFill/>
        </p:spPr>
        <p:txBody>
          <a:bodyPr wrap="square" rtlCol="0">
            <a:spAutoFit/>
          </a:bodyPr>
          <a:lstStyle/>
          <a:p>
            <a:r>
              <a:rPr lang="en-US" sz="2000" dirty="0" err="1" smtClean="0">
                <a:latin typeface="NikoshBAN" panose="02000000000000000000" pitchFamily="2" charset="0"/>
                <a:cs typeface="NikoshBAN" panose="02000000000000000000" pitchFamily="2" charset="0"/>
              </a:rPr>
              <a:t>জামিলাতুন</a:t>
            </a:r>
            <a:r>
              <a:rPr lang="en-US" sz="2000" dirty="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নেছা</a:t>
            </a:r>
            <a:r>
              <a:rPr lang="en-US" sz="2000" dirty="0" smtClean="0">
                <a:latin typeface="NikoshBAN" panose="02000000000000000000" pitchFamily="2" charset="0"/>
                <a:cs typeface="NikoshBAN" panose="02000000000000000000" pitchFamily="2" charset="0"/>
              </a:rPr>
              <a:t> , </a:t>
            </a:r>
            <a:r>
              <a:rPr lang="en-US" sz="2000" dirty="0" err="1" smtClean="0">
                <a:latin typeface="NikoshBAN" panose="02000000000000000000" pitchFamily="2" charset="0"/>
                <a:cs typeface="NikoshBAN" panose="02000000000000000000" pitchFamily="2" charset="0"/>
              </a:rPr>
              <a:t>সহকারী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মৌলভী</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ছড়ারকুটি</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আল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ওয়াহেদীয়া</a:t>
            </a:r>
            <a:r>
              <a:rPr lang="en-US" sz="2000" dirty="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a:t>
            </a:r>
            <a:r>
              <a:rPr lang="en-US" sz="2000" dirty="0" err="1" smtClean="0">
                <a:latin typeface="NikoshBAN" panose="02000000000000000000" pitchFamily="2" charset="0"/>
                <a:cs typeface="NikoshBAN" panose="02000000000000000000" pitchFamily="2" charset="0"/>
              </a:rPr>
              <a:t>দ্বি-মুখী</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দাখিল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মাদ্রাসা</a:t>
            </a:r>
            <a:r>
              <a:rPr lang="en-US" sz="2000" dirty="0">
                <a:latin typeface="NikoshBAN" panose="02000000000000000000" pitchFamily="2" charset="0"/>
                <a:cs typeface="NikoshBAN" panose="02000000000000000000" pitchFamily="2" charset="0"/>
              </a:rPr>
              <a:t>,</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সুন্দরগঞ্জ</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গাইবান্ধা</a:t>
            </a:r>
            <a:r>
              <a:rPr lang="en-US" sz="200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sp>
        <p:nvSpPr>
          <p:cNvPr id="3" name="Title 1"/>
          <p:cNvSpPr txBox="1">
            <a:spLocks/>
          </p:cNvSpPr>
          <p:nvPr/>
        </p:nvSpPr>
        <p:spPr>
          <a:xfrm>
            <a:off x="4637052" y="0"/>
            <a:ext cx="3726051"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SA" sz="6000" b="1" dirty="0" smtClean="0">
                <a:solidFill>
                  <a:srgbClr val="AA0AAA"/>
                </a:solidFill>
                <a:cs typeface="Arabic Transparent" pitchFamily="2" charset="-78"/>
              </a:rPr>
              <a:t>تعريف الدرس</a:t>
            </a:r>
            <a:endParaRPr lang="en-US" sz="6000" dirty="0"/>
          </a:p>
        </p:txBody>
      </p:sp>
      <p:sp>
        <p:nvSpPr>
          <p:cNvPr id="4" name="Content Placeholder 2"/>
          <p:cNvSpPr txBox="1">
            <a:spLocks/>
          </p:cNvSpPr>
          <p:nvPr/>
        </p:nvSpPr>
        <p:spPr>
          <a:xfrm>
            <a:off x="240632" y="1825607"/>
            <a:ext cx="6030336"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sz="4400" b="1" dirty="0" smtClean="0">
                <a:solidFill>
                  <a:schemeClr val="tx2"/>
                </a:solidFill>
                <a:cs typeface="Arabic Transparent" pitchFamily="2" charset="-78"/>
              </a:rPr>
              <a:t>الصف السابع من الداخل</a:t>
            </a:r>
            <a:endParaRPr lang="en-US" sz="4400" b="1" dirty="0" smtClean="0">
              <a:solidFill>
                <a:schemeClr val="tx2"/>
              </a:solidFill>
              <a:cs typeface="Arabic Transparent" pitchFamily="2" charset="-78"/>
            </a:endParaRPr>
          </a:p>
          <a:p>
            <a:r>
              <a:rPr lang="ar-SA" sz="4000" b="1" dirty="0" smtClean="0">
                <a:solidFill>
                  <a:srgbClr val="7030A0"/>
                </a:solidFill>
                <a:cs typeface="Arabic Transparent" pitchFamily="2" charset="-78"/>
              </a:rPr>
              <a:t>المادة: اللغة العربية الإتصالية</a:t>
            </a:r>
            <a:endParaRPr lang="en-US" sz="4000" b="1" dirty="0" smtClean="0">
              <a:solidFill>
                <a:srgbClr val="7030A0"/>
              </a:solidFill>
              <a:cs typeface="Arabic Transparent" pitchFamily="2" charset="-78"/>
            </a:endParaRPr>
          </a:p>
          <a:p>
            <a:r>
              <a:rPr lang="ar-SA" sz="4000" b="1" dirty="0" smtClean="0">
                <a:solidFill>
                  <a:srgbClr val="FF0000"/>
                </a:solidFill>
                <a:cs typeface="Arabic Transparent" pitchFamily="2" charset="-78"/>
              </a:rPr>
              <a:t>الفصل الدراسي الأول</a:t>
            </a:r>
            <a:endParaRPr lang="en-US" sz="4000" b="1" dirty="0" smtClean="0">
              <a:solidFill>
                <a:srgbClr val="FF0000"/>
              </a:solidFill>
              <a:cs typeface="Arabic Transparent" pitchFamily="2" charset="-78"/>
            </a:endParaRPr>
          </a:p>
          <a:p>
            <a:r>
              <a:rPr lang="ar-SA" sz="4000" b="1" dirty="0" smtClean="0">
                <a:solidFill>
                  <a:srgbClr val="013FF2"/>
                </a:solidFill>
                <a:cs typeface="Arabic Transparent" pitchFamily="2" charset="-78"/>
              </a:rPr>
              <a:t>الدرس السادس</a:t>
            </a:r>
            <a:endParaRPr lang="en-US" sz="4000" b="1" dirty="0" smtClean="0">
              <a:solidFill>
                <a:srgbClr val="013FF2"/>
              </a:solidFill>
              <a:cs typeface="Arabic Transparent" pitchFamily="2" charset="-78"/>
            </a:endParaRPr>
          </a:p>
          <a:p>
            <a:r>
              <a:rPr lang="ar-SA" sz="4000" b="1" dirty="0" smtClean="0">
                <a:solidFill>
                  <a:srgbClr val="00B0F0"/>
                </a:solidFill>
                <a:cs typeface="Arabic Transparent" pitchFamily="2" charset="-78"/>
              </a:rPr>
              <a:t>الوقت: اربعون دقيقة</a:t>
            </a:r>
            <a:endParaRPr lang="en-US" sz="4000" b="1" dirty="0" smtClean="0">
              <a:solidFill>
                <a:srgbClr val="00B0F0"/>
              </a:solidFill>
              <a:cs typeface="Arabic Transparent" pitchFamily="2" charset="-78"/>
            </a:endParaRPr>
          </a:p>
          <a:p>
            <a:pPr algn="r">
              <a:buFont typeface="Arial" panose="020B0604020202020204" pitchFamily="34" charset="0"/>
              <a:buNone/>
            </a:pPr>
            <a:endParaRPr lang="en-US" sz="4000" b="1" dirty="0" smtClean="0">
              <a:cs typeface="Arabic Transparent"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7316" y="1771510"/>
            <a:ext cx="3101106" cy="4035868"/>
          </a:xfrm>
          <a:prstGeom prst="rect">
            <a:avLst/>
          </a:prstGeom>
        </p:spPr>
      </p:pic>
      <p:sp>
        <p:nvSpPr>
          <p:cNvPr id="6" name="Rectangle 5"/>
          <p:cNvSpPr/>
          <p:nvPr/>
        </p:nvSpPr>
        <p:spPr>
          <a:xfrm>
            <a:off x="8607475" y="6374992"/>
            <a:ext cx="1419927" cy="369332"/>
          </a:xfrm>
          <a:prstGeom prst="rect">
            <a:avLst/>
          </a:prstGeom>
        </p:spPr>
        <p:txBody>
          <a:bodyPr wrap="square">
            <a:spAutoFit/>
          </a:bodyPr>
          <a:lstStyle/>
          <a:p>
            <a:r>
              <a:rPr lang="en-US" dirty="0">
                <a:solidFill>
                  <a:srgbClr val="FF0000"/>
                </a:solidFill>
              </a:rPr>
              <a:t>29/06/2021</a:t>
            </a:r>
            <a:endParaRPr lang="en-US" dirty="0">
              <a:solidFill>
                <a:srgbClr val="FF0000"/>
              </a:solidFill>
            </a:endParaRPr>
          </a:p>
        </p:txBody>
      </p:sp>
      <p:sp>
        <p:nvSpPr>
          <p:cNvPr id="7" name="TextBox 6"/>
          <p:cNvSpPr txBox="1"/>
          <p:nvPr/>
        </p:nvSpPr>
        <p:spPr>
          <a:xfrm>
            <a:off x="11639227" y="6323308"/>
            <a:ext cx="402956"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652821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422570"/>
            <a:ext cx="8403771" cy="400110"/>
          </a:xfrm>
          <a:prstGeom prst="rect">
            <a:avLst/>
          </a:prstGeom>
          <a:noFill/>
        </p:spPr>
        <p:txBody>
          <a:bodyPr wrap="square" rtlCol="0">
            <a:spAutoFit/>
          </a:bodyPr>
          <a:lstStyle/>
          <a:p>
            <a:r>
              <a:rPr lang="en-US" sz="2000" dirty="0" err="1" smtClean="0">
                <a:latin typeface="NikoshBAN" panose="02000000000000000000" pitchFamily="2" charset="0"/>
                <a:cs typeface="NikoshBAN" panose="02000000000000000000" pitchFamily="2" charset="0"/>
              </a:rPr>
              <a:t>জামিলাতুন</a:t>
            </a:r>
            <a:r>
              <a:rPr lang="en-US" sz="2000" dirty="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নেছা</a:t>
            </a:r>
            <a:r>
              <a:rPr lang="en-US" sz="2000" dirty="0" smtClean="0">
                <a:latin typeface="NikoshBAN" panose="02000000000000000000" pitchFamily="2" charset="0"/>
                <a:cs typeface="NikoshBAN" panose="02000000000000000000" pitchFamily="2" charset="0"/>
              </a:rPr>
              <a:t> , </a:t>
            </a:r>
            <a:r>
              <a:rPr lang="en-US" sz="2000" dirty="0" err="1" smtClean="0">
                <a:latin typeface="NikoshBAN" panose="02000000000000000000" pitchFamily="2" charset="0"/>
                <a:cs typeface="NikoshBAN" panose="02000000000000000000" pitchFamily="2" charset="0"/>
              </a:rPr>
              <a:t>সহকারী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মৌলভী</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ছড়ারকুটি</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আল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ওয়াহেদীয়া</a:t>
            </a:r>
            <a:r>
              <a:rPr lang="en-US" sz="2000" dirty="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a:t>
            </a:r>
            <a:r>
              <a:rPr lang="en-US" sz="2000" dirty="0" err="1" smtClean="0">
                <a:latin typeface="NikoshBAN" panose="02000000000000000000" pitchFamily="2" charset="0"/>
                <a:cs typeface="NikoshBAN" panose="02000000000000000000" pitchFamily="2" charset="0"/>
              </a:rPr>
              <a:t>দ্বি-মুখী</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দাখিল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মাদ্রাসা</a:t>
            </a:r>
            <a:r>
              <a:rPr lang="en-US" sz="2000" dirty="0">
                <a:latin typeface="NikoshBAN" panose="02000000000000000000" pitchFamily="2" charset="0"/>
                <a:cs typeface="NikoshBAN" panose="02000000000000000000" pitchFamily="2" charset="0"/>
              </a:rPr>
              <a:t>,</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সুন্দরগঞ্জ</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গাইবান্ধা</a:t>
            </a:r>
            <a:r>
              <a:rPr lang="en-US" sz="200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sp>
        <p:nvSpPr>
          <p:cNvPr id="3" name="Title 1"/>
          <p:cNvSpPr txBox="1">
            <a:spLocks/>
          </p:cNvSpPr>
          <p:nvPr/>
        </p:nvSpPr>
        <p:spPr>
          <a:xfrm>
            <a:off x="6360695" y="0"/>
            <a:ext cx="5831305"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6000" b="1" dirty="0" smtClean="0">
                <a:solidFill>
                  <a:srgbClr val="013FF2"/>
                </a:solidFill>
                <a:latin typeface="Arabic Typesetting" panose="03020402040406030203" pitchFamily="66" charset="-78"/>
                <a:cs typeface="Arabic Typesetting" panose="03020402040406030203" pitchFamily="66" charset="-78"/>
              </a:rPr>
              <a:t>الطلاب في نهاية هذا الدرس </a:t>
            </a:r>
            <a:endParaRPr lang="en-US" sz="6000" dirty="0">
              <a:latin typeface="Arabic Typesetting" panose="03020402040406030203" pitchFamily="66" charset="-78"/>
              <a:cs typeface="Arabic Typesetting" panose="03020402040406030203" pitchFamily="66" charset="-78"/>
            </a:endParaRPr>
          </a:p>
        </p:txBody>
      </p:sp>
      <p:sp>
        <p:nvSpPr>
          <p:cNvPr id="4" name="Content Placeholder 2"/>
          <p:cNvSpPr txBox="1">
            <a:spLocks/>
          </p:cNvSpPr>
          <p:nvPr/>
        </p:nvSpPr>
        <p:spPr>
          <a:xfrm>
            <a:off x="3826042" y="1359568"/>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defRPr/>
            </a:pPr>
            <a:r>
              <a:rPr lang="ar-SA" sz="4400" b="1" dirty="0" smtClean="0">
                <a:solidFill>
                  <a:srgbClr val="FF0000"/>
                </a:solidFill>
                <a:cs typeface="Arabic Transparent" pitchFamily="2" charset="-78"/>
              </a:rPr>
              <a:t>يستطيع الطلاب بعد فراغة الدرس.........  </a:t>
            </a:r>
            <a:endParaRPr lang="en-US" sz="4400" b="1" dirty="0" smtClean="0">
              <a:solidFill>
                <a:srgbClr val="FF0000"/>
              </a:solidFill>
              <a:cs typeface="Arabic Transparent" pitchFamily="2" charset="-78"/>
            </a:endParaRPr>
          </a:p>
          <a:p>
            <a:pPr marL="0" indent="0" algn="r">
              <a:buFont typeface="Arial" panose="020B0604020202020204" pitchFamily="34" charset="0"/>
              <a:buNone/>
              <a:defRPr/>
            </a:pPr>
            <a:r>
              <a:rPr lang="ar-SA" sz="4400" b="1" dirty="0" smtClean="0">
                <a:solidFill>
                  <a:srgbClr val="FFFF00"/>
                </a:solidFill>
                <a:cs typeface="Arabic Transparent" pitchFamily="2" charset="-78"/>
              </a:rPr>
              <a:t>١. أن يقرأ النص و يفهمه</a:t>
            </a:r>
          </a:p>
          <a:p>
            <a:pPr marL="0" indent="0" algn="r">
              <a:buFont typeface="Arial" panose="020B0604020202020204" pitchFamily="34" charset="0"/>
              <a:buNone/>
              <a:defRPr/>
            </a:pPr>
            <a:r>
              <a:rPr lang="ar-SA" sz="4400" b="1" dirty="0" smtClean="0">
                <a:solidFill>
                  <a:srgbClr val="FFC000"/>
                </a:solidFill>
                <a:cs typeface="Arabic Transparent" pitchFamily="2" charset="-78"/>
              </a:rPr>
              <a:t>٢. أن يقول معني مفردات الهامة </a:t>
            </a:r>
          </a:p>
          <a:p>
            <a:pPr marL="0" indent="0" algn="r">
              <a:buFont typeface="Arial" panose="020B0604020202020204" pitchFamily="34" charset="0"/>
              <a:buNone/>
              <a:defRPr/>
            </a:pPr>
            <a:r>
              <a:rPr lang="ar-SA" sz="4400" b="1" dirty="0" smtClean="0">
                <a:solidFill>
                  <a:srgbClr val="002060"/>
                </a:solidFill>
                <a:cs typeface="Arabic Transparent" pitchFamily="2" charset="-78"/>
              </a:rPr>
              <a:t>٣. أن يستخدمه في الجمل</a:t>
            </a:r>
          </a:p>
          <a:p>
            <a:pPr marL="0" indent="0" algn="r">
              <a:buFont typeface="Arial" panose="020B0604020202020204" pitchFamily="34" charset="0"/>
              <a:buNone/>
              <a:defRPr/>
            </a:pPr>
            <a:r>
              <a:rPr lang="ar-SA" sz="4400" b="1" dirty="0" smtClean="0">
                <a:solidFill>
                  <a:srgbClr val="FF0000"/>
                </a:solidFill>
                <a:cs typeface="Arabic Transparent" pitchFamily="2" charset="-78"/>
              </a:rPr>
              <a:t>. أن يعين صياغ الماضي و المضارع</a:t>
            </a:r>
            <a:endParaRPr lang="ar-SA" sz="4400" b="1" dirty="0">
              <a:solidFill>
                <a:srgbClr val="FF0000"/>
              </a:solidFill>
              <a:cs typeface="Arabic Transparent" pitchFamily="2" charset="-78"/>
            </a:endParaRPr>
          </a:p>
        </p:txBody>
      </p:sp>
      <p:sp>
        <p:nvSpPr>
          <p:cNvPr id="5" name="Rectangle 4"/>
          <p:cNvSpPr/>
          <p:nvPr/>
        </p:nvSpPr>
        <p:spPr>
          <a:xfrm>
            <a:off x="8715964" y="6359493"/>
            <a:ext cx="1300356" cy="369332"/>
          </a:xfrm>
          <a:prstGeom prst="rect">
            <a:avLst/>
          </a:prstGeom>
        </p:spPr>
        <p:txBody>
          <a:bodyPr wrap="none">
            <a:spAutoFit/>
          </a:bodyPr>
          <a:lstStyle/>
          <a:p>
            <a:r>
              <a:rPr lang="en-US" dirty="0">
                <a:solidFill>
                  <a:srgbClr val="FF0000"/>
                </a:solidFill>
              </a:rPr>
              <a:t>29/06/2021</a:t>
            </a:r>
            <a:endParaRPr lang="en-US" dirty="0">
              <a:solidFill>
                <a:srgbClr val="FF0000"/>
              </a:solidFill>
            </a:endParaRPr>
          </a:p>
        </p:txBody>
      </p:sp>
      <p:sp>
        <p:nvSpPr>
          <p:cNvPr id="6" name="TextBox 5"/>
          <p:cNvSpPr txBox="1"/>
          <p:nvPr/>
        </p:nvSpPr>
        <p:spPr>
          <a:xfrm>
            <a:off x="11344759" y="6447295"/>
            <a:ext cx="604434" cy="369332"/>
          </a:xfrm>
          <a:prstGeom prst="rect">
            <a:avLst/>
          </a:prstGeom>
          <a:noFill/>
        </p:spPr>
        <p:txBody>
          <a:bodyPr wrap="square" rtlCol="0">
            <a:spAutoFit/>
          </a:bodyPr>
          <a:lstStyle/>
          <a:p>
            <a:r>
              <a:rPr lang="en-US" dirty="0" smtClean="0"/>
              <a:t>4</a:t>
            </a:r>
            <a:endParaRPr lang="en-US" dirty="0"/>
          </a:p>
        </p:txBody>
      </p:sp>
    </p:spTree>
    <p:extLst>
      <p:ext uri="{BB962C8B-B14F-4D97-AF65-F5344CB8AC3E}">
        <p14:creationId xmlns:p14="http://schemas.microsoft.com/office/powerpoint/2010/main" val="1926820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422570"/>
            <a:ext cx="8403771" cy="400110"/>
          </a:xfrm>
          <a:prstGeom prst="rect">
            <a:avLst/>
          </a:prstGeom>
          <a:noFill/>
        </p:spPr>
        <p:txBody>
          <a:bodyPr wrap="square" rtlCol="0">
            <a:spAutoFit/>
          </a:bodyPr>
          <a:lstStyle/>
          <a:p>
            <a:r>
              <a:rPr lang="en-US" sz="2000" dirty="0" err="1" smtClean="0">
                <a:latin typeface="NikoshBAN" panose="02000000000000000000" pitchFamily="2" charset="0"/>
                <a:cs typeface="NikoshBAN" panose="02000000000000000000" pitchFamily="2" charset="0"/>
              </a:rPr>
              <a:t>জামিলাতুন</a:t>
            </a:r>
            <a:r>
              <a:rPr lang="en-US" sz="2000" dirty="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নেছা</a:t>
            </a:r>
            <a:r>
              <a:rPr lang="en-US" sz="2000" dirty="0" smtClean="0">
                <a:latin typeface="NikoshBAN" panose="02000000000000000000" pitchFamily="2" charset="0"/>
                <a:cs typeface="NikoshBAN" panose="02000000000000000000" pitchFamily="2" charset="0"/>
              </a:rPr>
              <a:t> , </a:t>
            </a:r>
            <a:r>
              <a:rPr lang="en-US" sz="2000" dirty="0" err="1" smtClean="0">
                <a:latin typeface="NikoshBAN" panose="02000000000000000000" pitchFamily="2" charset="0"/>
                <a:cs typeface="NikoshBAN" panose="02000000000000000000" pitchFamily="2" charset="0"/>
              </a:rPr>
              <a:t>সহকারী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মৌলভী</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ছড়ারকুটি</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আল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ওয়াহেদীয়া</a:t>
            </a:r>
            <a:r>
              <a:rPr lang="en-US" sz="2000" dirty="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a:t>
            </a:r>
            <a:r>
              <a:rPr lang="en-US" sz="2000" dirty="0" err="1" smtClean="0">
                <a:latin typeface="NikoshBAN" panose="02000000000000000000" pitchFamily="2" charset="0"/>
                <a:cs typeface="NikoshBAN" panose="02000000000000000000" pitchFamily="2" charset="0"/>
              </a:rPr>
              <a:t>দ্বি-মুখী</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দাখিল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মাদ্রাসা</a:t>
            </a:r>
            <a:r>
              <a:rPr lang="en-US" sz="2000" dirty="0">
                <a:latin typeface="NikoshBAN" panose="02000000000000000000" pitchFamily="2" charset="0"/>
                <a:cs typeface="NikoshBAN" panose="02000000000000000000" pitchFamily="2" charset="0"/>
              </a:rPr>
              <a:t>,</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সুন্দরগঞ্জ</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গাইবান্ধা</a:t>
            </a:r>
            <a:r>
              <a:rPr lang="en-US" sz="200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sp>
        <p:nvSpPr>
          <p:cNvPr id="3" name="Title 1"/>
          <p:cNvSpPr txBox="1">
            <a:spLocks/>
          </p:cNvSpPr>
          <p:nvPr/>
        </p:nvSpPr>
        <p:spPr>
          <a:xfrm>
            <a:off x="4021809" y="243641"/>
            <a:ext cx="3525866" cy="74825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EG" b="1" dirty="0" smtClean="0">
                <a:solidFill>
                  <a:srgbClr val="7030A0"/>
                </a:solidFill>
                <a:cs typeface="Arabic Transparent" pitchFamily="2" charset="-78"/>
              </a:rPr>
              <a:t>أنظر الى الصور</a:t>
            </a:r>
            <a:r>
              <a:rPr lang="en-US" b="1" dirty="0" smtClean="0">
                <a:solidFill>
                  <a:srgbClr val="7030A0"/>
                </a:solidFill>
                <a:cs typeface="Arabic Transparent" pitchFamily="2" charset="-78"/>
              </a:rPr>
              <a:t> </a:t>
            </a:r>
            <a:endParaRPr lang="en-US" dirty="0"/>
          </a:p>
        </p:txBody>
      </p:sp>
      <p:pic>
        <p:nvPicPr>
          <p:cNvPr id="4" name="Content Placeholder 3" descr="1-starter-image50.png"/>
          <p:cNvPicPr>
            <a:picLocks noChangeAspect="1"/>
          </p:cNvPicPr>
          <p:nvPr/>
        </p:nvPicPr>
        <p:blipFill>
          <a:blip r:embed="rId2" cstate="print"/>
          <a:stretch>
            <a:fillRect/>
          </a:stretch>
        </p:blipFill>
        <p:spPr>
          <a:xfrm>
            <a:off x="0" y="1084880"/>
            <a:ext cx="12192000" cy="5773119"/>
          </a:xfrm>
          <a:prstGeom prst="rect">
            <a:avLst/>
          </a:prstGeom>
        </p:spPr>
      </p:pic>
      <p:sp>
        <p:nvSpPr>
          <p:cNvPr id="5" name="Rectangle 4"/>
          <p:cNvSpPr/>
          <p:nvPr/>
        </p:nvSpPr>
        <p:spPr>
          <a:xfrm>
            <a:off x="8529985" y="6374992"/>
            <a:ext cx="1300356" cy="369332"/>
          </a:xfrm>
          <a:prstGeom prst="rect">
            <a:avLst/>
          </a:prstGeom>
        </p:spPr>
        <p:txBody>
          <a:bodyPr wrap="none">
            <a:spAutoFit/>
          </a:bodyPr>
          <a:lstStyle/>
          <a:p>
            <a:r>
              <a:rPr lang="en-US" dirty="0">
                <a:solidFill>
                  <a:srgbClr val="FF0000"/>
                </a:solidFill>
              </a:rPr>
              <a:t>29/06/2021</a:t>
            </a:r>
            <a:endParaRPr lang="en-US" dirty="0">
              <a:solidFill>
                <a:srgbClr val="FF0000"/>
              </a:solidFill>
            </a:endParaRPr>
          </a:p>
        </p:txBody>
      </p:sp>
      <p:sp>
        <p:nvSpPr>
          <p:cNvPr id="6" name="TextBox 5"/>
          <p:cNvSpPr txBox="1"/>
          <p:nvPr/>
        </p:nvSpPr>
        <p:spPr>
          <a:xfrm>
            <a:off x="11530739" y="6106332"/>
            <a:ext cx="542441" cy="369332"/>
          </a:xfrm>
          <a:prstGeom prst="rect">
            <a:avLst/>
          </a:prstGeom>
          <a:noFill/>
        </p:spPr>
        <p:txBody>
          <a:bodyPr wrap="square" rtlCol="0">
            <a:spAutoFit/>
          </a:bodyPr>
          <a:lstStyle/>
          <a:p>
            <a:r>
              <a:rPr lang="en-US" dirty="0" smtClean="0"/>
              <a:t>5</a:t>
            </a:r>
            <a:endParaRPr lang="en-US" dirty="0"/>
          </a:p>
        </p:txBody>
      </p:sp>
    </p:spTree>
    <p:extLst>
      <p:ext uri="{BB962C8B-B14F-4D97-AF65-F5344CB8AC3E}">
        <p14:creationId xmlns:p14="http://schemas.microsoft.com/office/powerpoint/2010/main" val="128093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0" fill="hold"/>
                                        <p:tgtEl>
                                          <p:spTgt spid="4"/>
                                        </p:tgtEl>
                                        <p:attrNameLst>
                                          <p:attrName>ppt_w</p:attrName>
                                        </p:attrNameLst>
                                      </p:cBhvr>
                                      <p:tavLst>
                                        <p:tav tm="0">
                                          <p:val>
                                            <p:fltVal val="0"/>
                                          </p:val>
                                        </p:tav>
                                        <p:tav tm="100000">
                                          <p:val>
                                            <p:strVal val="#ppt_w"/>
                                          </p:val>
                                        </p:tav>
                                      </p:tavLst>
                                    </p:anim>
                                    <p:anim calcmode="lin" valueType="num">
                                      <p:cBhvr>
                                        <p:cTn id="13" dur="3000" fill="hold"/>
                                        <p:tgtEl>
                                          <p:spTgt spid="4"/>
                                        </p:tgtEl>
                                        <p:attrNameLst>
                                          <p:attrName>ppt_h</p:attrName>
                                        </p:attrNameLst>
                                      </p:cBhvr>
                                      <p:tavLst>
                                        <p:tav tm="0">
                                          <p:val>
                                            <p:fltVal val="0"/>
                                          </p:val>
                                        </p:tav>
                                        <p:tav tm="100000">
                                          <p:val>
                                            <p:strVal val="#ppt_h"/>
                                          </p:val>
                                        </p:tav>
                                      </p:tavLst>
                                    </p:anim>
                                    <p:animEffect transition="in" filter="fade">
                                      <p:cBhvr>
                                        <p:cTn id="1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422570"/>
            <a:ext cx="8403771" cy="400110"/>
          </a:xfrm>
          <a:prstGeom prst="rect">
            <a:avLst/>
          </a:prstGeom>
          <a:noFill/>
        </p:spPr>
        <p:txBody>
          <a:bodyPr wrap="square" rtlCol="0">
            <a:spAutoFit/>
          </a:bodyPr>
          <a:lstStyle/>
          <a:p>
            <a:r>
              <a:rPr lang="en-US" sz="2000" dirty="0" err="1" smtClean="0">
                <a:latin typeface="NikoshBAN" panose="02000000000000000000" pitchFamily="2" charset="0"/>
                <a:cs typeface="NikoshBAN" panose="02000000000000000000" pitchFamily="2" charset="0"/>
              </a:rPr>
              <a:t>জামিলাতুন</a:t>
            </a:r>
            <a:r>
              <a:rPr lang="en-US" sz="2000" dirty="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নেছা</a:t>
            </a:r>
            <a:r>
              <a:rPr lang="en-US" sz="2000" dirty="0" smtClean="0">
                <a:latin typeface="NikoshBAN" panose="02000000000000000000" pitchFamily="2" charset="0"/>
                <a:cs typeface="NikoshBAN" panose="02000000000000000000" pitchFamily="2" charset="0"/>
              </a:rPr>
              <a:t> , </a:t>
            </a:r>
            <a:r>
              <a:rPr lang="en-US" sz="2000" dirty="0" err="1" smtClean="0">
                <a:latin typeface="NikoshBAN" panose="02000000000000000000" pitchFamily="2" charset="0"/>
                <a:cs typeface="NikoshBAN" panose="02000000000000000000" pitchFamily="2" charset="0"/>
              </a:rPr>
              <a:t>সহকারী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মৌলভী</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ছড়ারকুটি</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আল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ওয়াহেদীয়া</a:t>
            </a:r>
            <a:r>
              <a:rPr lang="en-US" sz="2000" dirty="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a:t>
            </a:r>
            <a:r>
              <a:rPr lang="en-US" sz="2000" dirty="0" err="1" smtClean="0">
                <a:latin typeface="NikoshBAN" panose="02000000000000000000" pitchFamily="2" charset="0"/>
                <a:cs typeface="NikoshBAN" panose="02000000000000000000" pitchFamily="2" charset="0"/>
              </a:rPr>
              <a:t>দ্বি-মুখী</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দাখিল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মাদ্রাসা</a:t>
            </a:r>
            <a:r>
              <a:rPr lang="en-US" sz="2000" dirty="0">
                <a:latin typeface="NikoshBAN" panose="02000000000000000000" pitchFamily="2" charset="0"/>
                <a:cs typeface="NikoshBAN" panose="02000000000000000000" pitchFamily="2" charset="0"/>
              </a:rPr>
              <a:t>,</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সুন্দরগঞ্জ</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গাইবান্ধা</a:t>
            </a:r>
            <a:r>
              <a:rPr lang="en-US" sz="200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pic>
        <p:nvPicPr>
          <p:cNvPr id="3" name="Picture 2" descr="maxresdefault.jpg"/>
          <p:cNvPicPr>
            <a:picLocks noChangeAspect="1"/>
          </p:cNvPicPr>
          <p:nvPr/>
        </p:nvPicPr>
        <p:blipFill>
          <a:blip r:embed="rId2" cstate="print"/>
          <a:stretch>
            <a:fillRect/>
          </a:stretch>
        </p:blipFill>
        <p:spPr>
          <a:xfrm>
            <a:off x="0" y="0"/>
            <a:ext cx="12192000" cy="6858000"/>
          </a:xfrm>
          <a:prstGeom prst="rect">
            <a:avLst/>
          </a:prstGeom>
        </p:spPr>
      </p:pic>
      <p:sp>
        <p:nvSpPr>
          <p:cNvPr id="4" name="Rectangle 3"/>
          <p:cNvSpPr/>
          <p:nvPr/>
        </p:nvSpPr>
        <p:spPr>
          <a:xfrm>
            <a:off x="9072426" y="6251006"/>
            <a:ext cx="1300356" cy="369332"/>
          </a:xfrm>
          <a:prstGeom prst="rect">
            <a:avLst/>
          </a:prstGeom>
        </p:spPr>
        <p:txBody>
          <a:bodyPr wrap="none">
            <a:spAutoFit/>
          </a:bodyPr>
          <a:lstStyle/>
          <a:p>
            <a:r>
              <a:rPr lang="en-US" dirty="0">
                <a:solidFill>
                  <a:srgbClr val="FF0000"/>
                </a:solidFill>
              </a:rPr>
              <a:t>29/06/2021</a:t>
            </a:r>
            <a:endParaRPr lang="en-US" dirty="0">
              <a:solidFill>
                <a:srgbClr val="FF0000"/>
              </a:solidFill>
            </a:endParaRPr>
          </a:p>
        </p:txBody>
      </p:sp>
      <p:sp>
        <p:nvSpPr>
          <p:cNvPr id="5" name="TextBox 4"/>
          <p:cNvSpPr txBox="1"/>
          <p:nvPr/>
        </p:nvSpPr>
        <p:spPr>
          <a:xfrm>
            <a:off x="11499742" y="6338807"/>
            <a:ext cx="692258" cy="369332"/>
          </a:xfrm>
          <a:prstGeom prst="rect">
            <a:avLst/>
          </a:prstGeom>
          <a:noFill/>
        </p:spPr>
        <p:txBody>
          <a:bodyPr wrap="square" rtlCol="0">
            <a:spAutoFit/>
          </a:bodyPr>
          <a:lstStyle/>
          <a:p>
            <a:r>
              <a:rPr lang="en-US" dirty="0" smtClean="0"/>
              <a:t>6</a:t>
            </a:r>
            <a:endParaRPr lang="en-US" dirty="0"/>
          </a:p>
        </p:txBody>
      </p:sp>
    </p:spTree>
    <p:extLst>
      <p:ext uri="{BB962C8B-B14F-4D97-AF65-F5344CB8AC3E}">
        <p14:creationId xmlns:p14="http://schemas.microsoft.com/office/powerpoint/2010/main" val="334559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422570"/>
            <a:ext cx="8403771" cy="400110"/>
          </a:xfrm>
          <a:prstGeom prst="rect">
            <a:avLst/>
          </a:prstGeom>
          <a:noFill/>
        </p:spPr>
        <p:txBody>
          <a:bodyPr wrap="square" rtlCol="0">
            <a:spAutoFit/>
          </a:bodyPr>
          <a:lstStyle/>
          <a:p>
            <a:r>
              <a:rPr lang="en-US" sz="2000" dirty="0" err="1" smtClean="0">
                <a:latin typeface="NikoshBAN" panose="02000000000000000000" pitchFamily="2" charset="0"/>
                <a:cs typeface="NikoshBAN" panose="02000000000000000000" pitchFamily="2" charset="0"/>
              </a:rPr>
              <a:t>জামিলাতুন</a:t>
            </a:r>
            <a:r>
              <a:rPr lang="en-US" sz="2000" dirty="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নেছা</a:t>
            </a:r>
            <a:r>
              <a:rPr lang="en-US" sz="2000" dirty="0" smtClean="0">
                <a:latin typeface="NikoshBAN" panose="02000000000000000000" pitchFamily="2" charset="0"/>
                <a:cs typeface="NikoshBAN" panose="02000000000000000000" pitchFamily="2" charset="0"/>
              </a:rPr>
              <a:t> , </a:t>
            </a:r>
            <a:r>
              <a:rPr lang="en-US" sz="2000" dirty="0" err="1" smtClean="0">
                <a:latin typeface="NikoshBAN" panose="02000000000000000000" pitchFamily="2" charset="0"/>
                <a:cs typeface="NikoshBAN" panose="02000000000000000000" pitchFamily="2" charset="0"/>
              </a:rPr>
              <a:t>সহকারী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মৌলভী</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ছড়ারকুটি</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আল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ওয়াহেদীয়া</a:t>
            </a:r>
            <a:r>
              <a:rPr lang="en-US" sz="2000" dirty="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a:t>
            </a:r>
            <a:r>
              <a:rPr lang="en-US" sz="2000" dirty="0" err="1" smtClean="0">
                <a:latin typeface="NikoshBAN" panose="02000000000000000000" pitchFamily="2" charset="0"/>
                <a:cs typeface="NikoshBAN" panose="02000000000000000000" pitchFamily="2" charset="0"/>
              </a:rPr>
              <a:t>দ্বি-মুখী</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দাখিল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মাদ্রাসা</a:t>
            </a:r>
            <a:r>
              <a:rPr lang="en-US" sz="2000" dirty="0">
                <a:latin typeface="NikoshBAN" panose="02000000000000000000" pitchFamily="2" charset="0"/>
                <a:cs typeface="NikoshBAN" panose="02000000000000000000" pitchFamily="2" charset="0"/>
              </a:rPr>
              <a:t>,</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সুন্দরগঞ্জ</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গাইবান্ধা</a:t>
            </a:r>
            <a:r>
              <a:rPr lang="en-US" sz="200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07" y="174813"/>
            <a:ext cx="5935990" cy="5935990"/>
          </a:xfrm>
          <a:prstGeom prst="rect">
            <a:avLst/>
          </a:prstGeom>
        </p:spPr>
      </p:pic>
      <p:pic>
        <p:nvPicPr>
          <p:cNvPr id="4" name="Picture 3" descr="NR18OIT_Students5516N_cr.png"/>
          <p:cNvPicPr>
            <a:picLocks noChangeAspect="1"/>
          </p:cNvPicPr>
          <p:nvPr/>
        </p:nvPicPr>
        <p:blipFill>
          <a:blip r:embed="rId3" cstate="print"/>
          <a:stretch>
            <a:fillRect/>
          </a:stretch>
        </p:blipFill>
        <p:spPr>
          <a:xfrm>
            <a:off x="6146488" y="314297"/>
            <a:ext cx="6045512" cy="5661212"/>
          </a:xfrm>
          <a:prstGeom prst="rect">
            <a:avLst/>
          </a:prstGeom>
        </p:spPr>
      </p:pic>
      <p:sp>
        <p:nvSpPr>
          <p:cNvPr id="5" name="Rectangle 4"/>
          <p:cNvSpPr/>
          <p:nvPr/>
        </p:nvSpPr>
        <p:spPr>
          <a:xfrm>
            <a:off x="9010432" y="6359493"/>
            <a:ext cx="1300356" cy="369332"/>
          </a:xfrm>
          <a:prstGeom prst="rect">
            <a:avLst/>
          </a:prstGeom>
        </p:spPr>
        <p:txBody>
          <a:bodyPr wrap="none">
            <a:spAutoFit/>
          </a:bodyPr>
          <a:lstStyle/>
          <a:p>
            <a:r>
              <a:rPr lang="en-US" dirty="0">
                <a:solidFill>
                  <a:srgbClr val="FF0000"/>
                </a:solidFill>
              </a:rPr>
              <a:t>29/06/2021</a:t>
            </a:r>
            <a:endParaRPr lang="en-US" dirty="0">
              <a:solidFill>
                <a:srgbClr val="FF0000"/>
              </a:solidFill>
            </a:endParaRPr>
          </a:p>
        </p:txBody>
      </p:sp>
      <p:sp>
        <p:nvSpPr>
          <p:cNvPr id="6" name="TextBox 5"/>
          <p:cNvSpPr txBox="1"/>
          <p:nvPr/>
        </p:nvSpPr>
        <p:spPr>
          <a:xfrm>
            <a:off x="11763214" y="6447295"/>
            <a:ext cx="428786" cy="369332"/>
          </a:xfrm>
          <a:prstGeom prst="rect">
            <a:avLst/>
          </a:prstGeom>
          <a:noFill/>
        </p:spPr>
        <p:txBody>
          <a:bodyPr wrap="square" rtlCol="0">
            <a:spAutoFit/>
          </a:bodyPr>
          <a:lstStyle/>
          <a:p>
            <a:r>
              <a:rPr lang="en-US" dirty="0" smtClean="0"/>
              <a:t>7</a:t>
            </a:r>
            <a:endParaRPr lang="en-US" dirty="0"/>
          </a:p>
        </p:txBody>
      </p:sp>
    </p:spTree>
    <p:extLst>
      <p:ext uri="{BB962C8B-B14F-4D97-AF65-F5344CB8AC3E}">
        <p14:creationId xmlns:p14="http://schemas.microsoft.com/office/powerpoint/2010/main" val="684348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422570"/>
            <a:ext cx="8403771" cy="400110"/>
          </a:xfrm>
          <a:prstGeom prst="rect">
            <a:avLst/>
          </a:prstGeom>
          <a:noFill/>
        </p:spPr>
        <p:txBody>
          <a:bodyPr wrap="square" rtlCol="0">
            <a:spAutoFit/>
          </a:bodyPr>
          <a:lstStyle/>
          <a:p>
            <a:r>
              <a:rPr lang="en-US" sz="2000" dirty="0" err="1" smtClean="0">
                <a:latin typeface="NikoshBAN" panose="02000000000000000000" pitchFamily="2" charset="0"/>
                <a:cs typeface="NikoshBAN" panose="02000000000000000000" pitchFamily="2" charset="0"/>
              </a:rPr>
              <a:t>জামিলাতুন</a:t>
            </a:r>
            <a:r>
              <a:rPr lang="en-US" sz="2000" dirty="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নেছা</a:t>
            </a:r>
            <a:r>
              <a:rPr lang="en-US" sz="2000" dirty="0" smtClean="0">
                <a:latin typeface="NikoshBAN" panose="02000000000000000000" pitchFamily="2" charset="0"/>
                <a:cs typeface="NikoshBAN" panose="02000000000000000000" pitchFamily="2" charset="0"/>
              </a:rPr>
              <a:t> , </a:t>
            </a:r>
            <a:r>
              <a:rPr lang="en-US" sz="2000" dirty="0" err="1" smtClean="0">
                <a:latin typeface="NikoshBAN" panose="02000000000000000000" pitchFamily="2" charset="0"/>
                <a:cs typeface="NikoshBAN" panose="02000000000000000000" pitchFamily="2" charset="0"/>
              </a:rPr>
              <a:t>সহকারী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মৌলভী</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ছড়ারকুটি</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আল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ওয়াহেদীয়া</a:t>
            </a:r>
            <a:r>
              <a:rPr lang="en-US" sz="2000" dirty="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a:t>
            </a:r>
            <a:r>
              <a:rPr lang="en-US" sz="2000" dirty="0" err="1" smtClean="0">
                <a:latin typeface="NikoshBAN" panose="02000000000000000000" pitchFamily="2" charset="0"/>
                <a:cs typeface="NikoshBAN" panose="02000000000000000000" pitchFamily="2" charset="0"/>
              </a:rPr>
              <a:t>দ্বি-মুখী</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দাখিল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মাদ্রাসা</a:t>
            </a:r>
            <a:r>
              <a:rPr lang="en-US" sz="2000" dirty="0">
                <a:latin typeface="NikoshBAN" panose="02000000000000000000" pitchFamily="2" charset="0"/>
                <a:cs typeface="NikoshBAN" panose="02000000000000000000" pitchFamily="2" charset="0"/>
              </a:rPr>
              <a:t>,</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সুন্দরগঞ্জ</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গাইবান্ধা</a:t>
            </a:r>
            <a:r>
              <a:rPr lang="en-US" sz="200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sp>
        <p:nvSpPr>
          <p:cNvPr id="3" name="Rectangle 2"/>
          <p:cNvSpPr/>
          <p:nvPr/>
        </p:nvSpPr>
        <p:spPr>
          <a:xfrm>
            <a:off x="5291077" y="-201478"/>
            <a:ext cx="1896673" cy="1015663"/>
          </a:xfrm>
          <a:prstGeom prst="rect">
            <a:avLst/>
          </a:prstGeom>
        </p:spPr>
        <p:txBody>
          <a:bodyPr wrap="none">
            <a:spAutoFit/>
          </a:bodyPr>
          <a:lstStyle/>
          <a:p>
            <a:r>
              <a:rPr lang="ar-SA" sz="6000" b="1" dirty="0">
                <a:latin typeface="Arabic Typesetting" panose="03020402040406030203" pitchFamily="66" charset="-78"/>
                <a:cs typeface="Arabic Typesetting" panose="03020402040406030203" pitchFamily="66" charset="-78"/>
              </a:rPr>
              <a:t>يوم الدرس</a:t>
            </a:r>
            <a:endParaRPr lang="en-US" sz="6000" b="1" dirty="0">
              <a:latin typeface="Arabic Typesetting" panose="03020402040406030203" pitchFamily="66" charset="-78"/>
              <a:cs typeface="Arabic Typesetting" panose="03020402040406030203" pitchFamily="66"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3781" y="2154264"/>
            <a:ext cx="6144743" cy="4231037"/>
          </a:xfrm>
          <a:prstGeom prst="rect">
            <a:avLst/>
          </a:prstGeom>
          <a:solidFill>
            <a:schemeClr val="accent6">
              <a:lumMod val="50000"/>
            </a:schemeClr>
          </a:solidFill>
        </p:spPr>
      </p:pic>
      <p:sp>
        <p:nvSpPr>
          <p:cNvPr id="5" name="Rectangle 4"/>
          <p:cNvSpPr/>
          <p:nvPr/>
        </p:nvSpPr>
        <p:spPr>
          <a:xfrm>
            <a:off x="5182129" y="976393"/>
            <a:ext cx="1776610" cy="1015663"/>
          </a:xfrm>
          <a:prstGeom prst="rect">
            <a:avLst/>
          </a:prstGeom>
        </p:spPr>
        <p:txBody>
          <a:bodyPr wrap="square">
            <a:spAutoFit/>
          </a:bodyPr>
          <a:lstStyle/>
          <a:p>
            <a:pPr algn="ctr"/>
            <a:r>
              <a:rPr lang="ar-SA" sz="6000" b="1" u="sng" dirty="0">
                <a:latin typeface="Arabic Typesetting" panose="03020402040406030203" pitchFamily="66" charset="-78"/>
                <a:cs typeface="Arabic Typesetting" panose="03020402040406030203" pitchFamily="66" charset="-78"/>
              </a:rPr>
              <a:t>الحا سوب</a:t>
            </a:r>
            <a:endParaRPr lang="en-US" sz="6000" b="1" u="sng" dirty="0">
              <a:latin typeface="Arabic Typesetting" panose="03020402040406030203" pitchFamily="66" charset="-78"/>
              <a:cs typeface="Arabic Typesetting" panose="03020402040406030203" pitchFamily="66" charset="-78"/>
            </a:endParaRPr>
          </a:p>
        </p:txBody>
      </p:sp>
      <p:sp>
        <p:nvSpPr>
          <p:cNvPr id="6" name="Rectangle 5"/>
          <p:cNvSpPr/>
          <p:nvPr/>
        </p:nvSpPr>
        <p:spPr>
          <a:xfrm>
            <a:off x="8762459" y="6343995"/>
            <a:ext cx="1300356" cy="369332"/>
          </a:xfrm>
          <a:prstGeom prst="rect">
            <a:avLst/>
          </a:prstGeom>
        </p:spPr>
        <p:txBody>
          <a:bodyPr wrap="none">
            <a:spAutoFit/>
          </a:bodyPr>
          <a:lstStyle/>
          <a:p>
            <a:r>
              <a:rPr lang="en-US" dirty="0">
                <a:solidFill>
                  <a:srgbClr val="FF0000"/>
                </a:solidFill>
              </a:rPr>
              <a:t>29/06/2021</a:t>
            </a:r>
            <a:endParaRPr lang="en-US" dirty="0">
              <a:solidFill>
                <a:srgbClr val="FF0000"/>
              </a:solidFill>
            </a:endParaRPr>
          </a:p>
        </p:txBody>
      </p:sp>
      <p:sp>
        <p:nvSpPr>
          <p:cNvPr id="7" name="TextBox 6"/>
          <p:cNvSpPr txBox="1"/>
          <p:nvPr/>
        </p:nvSpPr>
        <p:spPr>
          <a:xfrm>
            <a:off x="11561736" y="6183824"/>
            <a:ext cx="630264" cy="369332"/>
          </a:xfrm>
          <a:prstGeom prst="rect">
            <a:avLst/>
          </a:prstGeom>
          <a:noFill/>
        </p:spPr>
        <p:txBody>
          <a:bodyPr wrap="square" rtlCol="0">
            <a:spAutoFit/>
          </a:bodyPr>
          <a:lstStyle/>
          <a:p>
            <a:r>
              <a:rPr lang="en-US" dirty="0" smtClean="0"/>
              <a:t>8</a:t>
            </a:r>
            <a:endParaRPr lang="en-US" dirty="0"/>
          </a:p>
        </p:txBody>
      </p:sp>
    </p:spTree>
    <p:extLst>
      <p:ext uri="{BB962C8B-B14F-4D97-AF65-F5344CB8AC3E}">
        <p14:creationId xmlns:p14="http://schemas.microsoft.com/office/powerpoint/2010/main" val="458892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422570"/>
            <a:ext cx="8403771" cy="400110"/>
          </a:xfrm>
          <a:prstGeom prst="rect">
            <a:avLst/>
          </a:prstGeom>
          <a:noFill/>
        </p:spPr>
        <p:txBody>
          <a:bodyPr wrap="square" rtlCol="0">
            <a:spAutoFit/>
          </a:bodyPr>
          <a:lstStyle/>
          <a:p>
            <a:r>
              <a:rPr lang="en-US" sz="2000" dirty="0" err="1" smtClean="0">
                <a:latin typeface="NikoshBAN" panose="02000000000000000000" pitchFamily="2" charset="0"/>
                <a:cs typeface="NikoshBAN" panose="02000000000000000000" pitchFamily="2" charset="0"/>
              </a:rPr>
              <a:t>জামিলাতুন</a:t>
            </a:r>
            <a:r>
              <a:rPr lang="en-US" sz="2000" dirty="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নেছা</a:t>
            </a:r>
            <a:r>
              <a:rPr lang="en-US" sz="2000" dirty="0" smtClean="0">
                <a:latin typeface="NikoshBAN" panose="02000000000000000000" pitchFamily="2" charset="0"/>
                <a:cs typeface="NikoshBAN" panose="02000000000000000000" pitchFamily="2" charset="0"/>
              </a:rPr>
              <a:t> , </a:t>
            </a:r>
            <a:r>
              <a:rPr lang="en-US" sz="2000" dirty="0" err="1" smtClean="0">
                <a:latin typeface="NikoshBAN" panose="02000000000000000000" pitchFamily="2" charset="0"/>
                <a:cs typeface="NikoshBAN" panose="02000000000000000000" pitchFamily="2" charset="0"/>
              </a:rPr>
              <a:t>সহকারী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মৌলভী</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ছড়ারকুটি</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আল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ওয়াহেদীয়া</a:t>
            </a:r>
            <a:r>
              <a:rPr lang="en-US" sz="2000" dirty="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a:t>
            </a:r>
            <a:r>
              <a:rPr lang="en-US" sz="2000" dirty="0" err="1" smtClean="0">
                <a:latin typeface="NikoshBAN" panose="02000000000000000000" pitchFamily="2" charset="0"/>
                <a:cs typeface="NikoshBAN" panose="02000000000000000000" pitchFamily="2" charset="0"/>
              </a:rPr>
              <a:t>দ্বি-মুখী</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দাখিল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মাদ্রাসা</a:t>
            </a:r>
            <a:r>
              <a:rPr lang="en-US" sz="2000" dirty="0">
                <a:latin typeface="NikoshBAN" panose="02000000000000000000" pitchFamily="2" charset="0"/>
                <a:cs typeface="NikoshBAN" panose="02000000000000000000" pitchFamily="2" charset="0"/>
              </a:rPr>
              <a:t>,</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সুন্দরগঞ্জ</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গাইবান্ধা</a:t>
            </a:r>
            <a:r>
              <a:rPr lang="en-US" sz="200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sp>
        <p:nvSpPr>
          <p:cNvPr id="3" name="Rounded Rectangle 2"/>
          <p:cNvSpPr/>
          <p:nvPr/>
        </p:nvSpPr>
        <p:spPr>
          <a:xfrm>
            <a:off x="3025588" y="94129"/>
            <a:ext cx="6019800" cy="1143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sz="6000" dirty="0" smtClean="0">
                <a:solidFill>
                  <a:srgbClr val="FF0000"/>
                </a:solidFill>
              </a:rPr>
              <a:t>معاني الكامات</a:t>
            </a:r>
            <a:endParaRPr lang="en-US" sz="6000" dirty="0">
              <a:solidFill>
                <a:srgbClr val="FF0000"/>
              </a:solidFill>
            </a:endParaRPr>
          </a:p>
        </p:txBody>
      </p:sp>
      <p:sp>
        <p:nvSpPr>
          <p:cNvPr id="4" name="Rectangle 3"/>
          <p:cNvSpPr/>
          <p:nvPr/>
        </p:nvSpPr>
        <p:spPr>
          <a:xfrm>
            <a:off x="3496235" y="1609343"/>
            <a:ext cx="2642424" cy="82457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latin typeface="NikoshBAN" pitchFamily="2" charset="0"/>
                <a:cs typeface="NikoshBAN" pitchFamily="2" charset="0"/>
              </a:rPr>
              <a:t>তথ্য</a:t>
            </a:r>
            <a:endParaRPr lang="en-US" sz="3200" b="1" dirty="0">
              <a:latin typeface="NikoshBAN" pitchFamily="2" charset="0"/>
              <a:cs typeface="NikoshBAN" pitchFamily="2" charset="0"/>
            </a:endParaRPr>
          </a:p>
        </p:txBody>
      </p:sp>
      <p:sp>
        <p:nvSpPr>
          <p:cNvPr id="5" name="Rectangle 4"/>
          <p:cNvSpPr/>
          <p:nvPr/>
        </p:nvSpPr>
        <p:spPr>
          <a:xfrm>
            <a:off x="9345707" y="1549144"/>
            <a:ext cx="2563906" cy="84443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latin typeface="NikoshBAN" pitchFamily="2" charset="0"/>
                <a:cs typeface="NikoshBAN" pitchFamily="2" charset="0"/>
              </a:rPr>
              <a:t>দিন</a:t>
            </a:r>
            <a:endParaRPr lang="en-US" sz="3200" b="1" dirty="0">
              <a:latin typeface="NikoshBAN" pitchFamily="2" charset="0"/>
              <a:cs typeface="NikoshBAN" pitchFamily="2" charset="0"/>
            </a:endParaRPr>
          </a:p>
        </p:txBody>
      </p:sp>
      <p:sp>
        <p:nvSpPr>
          <p:cNvPr id="6" name="Rectangle 5"/>
          <p:cNvSpPr/>
          <p:nvPr/>
        </p:nvSpPr>
        <p:spPr>
          <a:xfrm>
            <a:off x="9372599" y="2823058"/>
            <a:ext cx="2554323" cy="78075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latin typeface="NikoshBAN" pitchFamily="2" charset="0"/>
                <a:cs typeface="NikoshBAN" pitchFamily="2" charset="0"/>
              </a:rPr>
              <a:t>ধীরগতি</a:t>
            </a:r>
            <a:endParaRPr lang="en-US" sz="3200" b="1" dirty="0"/>
          </a:p>
        </p:txBody>
      </p:sp>
      <p:sp>
        <p:nvSpPr>
          <p:cNvPr id="7" name="Rectangle 6"/>
          <p:cNvSpPr/>
          <p:nvPr/>
        </p:nvSpPr>
        <p:spPr>
          <a:xfrm>
            <a:off x="443754" y="1581511"/>
            <a:ext cx="2581834" cy="8658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latin typeface="Times New Roman" pitchFamily="18" charset="0"/>
                <a:cs typeface="Times New Roman" pitchFamily="18" charset="0"/>
              </a:rPr>
              <a:t>البيانات</a:t>
            </a:r>
            <a:endParaRPr lang="en-US" sz="3200" b="1" dirty="0">
              <a:latin typeface="Times New Roman" pitchFamily="18" charset="0"/>
              <a:cs typeface="Times New Roman" pitchFamily="18" charset="0"/>
            </a:endParaRPr>
          </a:p>
        </p:txBody>
      </p:sp>
      <p:sp>
        <p:nvSpPr>
          <p:cNvPr id="8" name="Rectangle 7"/>
          <p:cNvSpPr/>
          <p:nvPr/>
        </p:nvSpPr>
        <p:spPr>
          <a:xfrm>
            <a:off x="6481482" y="4119542"/>
            <a:ext cx="2634383" cy="75303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smtClean="0"/>
              <a:t>يبتكر</a:t>
            </a:r>
            <a:endParaRPr lang="en-US" sz="4000" b="1" dirty="0"/>
          </a:p>
        </p:txBody>
      </p:sp>
      <p:sp>
        <p:nvSpPr>
          <p:cNvPr id="9" name="Rectangle 8"/>
          <p:cNvSpPr/>
          <p:nvPr/>
        </p:nvSpPr>
        <p:spPr>
          <a:xfrm>
            <a:off x="6494928" y="1613649"/>
            <a:ext cx="2614345" cy="86061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a:t>يوم</a:t>
            </a:r>
            <a:endParaRPr lang="en-US" sz="3200" b="1" dirty="0"/>
          </a:p>
        </p:txBody>
      </p:sp>
      <p:sp>
        <p:nvSpPr>
          <p:cNvPr id="10" name="Rectangle 9"/>
          <p:cNvSpPr/>
          <p:nvPr/>
        </p:nvSpPr>
        <p:spPr>
          <a:xfrm>
            <a:off x="457199" y="5251567"/>
            <a:ext cx="2572003" cy="9475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a:t>طاقة </a:t>
            </a:r>
            <a:endParaRPr lang="en-US" sz="3200" b="1" dirty="0"/>
          </a:p>
        </p:txBody>
      </p:sp>
      <p:sp>
        <p:nvSpPr>
          <p:cNvPr id="11" name="Rectangle 10"/>
          <p:cNvSpPr/>
          <p:nvPr/>
        </p:nvSpPr>
        <p:spPr>
          <a:xfrm>
            <a:off x="3523129" y="5188246"/>
            <a:ext cx="2680244" cy="99740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latin typeface="NikoshBAN" pitchFamily="2" charset="0"/>
                <a:cs typeface="NikoshBAN" pitchFamily="2" charset="0"/>
              </a:rPr>
              <a:t>পাওয়ার</a:t>
            </a:r>
            <a:endParaRPr lang="en-US" sz="3200" b="1" dirty="0">
              <a:latin typeface="NikoshBAN" pitchFamily="2" charset="0"/>
              <a:cs typeface="NikoshBAN" pitchFamily="2" charset="0"/>
            </a:endParaRPr>
          </a:p>
        </p:txBody>
      </p:sp>
      <p:sp>
        <p:nvSpPr>
          <p:cNvPr id="12" name="Rectangle 11"/>
          <p:cNvSpPr/>
          <p:nvPr/>
        </p:nvSpPr>
        <p:spPr>
          <a:xfrm>
            <a:off x="6575611" y="5300875"/>
            <a:ext cx="2528048" cy="84716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latin typeface="NikoshBAN" pitchFamily="2" charset="0"/>
              </a:rPr>
              <a:t>الحاسوب</a:t>
            </a:r>
            <a:endParaRPr lang="en-US" sz="3200" b="1" dirty="0">
              <a:latin typeface="NikoshBAN" pitchFamily="2" charset="0"/>
            </a:endParaRPr>
          </a:p>
        </p:txBody>
      </p:sp>
      <p:sp>
        <p:nvSpPr>
          <p:cNvPr id="13" name="Rectangle 12"/>
          <p:cNvSpPr/>
          <p:nvPr/>
        </p:nvSpPr>
        <p:spPr>
          <a:xfrm>
            <a:off x="9453282" y="5257801"/>
            <a:ext cx="2511353" cy="94526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latin typeface="NikoshBAN" pitchFamily="2" charset="0"/>
                <a:cs typeface="NikoshBAN" pitchFamily="2" charset="0"/>
              </a:rPr>
              <a:t>কম্পিউটার</a:t>
            </a:r>
            <a:endParaRPr lang="en-US" sz="3200" b="1" dirty="0">
              <a:latin typeface="NikoshBAN" pitchFamily="2" charset="0"/>
              <a:cs typeface="NikoshBAN" pitchFamily="2" charset="0"/>
            </a:endParaRPr>
          </a:p>
        </p:txBody>
      </p:sp>
      <p:sp>
        <p:nvSpPr>
          <p:cNvPr id="14" name="Rectangle 13"/>
          <p:cNvSpPr/>
          <p:nvPr/>
        </p:nvSpPr>
        <p:spPr>
          <a:xfrm>
            <a:off x="9434957" y="3906861"/>
            <a:ext cx="2465690" cy="94752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latin typeface="NikoshBAN" pitchFamily="2" charset="0"/>
                <a:cs typeface="NikoshBAN" pitchFamily="2" charset="0"/>
              </a:rPr>
              <a:t>আবিস্কার করে</a:t>
            </a:r>
            <a:endParaRPr lang="en-US" sz="3200" b="1" dirty="0">
              <a:latin typeface="NikoshBAN" pitchFamily="2" charset="0"/>
              <a:cs typeface="NikoshBAN" pitchFamily="2" charset="0"/>
            </a:endParaRPr>
          </a:p>
        </p:txBody>
      </p:sp>
      <p:sp>
        <p:nvSpPr>
          <p:cNvPr id="15" name="Rectangle 14"/>
          <p:cNvSpPr/>
          <p:nvPr/>
        </p:nvSpPr>
        <p:spPr>
          <a:xfrm>
            <a:off x="3469341" y="3985071"/>
            <a:ext cx="2675964" cy="9768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latin typeface="NikoshBAN" pitchFamily="2" charset="0"/>
                <a:cs typeface="NikoshBAN" pitchFamily="2" charset="0"/>
              </a:rPr>
              <a:t>যুগযুগ</a:t>
            </a:r>
            <a:endParaRPr lang="en-US" sz="3200" b="1" dirty="0">
              <a:latin typeface="NikoshBAN" pitchFamily="2" charset="0"/>
              <a:cs typeface="NikoshBAN" pitchFamily="2" charset="0"/>
            </a:endParaRPr>
          </a:p>
        </p:txBody>
      </p:sp>
      <p:sp>
        <p:nvSpPr>
          <p:cNvPr id="16" name="Rectangle 15"/>
          <p:cNvSpPr/>
          <p:nvPr/>
        </p:nvSpPr>
        <p:spPr>
          <a:xfrm>
            <a:off x="426896" y="4054780"/>
            <a:ext cx="2612139" cy="907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a:t>الأجيال</a:t>
            </a:r>
            <a:endParaRPr lang="en-US" sz="3600" b="1" dirty="0"/>
          </a:p>
        </p:txBody>
      </p:sp>
      <p:sp>
        <p:nvSpPr>
          <p:cNvPr id="17" name="Rectangle 16"/>
          <p:cNvSpPr/>
          <p:nvPr/>
        </p:nvSpPr>
        <p:spPr>
          <a:xfrm>
            <a:off x="484095" y="2742378"/>
            <a:ext cx="2554940" cy="92867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t>التقني</a:t>
            </a:r>
            <a:endParaRPr lang="en-US" sz="3200" b="1" dirty="0"/>
          </a:p>
        </p:txBody>
      </p:sp>
      <p:sp>
        <p:nvSpPr>
          <p:cNvPr id="18" name="Rectangle 17"/>
          <p:cNvSpPr/>
          <p:nvPr/>
        </p:nvSpPr>
        <p:spPr>
          <a:xfrm>
            <a:off x="3422112" y="2823060"/>
            <a:ext cx="2763536" cy="84798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t>কারিগরী</a:t>
            </a:r>
            <a:endParaRPr lang="en-US" sz="2400" b="1" dirty="0"/>
          </a:p>
        </p:txBody>
      </p:sp>
      <p:sp>
        <p:nvSpPr>
          <p:cNvPr id="19" name="Rectangle 18"/>
          <p:cNvSpPr/>
          <p:nvPr/>
        </p:nvSpPr>
        <p:spPr>
          <a:xfrm>
            <a:off x="6533787" y="2863401"/>
            <a:ext cx="2542977" cy="87488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t>البطء</a:t>
            </a:r>
            <a:endParaRPr lang="en-US" sz="3200" b="1" dirty="0"/>
          </a:p>
        </p:txBody>
      </p:sp>
      <p:sp>
        <p:nvSpPr>
          <p:cNvPr id="20" name="Rectangle 19"/>
          <p:cNvSpPr/>
          <p:nvPr/>
        </p:nvSpPr>
        <p:spPr>
          <a:xfrm>
            <a:off x="8870948" y="6488668"/>
            <a:ext cx="1300356" cy="369332"/>
          </a:xfrm>
          <a:prstGeom prst="rect">
            <a:avLst/>
          </a:prstGeom>
        </p:spPr>
        <p:txBody>
          <a:bodyPr wrap="none">
            <a:spAutoFit/>
          </a:bodyPr>
          <a:lstStyle/>
          <a:p>
            <a:r>
              <a:rPr lang="en-US" dirty="0">
                <a:solidFill>
                  <a:srgbClr val="FF0000"/>
                </a:solidFill>
              </a:rPr>
              <a:t>29/06/2021</a:t>
            </a:r>
            <a:endParaRPr lang="en-US" dirty="0">
              <a:solidFill>
                <a:srgbClr val="FF0000"/>
              </a:solidFill>
            </a:endParaRPr>
          </a:p>
        </p:txBody>
      </p:sp>
      <p:sp>
        <p:nvSpPr>
          <p:cNvPr id="21" name="TextBox 20"/>
          <p:cNvSpPr txBox="1"/>
          <p:nvPr/>
        </p:nvSpPr>
        <p:spPr>
          <a:xfrm>
            <a:off x="11515241" y="6400800"/>
            <a:ext cx="557939" cy="369332"/>
          </a:xfrm>
          <a:prstGeom prst="rect">
            <a:avLst/>
          </a:prstGeom>
          <a:noFill/>
        </p:spPr>
        <p:txBody>
          <a:bodyPr wrap="square" rtlCol="0">
            <a:spAutoFit/>
          </a:bodyPr>
          <a:lstStyle/>
          <a:p>
            <a:r>
              <a:rPr lang="en-US" dirty="0" smtClean="0"/>
              <a:t>9</a:t>
            </a:r>
            <a:endParaRPr lang="en-US" dirty="0"/>
          </a:p>
        </p:txBody>
      </p:sp>
    </p:spTree>
    <p:extLst>
      <p:ext uri="{BB962C8B-B14F-4D97-AF65-F5344CB8AC3E}">
        <p14:creationId xmlns:p14="http://schemas.microsoft.com/office/powerpoint/2010/main" val="123373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80">
                                          <p:stCondLst>
                                            <p:cond delay="0"/>
                                          </p:stCondLst>
                                        </p:cTn>
                                        <p:tgtEl>
                                          <p:spTgt spid="16"/>
                                        </p:tgtEl>
                                      </p:cBhvr>
                                    </p:animEffect>
                                    <p:anim calcmode="lin" valueType="num">
                                      <p:cBhvr>
                                        <p:cTn id="3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6" dur="26">
                                          <p:stCondLst>
                                            <p:cond delay="650"/>
                                          </p:stCondLst>
                                        </p:cTn>
                                        <p:tgtEl>
                                          <p:spTgt spid="16"/>
                                        </p:tgtEl>
                                      </p:cBhvr>
                                      <p:to x="100000" y="60000"/>
                                    </p:animScale>
                                    <p:animScale>
                                      <p:cBhvr>
                                        <p:cTn id="37" dur="166" decel="50000">
                                          <p:stCondLst>
                                            <p:cond delay="676"/>
                                          </p:stCondLst>
                                        </p:cTn>
                                        <p:tgtEl>
                                          <p:spTgt spid="16"/>
                                        </p:tgtEl>
                                      </p:cBhvr>
                                      <p:to x="100000" y="100000"/>
                                    </p:animScale>
                                    <p:animScale>
                                      <p:cBhvr>
                                        <p:cTn id="38" dur="26">
                                          <p:stCondLst>
                                            <p:cond delay="1312"/>
                                          </p:stCondLst>
                                        </p:cTn>
                                        <p:tgtEl>
                                          <p:spTgt spid="16"/>
                                        </p:tgtEl>
                                      </p:cBhvr>
                                      <p:to x="100000" y="80000"/>
                                    </p:animScale>
                                    <p:animScale>
                                      <p:cBhvr>
                                        <p:cTn id="39" dur="166" decel="50000">
                                          <p:stCondLst>
                                            <p:cond delay="1338"/>
                                          </p:stCondLst>
                                        </p:cTn>
                                        <p:tgtEl>
                                          <p:spTgt spid="16"/>
                                        </p:tgtEl>
                                      </p:cBhvr>
                                      <p:to x="100000" y="100000"/>
                                    </p:animScale>
                                    <p:animScale>
                                      <p:cBhvr>
                                        <p:cTn id="40" dur="26">
                                          <p:stCondLst>
                                            <p:cond delay="1642"/>
                                          </p:stCondLst>
                                        </p:cTn>
                                        <p:tgtEl>
                                          <p:spTgt spid="16"/>
                                        </p:tgtEl>
                                      </p:cBhvr>
                                      <p:to x="100000" y="90000"/>
                                    </p:animScale>
                                    <p:animScale>
                                      <p:cBhvr>
                                        <p:cTn id="41" dur="166" decel="50000">
                                          <p:stCondLst>
                                            <p:cond delay="1668"/>
                                          </p:stCondLst>
                                        </p:cTn>
                                        <p:tgtEl>
                                          <p:spTgt spid="16"/>
                                        </p:tgtEl>
                                      </p:cBhvr>
                                      <p:to x="100000" y="100000"/>
                                    </p:animScale>
                                    <p:animScale>
                                      <p:cBhvr>
                                        <p:cTn id="42" dur="26">
                                          <p:stCondLst>
                                            <p:cond delay="1808"/>
                                          </p:stCondLst>
                                        </p:cTn>
                                        <p:tgtEl>
                                          <p:spTgt spid="16"/>
                                        </p:tgtEl>
                                      </p:cBhvr>
                                      <p:to x="100000" y="95000"/>
                                    </p:animScale>
                                    <p:animScale>
                                      <p:cBhvr>
                                        <p:cTn id="43" dur="166" decel="50000">
                                          <p:stCondLst>
                                            <p:cond delay="1834"/>
                                          </p:stCondLst>
                                        </p:cTn>
                                        <p:tgtEl>
                                          <p:spTgt spid="16"/>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2000"/>
                                        <p:tgtEl>
                                          <p:spTgt spid="15"/>
                                        </p:tgtEl>
                                      </p:cBhvr>
                                    </p:animEffect>
                                    <p:anim calcmode="lin" valueType="num">
                                      <p:cBhvr>
                                        <p:cTn id="49" dur="2000" fill="hold"/>
                                        <p:tgtEl>
                                          <p:spTgt spid="15"/>
                                        </p:tgtEl>
                                        <p:attrNameLst>
                                          <p:attrName>ppt_w</p:attrName>
                                        </p:attrNameLst>
                                      </p:cBhvr>
                                      <p:tavLst>
                                        <p:tav tm="0" fmla="#ppt_w*sin(2.5*pi*$)">
                                          <p:val>
                                            <p:fltVal val="0"/>
                                          </p:val>
                                        </p:tav>
                                        <p:tav tm="100000">
                                          <p:val>
                                            <p:fltVal val="1"/>
                                          </p:val>
                                        </p:tav>
                                      </p:tavLst>
                                    </p:anim>
                                    <p:anim calcmode="lin" valueType="num">
                                      <p:cBhvr>
                                        <p:cTn id="50"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2000"/>
                                        <p:tgtEl>
                                          <p:spTgt spid="10"/>
                                        </p:tgtEl>
                                      </p:cBhvr>
                                    </p:animEffect>
                                    <p:anim calcmode="lin" valueType="num">
                                      <p:cBhvr>
                                        <p:cTn id="56" dur="2000" fill="hold"/>
                                        <p:tgtEl>
                                          <p:spTgt spid="10"/>
                                        </p:tgtEl>
                                        <p:attrNameLst>
                                          <p:attrName>ppt_w</p:attrName>
                                        </p:attrNameLst>
                                      </p:cBhvr>
                                      <p:tavLst>
                                        <p:tav tm="0" fmla="#ppt_w*sin(2.5*pi*$)">
                                          <p:val>
                                            <p:fltVal val="0"/>
                                          </p:val>
                                        </p:tav>
                                        <p:tav tm="100000">
                                          <p:val>
                                            <p:fltVal val="1"/>
                                          </p:val>
                                        </p:tav>
                                      </p:tavLst>
                                    </p:anim>
                                    <p:anim calcmode="lin" valueType="num">
                                      <p:cBhvr>
                                        <p:cTn id="57"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ppt_x"/>
                                          </p:val>
                                        </p:tav>
                                        <p:tav tm="100000">
                                          <p:val>
                                            <p:strVal val="#ppt_x"/>
                                          </p:val>
                                        </p:tav>
                                      </p:tavLst>
                                    </p:anim>
                                    <p:anim calcmode="lin" valueType="num">
                                      <p:cBhvr additive="base">
                                        <p:cTn id="6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1000" fill="hold"/>
                                        <p:tgtEl>
                                          <p:spTgt spid="9"/>
                                        </p:tgtEl>
                                        <p:attrNameLst>
                                          <p:attrName>ppt_w</p:attrName>
                                        </p:attrNameLst>
                                      </p:cBhvr>
                                      <p:tavLst>
                                        <p:tav tm="0">
                                          <p:val>
                                            <p:fltVal val="0"/>
                                          </p:val>
                                        </p:tav>
                                        <p:tav tm="100000">
                                          <p:val>
                                            <p:strVal val="#ppt_w"/>
                                          </p:val>
                                        </p:tav>
                                      </p:tavLst>
                                    </p:anim>
                                    <p:anim calcmode="lin" valueType="num">
                                      <p:cBhvr>
                                        <p:cTn id="69" dur="1000" fill="hold"/>
                                        <p:tgtEl>
                                          <p:spTgt spid="9"/>
                                        </p:tgtEl>
                                        <p:attrNameLst>
                                          <p:attrName>ppt_h</p:attrName>
                                        </p:attrNameLst>
                                      </p:cBhvr>
                                      <p:tavLst>
                                        <p:tav tm="0">
                                          <p:val>
                                            <p:fltVal val="0"/>
                                          </p:val>
                                        </p:tav>
                                        <p:tav tm="100000">
                                          <p:val>
                                            <p:strVal val="#ppt_h"/>
                                          </p:val>
                                        </p:tav>
                                      </p:tavLst>
                                    </p:anim>
                                    <p:anim calcmode="lin" valueType="num">
                                      <p:cBhvr>
                                        <p:cTn id="70" dur="1000" fill="hold"/>
                                        <p:tgtEl>
                                          <p:spTgt spid="9"/>
                                        </p:tgtEl>
                                        <p:attrNameLst>
                                          <p:attrName>style.rotation</p:attrName>
                                        </p:attrNameLst>
                                      </p:cBhvr>
                                      <p:tavLst>
                                        <p:tav tm="0">
                                          <p:val>
                                            <p:fltVal val="90"/>
                                          </p:val>
                                        </p:tav>
                                        <p:tav tm="100000">
                                          <p:val>
                                            <p:fltVal val="0"/>
                                          </p:val>
                                        </p:tav>
                                      </p:tavLst>
                                    </p:anim>
                                    <p:animEffect transition="in" filter="fade">
                                      <p:cBhvr>
                                        <p:cTn id="71" dur="10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barn(inVertical)">
                                      <p:cBhvr>
                                        <p:cTn id="76" dur="500"/>
                                        <p:tgtEl>
                                          <p:spTgt spid="5"/>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down)">
                                      <p:cBhvr>
                                        <p:cTn id="87" dur="500"/>
                                        <p:tgtEl>
                                          <p:spTgt spid="6"/>
                                        </p:tgtEl>
                                      </p:cBhvr>
                                    </p:animEffect>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ipe(down)">
                                      <p:cBhvr>
                                        <p:cTn id="92" dur="580">
                                          <p:stCondLst>
                                            <p:cond delay="0"/>
                                          </p:stCondLst>
                                        </p:cTn>
                                        <p:tgtEl>
                                          <p:spTgt spid="14"/>
                                        </p:tgtEl>
                                      </p:cBhvr>
                                    </p:animEffect>
                                    <p:anim calcmode="lin" valueType="num">
                                      <p:cBhvr>
                                        <p:cTn id="9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8" dur="26">
                                          <p:stCondLst>
                                            <p:cond delay="650"/>
                                          </p:stCondLst>
                                        </p:cTn>
                                        <p:tgtEl>
                                          <p:spTgt spid="14"/>
                                        </p:tgtEl>
                                      </p:cBhvr>
                                      <p:to x="100000" y="60000"/>
                                    </p:animScale>
                                    <p:animScale>
                                      <p:cBhvr>
                                        <p:cTn id="99" dur="166" decel="50000">
                                          <p:stCondLst>
                                            <p:cond delay="676"/>
                                          </p:stCondLst>
                                        </p:cTn>
                                        <p:tgtEl>
                                          <p:spTgt spid="14"/>
                                        </p:tgtEl>
                                      </p:cBhvr>
                                      <p:to x="100000" y="100000"/>
                                    </p:animScale>
                                    <p:animScale>
                                      <p:cBhvr>
                                        <p:cTn id="100" dur="26">
                                          <p:stCondLst>
                                            <p:cond delay="1312"/>
                                          </p:stCondLst>
                                        </p:cTn>
                                        <p:tgtEl>
                                          <p:spTgt spid="14"/>
                                        </p:tgtEl>
                                      </p:cBhvr>
                                      <p:to x="100000" y="80000"/>
                                    </p:animScale>
                                    <p:animScale>
                                      <p:cBhvr>
                                        <p:cTn id="101" dur="166" decel="50000">
                                          <p:stCondLst>
                                            <p:cond delay="1338"/>
                                          </p:stCondLst>
                                        </p:cTn>
                                        <p:tgtEl>
                                          <p:spTgt spid="14"/>
                                        </p:tgtEl>
                                      </p:cBhvr>
                                      <p:to x="100000" y="100000"/>
                                    </p:animScale>
                                    <p:animScale>
                                      <p:cBhvr>
                                        <p:cTn id="102" dur="26">
                                          <p:stCondLst>
                                            <p:cond delay="1642"/>
                                          </p:stCondLst>
                                        </p:cTn>
                                        <p:tgtEl>
                                          <p:spTgt spid="14"/>
                                        </p:tgtEl>
                                      </p:cBhvr>
                                      <p:to x="100000" y="90000"/>
                                    </p:animScale>
                                    <p:animScale>
                                      <p:cBhvr>
                                        <p:cTn id="103" dur="166" decel="50000">
                                          <p:stCondLst>
                                            <p:cond delay="1668"/>
                                          </p:stCondLst>
                                        </p:cTn>
                                        <p:tgtEl>
                                          <p:spTgt spid="14"/>
                                        </p:tgtEl>
                                      </p:cBhvr>
                                      <p:to x="100000" y="100000"/>
                                    </p:animScale>
                                    <p:animScale>
                                      <p:cBhvr>
                                        <p:cTn id="104" dur="26">
                                          <p:stCondLst>
                                            <p:cond delay="1808"/>
                                          </p:stCondLst>
                                        </p:cTn>
                                        <p:tgtEl>
                                          <p:spTgt spid="14"/>
                                        </p:tgtEl>
                                      </p:cBhvr>
                                      <p:to x="100000" y="95000"/>
                                    </p:animScale>
                                    <p:animScale>
                                      <p:cBhvr>
                                        <p:cTn id="105" dur="166" decel="50000">
                                          <p:stCondLst>
                                            <p:cond delay="1834"/>
                                          </p:stCondLst>
                                        </p:cTn>
                                        <p:tgtEl>
                                          <p:spTgt spid="14"/>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45" presetClass="entr" presetSubtype="0"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fade">
                                      <p:cBhvr>
                                        <p:cTn id="110" dur="2000"/>
                                        <p:tgtEl>
                                          <p:spTgt spid="8"/>
                                        </p:tgtEl>
                                      </p:cBhvr>
                                    </p:animEffect>
                                    <p:anim calcmode="lin" valueType="num">
                                      <p:cBhvr>
                                        <p:cTn id="111" dur="2000" fill="hold"/>
                                        <p:tgtEl>
                                          <p:spTgt spid="8"/>
                                        </p:tgtEl>
                                        <p:attrNameLst>
                                          <p:attrName>ppt_w</p:attrName>
                                        </p:attrNameLst>
                                      </p:cBhvr>
                                      <p:tavLst>
                                        <p:tav tm="0" fmla="#ppt_w*sin(2.5*pi*$)">
                                          <p:val>
                                            <p:fltVal val="0"/>
                                          </p:val>
                                        </p:tav>
                                        <p:tav tm="100000">
                                          <p:val>
                                            <p:fltVal val="1"/>
                                          </p:val>
                                        </p:tav>
                                      </p:tavLst>
                                    </p:anim>
                                    <p:anim calcmode="lin" valueType="num">
                                      <p:cBhvr>
                                        <p:cTn id="112"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45" presetClass="entr" presetSubtype="0" fill="hold" grpId="0" nodeType="click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fade">
                                      <p:cBhvr>
                                        <p:cTn id="117" dur="2000"/>
                                        <p:tgtEl>
                                          <p:spTgt spid="12"/>
                                        </p:tgtEl>
                                      </p:cBhvr>
                                    </p:animEffect>
                                    <p:anim calcmode="lin" valueType="num">
                                      <p:cBhvr>
                                        <p:cTn id="118" dur="2000" fill="hold"/>
                                        <p:tgtEl>
                                          <p:spTgt spid="12"/>
                                        </p:tgtEl>
                                        <p:attrNameLst>
                                          <p:attrName>ppt_w</p:attrName>
                                        </p:attrNameLst>
                                      </p:cBhvr>
                                      <p:tavLst>
                                        <p:tav tm="0" fmla="#ppt_w*sin(2.5*pi*$)">
                                          <p:val>
                                            <p:fltVal val="0"/>
                                          </p:val>
                                        </p:tav>
                                        <p:tav tm="100000">
                                          <p:val>
                                            <p:fltVal val="1"/>
                                          </p:val>
                                        </p:tav>
                                      </p:tavLst>
                                    </p:anim>
                                    <p:anim calcmode="lin" valueType="num">
                                      <p:cBhvr>
                                        <p:cTn id="11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20" fill="hold">
                      <p:stCondLst>
                        <p:cond delay="indefinite"/>
                      </p:stCondLst>
                      <p:childTnLst>
                        <p:par>
                          <p:cTn id="121" fill="hold">
                            <p:stCondLst>
                              <p:cond delay="0"/>
                            </p:stCondLst>
                            <p:childTnLst>
                              <p:par>
                                <p:cTn id="122" presetID="26" presetClass="entr" presetSubtype="0" fill="hold" grpId="0" nodeType="clickEffect">
                                  <p:stCondLst>
                                    <p:cond delay="0"/>
                                  </p:stCondLst>
                                  <p:childTnLst>
                                    <p:set>
                                      <p:cBhvr>
                                        <p:cTn id="123" dur="1" fill="hold">
                                          <p:stCondLst>
                                            <p:cond delay="0"/>
                                          </p:stCondLst>
                                        </p:cTn>
                                        <p:tgtEl>
                                          <p:spTgt spid="13"/>
                                        </p:tgtEl>
                                        <p:attrNameLst>
                                          <p:attrName>style.visibility</p:attrName>
                                        </p:attrNameLst>
                                      </p:cBhvr>
                                      <p:to>
                                        <p:strVal val="visible"/>
                                      </p:to>
                                    </p:set>
                                    <p:animEffect transition="in" filter="wipe(down)">
                                      <p:cBhvr>
                                        <p:cTn id="124" dur="580">
                                          <p:stCondLst>
                                            <p:cond delay="0"/>
                                          </p:stCondLst>
                                        </p:cTn>
                                        <p:tgtEl>
                                          <p:spTgt spid="13"/>
                                        </p:tgtEl>
                                      </p:cBhvr>
                                    </p:animEffect>
                                    <p:anim calcmode="lin" valueType="num">
                                      <p:cBhvr>
                                        <p:cTn id="12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0" dur="26">
                                          <p:stCondLst>
                                            <p:cond delay="650"/>
                                          </p:stCondLst>
                                        </p:cTn>
                                        <p:tgtEl>
                                          <p:spTgt spid="13"/>
                                        </p:tgtEl>
                                      </p:cBhvr>
                                      <p:to x="100000" y="60000"/>
                                    </p:animScale>
                                    <p:animScale>
                                      <p:cBhvr>
                                        <p:cTn id="131" dur="166" decel="50000">
                                          <p:stCondLst>
                                            <p:cond delay="676"/>
                                          </p:stCondLst>
                                        </p:cTn>
                                        <p:tgtEl>
                                          <p:spTgt spid="13"/>
                                        </p:tgtEl>
                                      </p:cBhvr>
                                      <p:to x="100000" y="100000"/>
                                    </p:animScale>
                                    <p:animScale>
                                      <p:cBhvr>
                                        <p:cTn id="132" dur="26">
                                          <p:stCondLst>
                                            <p:cond delay="1312"/>
                                          </p:stCondLst>
                                        </p:cTn>
                                        <p:tgtEl>
                                          <p:spTgt spid="13"/>
                                        </p:tgtEl>
                                      </p:cBhvr>
                                      <p:to x="100000" y="80000"/>
                                    </p:animScale>
                                    <p:animScale>
                                      <p:cBhvr>
                                        <p:cTn id="133" dur="166" decel="50000">
                                          <p:stCondLst>
                                            <p:cond delay="1338"/>
                                          </p:stCondLst>
                                        </p:cTn>
                                        <p:tgtEl>
                                          <p:spTgt spid="13"/>
                                        </p:tgtEl>
                                      </p:cBhvr>
                                      <p:to x="100000" y="100000"/>
                                    </p:animScale>
                                    <p:animScale>
                                      <p:cBhvr>
                                        <p:cTn id="134" dur="26">
                                          <p:stCondLst>
                                            <p:cond delay="1642"/>
                                          </p:stCondLst>
                                        </p:cTn>
                                        <p:tgtEl>
                                          <p:spTgt spid="13"/>
                                        </p:tgtEl>
                                      </p:cBhvr>
                                      <p:to x="100000" y="90000"/>
                                    </p:animScale>
                                    <p:animScale>
                                      <p:cBhvr>
                                        <p:cTn id="135" dur="166" decel="50000">
                                          <p:stCondLst>
                                            <p:cond delay="1668"/>
                                          </p:stCondLst>
                                        </p:cTn>
                                        <p:tgtEl>
                                          <p:spTgt spid="13"/>
                                        </p:tgtEl>
                                      </p:cBhvr>
                                      <p:to x="100000" y="100000"/>
                                    </p:animScale>
                                    <p:animScale>
                                      <p:cBhvr>
                                        <p:cTn id="136" dur="26">
                                          <p:stCondLst>
                                            <p:cond delay="1808"/>
                                          </p:stCondLst>
                                        </p:cTn>
                                        <p:tgtEl>
                                          <p:spTgt spid="13"/>
                                        </p:tgtEl>
                                      </p:cBhvr>
                                      <p:to x="100000" y="95000"/>
                                    </p:animScale>
                                    <p:animScale>
                                      <p:cBhvr>
                                        <p:cTn id="137"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TotalTime>
  <Words>616</Words>
  <Application>Microsoft Office PowerPoint</Application>
  <PresentationFormat>Widescreen</PresentationFormat>
  <Paragraphs>155</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Arabic Transparent</vt:lpstr>
      <vt:lpstr>Arabic Typesetting</vt:lpstr>
      <vt:lpstr>Arial</vt:lpstr>
      <vt:lpstr>Calibri</vt:lpstr>
      <vt:lpstr>Calibri Light</vt:lpstr>
      <vt:lpstr>NikoshBAN</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NAZRUL</dc:creator>
  <cp:lastModifiedBy>NAZRUL</cp:lastModifiedBy>
  <cp:revision>29</cp:revision>
  <dcterms:created xsi:type="dcterms:W3CDTF">2021-06-16T17:48:47Z</dcterms:created>
  <dcterms:modified xsi:type="dcterms:W3CDTF">2021-06-28T18:22:07Z</dcterms:modified>
</cp:coreProperties>
</file>