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5" r:id="rId2"/>
    <p:sldId id="294" r:id="rId3"/>
    <p:sldId id="280" r:id="rId4"/>
    <p:sldId id="295" r:id="rId5"/>
    <p:sldId id="296" r:id="rId6"/>
    <p:sldId id="275" r:id="rId7"/>
    <p:sldId id="300" r:id="rId8"/>
    <p:sldId id="297" r:id="rId9"/>
    <p:sldId id="279" r:id="rId10"/>
    <p:sldId id="278" r:id="rId11"/>
    <p:sldId id="281" r:id="rId12"/>
    <p:sldId id="277" r:id="rId13"/>
    <p:sldId id="282" r:id="rId14"/>
    <p:sldId id="298" r:id="rId15"/>
    <p:sldId id="283" r:id="rId16"/>
    <p:sldId id="272" r:id="rId17"/>
    <p:sldId id="284" r:id="rId18"/>
    <p:sldId id="257" r:id="rId19"/>
    <p:sldId id="287" r:id="rId20"/>
    <p:sldId id="299" r:id="rId21"/>
    <p:sldId id="259" r:id="rId22"/>
    <p:sldId id="267" r:id="rId23"/>
    <p:sldId id="266" r:id="rId24"/>
    <p:sldId id="288" r:id="rId25"/>
    <p:sldId id="291" r:id="rId26"/>
    <p:sldId id="292" r:id="rId27"/>
    <p:sldId id="264" r:id="rId28"/>
    <p:sldId id="26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55" autoAdjust="0"/>
  </p:normalViewPr>
  <p:slideViewPr>
    <p:cSldViewPr>
      <p:cViewPr varScale="1">
        <p:scale>
          <a:sx n="70" d="100"/>
          <a:sy n="70" d="100"/>
        </p:scale>
        <p:origin x="138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651DF-4FB3-49FF-8A46-4C918EFDC58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F3662-0D98-469D-A743-00480943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9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2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0D66E-8EAF-4321-A53A-4E94EEDFB5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9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1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1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85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9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9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7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69BA11-4624-4D20-A273-6A3E9392CE5F}" type="datetimeFigureOut">
              <a:rPr lang="en-US" smtClean="0"/>
              <a:t>02-Jun-21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85B45AF-BF67-4369-91EF-C323912B3F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1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hyperlink" Target="mailto:mdrehanuddin17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5" y="50042"/>
            <a:ext cx="8959085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" y="13648"/>
            <a:ext cx="4473055" cy="3101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0"/>
            <a:ext cx="4648200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" y="3114675"/>
            <a:ext cx="4450310" cy="269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05150"/>
            <a:ext cx="4648200" cy="270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45" y="5875940"/>
            <a:ext cx="9121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Nepal has some of the world’s best &amp; important Temples.</a:t>
            </a:r>
            <a:endParaRPr lang="en-US" sz="2800" b="1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038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74" y="0"/>
            <a:ext cx="4722125" cy="303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713"/>
            <a:ext cx="4343400" cy="2828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24" y="3038712"/>
            <a:ext cx="4724399" cy="2828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6019800"/>
            <a:ext cx="6925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Bodoni MT Black" panose="02070A03080606020203" pitchFamily="18" charset="0"/>
              </a:rPr>
              <a:t>It is rich in cultural heritage</a:t>
            </a:r>
            <a:endParaRPr lang="en-US" sz="36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6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" y="-18934"/>
            <a:ext cx="914058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2" y="3251913"/>
            <a:ext cx="8839200" cy="29964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6318848"/>
            <a:ext cx="896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It lies between India &amp; Tibetan part of China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3"/>
            <a:ext cx="9144000" cy="359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3800"/>
            <a:ext cx="9067800" cy="2525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283381"/>
            <a:ext cx="891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This country has an area of 147,181 square km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9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57" y="165247"/>
            <a:ext cx="88246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Say true/false. If false, write the correct answer.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8983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Black" panose="02070A03080606020203" pitchFamily="18" charset="0"/>
              </a:rPr>
              <a:t>1.Nepal is the only Hindu kingdom in the world. .</a:t>
            </a:r>
            <a:endParaRPr lang="en-US" sz="2800" dirty="0">
              <a:latin typeface="Bodoni MT Black" panose="02070A030806060202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1295400"/>
            <a:ext cx="2667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doni MT Black" panose="02070A03080606020203" pitchFamily="18" charset="0"/>
              </a:rPr>
              <a:t> </a:t>
            </a:r>
            <a:r>
              <a:rPr lang="en-US" sz="2800" dirty="0" err="1" smtClean="0">
                <a:latin typeface="Bodoni MT Black" panose="02070A03080606020203" pitchFamily="18" charset="0"/>
              </a:rPr>
              <a:t>Ans</a:t>
            </a:r>
            <a:r>
              <a:rPr lang="en-US" sz="2800" dirty="0" smtClean="0">
                <a:latin typeface="Bodoni MT Black" panose="02070A03080606020203" pitchFamily="18" charset="0"/>
              </a:rPr>
              <a:t>: True. 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835378"/>
            <a:ext cx="898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doni MT Black" panose="02070A03080606020203" pitchFamily="18" charset="0"/>
              </a:rPr>
              <a:t>2</a:t>
            </a:r>
            <a:r>
              <a:rPr lang="en-US" sz="3200" b="1" dirty="0" smtClean="0">
                <a:latin typeface="Bodoni MT Black" panose="02070A03080606020203" pitchFamily="18" charset="0"/>
              </a:rPr>
              <a:t>. It has some of world’s best mosques. 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7" y="2444979"/>
            <a:ext cx="898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Bodoni MT Black" panose="02070A03080606020203" pitchFamily="18" charset="0"/>
              </a:rPr>
              <a:t>Ans</a:t>
            </a:r>
            <a:r>
              <a:rPr lang="en-US" sz="2800" b="1" dirty="0" smtClean="0">
                <a:latin typeface="Bodoni MT Black" panose="02070A03080606020203" pitchFamily="18" charset="0"/>
              </a:rPr>
              <a:t>: False. Corr. </a:t>
            </a:r>
            <a:r>
              <a:rPr lang="en-US" sz="2800" b="1" dirty="0" err="1" smtClean="0">
                <a:latin typeface="Bodoni MT Black" panose="02070A03080606020203" pitchFamily="18" charset="0"/>
              </a:rPr>
              <a:t>Ans</a:t>
            </a:r>
            <a:r>
              <a:rPr lang="en-US" sz="2800" b="1" dirty="0" smtClean="0">
                <a:latin typeface="Bodoni MT Black" panose="02070A03080606020203" pitchFamily="18" charset="0"/>
              </a:rPr>
              <a:t>: Temples.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7" y="3124200"/>
            <a:ext cx="9212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3.Napal has an area of 147,181square </a:t>
            </a:r>
            <a:r>
              <a:rPr lang="en-US" sz="2800" b="1" dirty="0" err="1" smtClean="0">
                <a:latin typeface="Bodoni MT Black" panose="02070A03080606020203" pitchFamily="18" charset="0"/>
              </a:rPr>
              <a:t>kilomiter</a:t>
            </a:r>
            <a:r>
              <a:rPr lang="en-US" sz="2800" b="1" dirty="0">
                <a:latin typeface="Bodoni MT Black" panose="02070A03080606020203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21" y="3647420"/>
            <a:ext cx="898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Bodoni MT Black" panose="02070A03080606020203" pitchFamily="18" charset="0"/>
              </a:rPr>
              <a:t>Ans</a:t>
            </a:r>
            <a:r>
              <a:rPr lang="en-US" sz="2800" b="1" dirty="0" smtClean="0">
                <a:latin typeface="Bodoni MT Black" panose="02070A03080606020203" pitchFamily="18" charset="0"/>
              </a:rPr>
              <a:t>: True.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2033" y="4219544"/>
            <a:ext cx="898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doni MT Black" panose="02070A03080606020203" pitchFamily="18" charset="0"/>
              </a:rPr>
              <a:t>4</a:t>
            </a:r>
            <a:r>
              <a:rPr lang="en-US" sz="2800" b="1" dirty="0" smtClean="0">
                <a:latin typeface="Bodoni MT Black" panose="02070A03080606020203" pitchFamily="18" charset="0"/>
              </a:rPr>
              <a:t>. It lies between India &amp; Bangladesh.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6111" y="5970031"/>
            <a:ext cx="898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Bodoni MT Black" panose="02070A03080606020203" pitchFamily="18" charset="0"/>
              </a:rPr>
              <a:t>Ans</a:t>
            </a:r>
            <a:r>
              <a:rPr lang="en-US" sz="2800" b="1" dirty="0" smtClean="0">
                <a:latin typeface="Bodoni MT Black" panose="02070A03080606020203" pitchFamily="18" charset="0"/>
              </a:rPr>
              <a:t>  True.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6111" y="4791668"/>
            <a:ext cx="898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Bodoni MT Black" panose="02070A03080606020203" pitchFamily="18" charset="0"/>
              </a:rPr>
              <a:t>Ans</a:t>
            </a:r>
            <a:r>
              <a:rPr lang="en-US" sz="2800" b="1" dirty="0" smtClean="0">
                <a:latin typeface="Bodoni MT Black" panose="02070A03080606020203" pitchFamily="18" charset="0"/>
              </a:rPr>
              <a:t>: False. Corr. </a:t>
            </a:r>
            <a:r>
              <a:rPr lang="en-US" sz="2800" b="1" dirty="0" err="1" smtClean="0">
                <a:latin typeface="Bodoni MT Black" panose="02070A03080606020203" pitchFamily="18" charset="0"/>
              </a:rPr>
              <a:t>Ans</a:t>
            </a:r>
            <a:r>
              <a:rPr lang="en-US" sz="2800" b="1" dirty="0" smtClean="0">
                <a:latin typeface="Bodoni MT Black" panose="02070A03080606020203" pitchFamily="18" charset="0"/>
              </a:rPr>
              <a:t>: Between India &amp; China.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5373776"/>
            <a:ext cx="898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doni MT Black" panose="02070A03080606020203" pitchFamily="18" charset="0"/>
              </a:rPr>
              <a:t>5</a:t>
            </a:r>
            <a:r>
              <a:rPr lang="en-US" sz="2800" b="1" dirty="0" smtClean="0">
                <a:latin typeface="Bodoni MT Black" panose="02070A03080606020203" pitchFamily="18" charset="0"/>
              </a:rPr>
              <a:t>. Nepal has hot summers &amp; warm winters.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0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5">
                <a:lumMod val="89000"/>
              </a:schemeClr>
            </a:gs>
            <a:gs pos="2000">
              <a:schemeClr val="accent5">
                <a:lumMod val="75000"/>
              </a:schemeClr>
            </a:gs>
            <a:gs pos="0">
              <a:schemeClr val="accent5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97281"/>
              </p:ext>
            </p:extLst>
          </p:nvPr>
        </p:nvGraphicFramePr>
        <p:xfrm>
          <a:off x="152400" y="868680"/>
          <a:ext cx="8839200" cy="57759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6577"/>
                <a:gridCol w="2080207"/>
                <a:gridCol w="3152416"/>
              </a:tblGrid>
              <a:tr h="5943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Peak</a:t>
                      </a:r>
                      <a:endParaRPr lang="en-US" sz="3200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Country</a:t>
                      </a:r>
                      <a:endParaRPr lang="en-US" sz="3200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Height(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in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Mtr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Mt.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 Everest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Nepal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8848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Makalu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Nepal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8481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Dhaulagiri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Nepal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8172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Annapurna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Nepal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8078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Gurla</a:t>
                      </a: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Mandhata</a:t>
                      </a:r>
                      <a:endParaRPr lang="en-US" sz="2400" b="1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Nepal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7728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430" y="152400"/>
            <a:ext cx="905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Some of the highest peaks of Nepal in the world </a:t>
            </a:r>
            <a:endParaRPr lang="en-US" sz="2800" b="1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2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\Downloads\n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72" y="0"/>
            <a:ext cx="3579628" cy="6096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\Downloads\n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6096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00200" y="228600"/>
            <a:ext cx="39624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It has nearly29,000,000 people</a:t>
            </a:r>
            <a:endParaRPr lang="en-US" sz="28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1219200"/>
            <a:ext cx="3581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Capital city of Nepal is</a:t>
            </a:r>
            <a:endParaRPr lang="en-US" sz="36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odoni MT Black" panose="02070A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131257"/>
            <a:ext cx="801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Elephant" panose="02020904090505020303" pitchFamily="18" charset="0"/>
              </a:rPr>
              <a:t>Kathmandu has less than one million people</a:t>
            </a:r>
            <a:endParaRPr lang="en-US" sz="2800" b="1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911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doni MT Black" panose="02070A03080606020203" pitchFamily="18" charset="0"/>
              </a:rPr>
              <a:t>It has dozens of ethnic groups &amp; 103 castes of people</a:t>
            </a:r>
            <a:endParaRPr lang="en-US" sz="24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2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457200"/>
            <a:ext cx="7962900" cy="52233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9742" y="5943600"/>
            <a:ext cx="8764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About 48 percent people of Nepal speak Nepali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6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5">
                <a:lumMod val="89000"/>
              </a:schemeClr>
            </a:gs>
            <a:gs pos="2000">
              <a:schemeClr val="accent5">
                <a:lumMod val="75000"/>
              </a:schemeClr>
            </a:gs>
            <a:gs pos="88000">
              <a:schemeClr val="accent5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30646"/>
              </p:ext>
            </p:extLst>
          </p:nvPr>
        </p:nvGraphicFramePr>
        <p:xfrm>
          <a:off x="228599" y="868680"/>
          <a:ext cx="8686801" cy="577596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21355"/>
                <a:gridCol w="2945097"/>
                <a:gridCol w="2920349"/>
              </a:tblGrid>
              <a:tr h="59436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Black" panose="02070A03080606020203" pitchFamily="18" charset="0"/>
                        </a:rPr>
                        <a:t>Ethnic group</a:t>
                      </a:r>
                      <a:endParaRPr lang="en-US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Black" panose="02070A03080606020203" pitchFamily="18" charset="0"/>
                        </a:rPr>
                        <a:t>Ethnic group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doni MT Black" panose="02070A03080606020203" pitchFamily="18" charset="0"/>
                        </a:rPr>
                        <a:t>languages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Chetri</a:t>
                      </a:r>
                      <a:endParaRPr lang="en-US" sz="2800" b="1" i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Newar</a:t>
                      </a:r>
                      <a:endParaRPr lang="en-US" sz="2800" b="1" i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Bodoni MT Black" panose="02070A03080606020203" pitchFamily="18" charset="0"/>
                        </a:rPr>
                        <a:t>Nepali</a:t>
                      </a:r>
                      <a:endParaRPr lang="en-US" sz="2800" b="1" i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Bahun</a:t>
                      </a:r>
                      <a:endParaRPr lang="en-US" sz="2800" b="1" i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doni MT Black" panose="02070A03080606020203" pitchFamily="18" charset="0"/>
                        </a:rPr>
                        <a:t>Muslim</a:t>
                      </a:r>
                      <a:endParaRPr lang="en-US" sz="2800" b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Maithali</a:t>
                      </a:r>
                      <a:endParaRPr lang="en-US" sz="2800" b="1" i="1" dirty="0" smtClean="0">
                        <a:latin typeface="Bodoni MT Black" panose="02070A03080606020203" pitchFamily="18" charset="0"/>
                      </a:endParaRPr>
                    </a:p>
                    <a:p>
                      <a:endParaRPr lang="en-US" sz="1600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Magar</a:t>
                      </a:r>
                      <a:endParaRPr lang="en-US" sz="2800" b="1" i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Gurung</a:t>
                      </a:r>
                      <a:endParaRPr lang="en-US" sz="2800" b="1" i="1" dirty="0" smtClean="0">
                        <a:latin typeface="Bodoni MT Black" panose="02070A03080606020203" pitchFamily="18" charset="0"/>
                      </a:endParaRPr>
                    </a:p>
                    <a:p>
                      <a:endParaRPr lang="en-US" sz="1600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Bodoni MT Black" panose="02070A03080606020203" pitchFamily="18" charset="0"/>
                        </a:rPr>
                        <a:t>Bhojpuri</a:t>
                      </a:r>
                      <a:endParaRPr lang="en-US" sz="2800" b="1" i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Tharu</a:t>
                      </a:r>
                      <a:endParaRPr lang="en-US" sz="2800" b="1" i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damai</a:t>
                      </a:r>
                      <a:endParaRPr lang="en-US" sz="2800" b="1" i="1" dirty="0" smtClean="0">
                        <a:latin typeface="Bodoni MT Black" panose="02070A03080606020203" pitchFamily="18" charset="0"/>
                      </a:endParaRPr>
                    </a:p>
                    <a:p>
                      <a:endParaRPr lang="en-US" sz="1600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Tharu</a:t>
                      </a:r>
                      <a:endParaRPr lang="en-US" sz="2800" b="1" i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Tamang</a:t>
                      </a:r>
                      <a:endParaRPr lang="en-US" sz="2800" b="1" i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1" dirty="0" smtClean="0">
                        <a:latin typeface="Bodoni MT Black" panose="02070A03080606020203" pitchFamily="18" charset="0"/>
                      </a:endParaRPr>
                    </a:p>
                    <a:p>
                      <a:endParaRPr lang="en-US" sz="1600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latin typeface="Bodoni MT Black" panose="02070A03080606020203" pitchFamily="18" charset="0"/>
                        </a:rPr>
                        <a:t>Tamang</a:t>
                      </a:r>
                      <a:endParaRPr lang="en-US" sz="2800" b="1" i="1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66" y="228600"/>
            <a:ext cx="899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Name of the ethnic groups &amp; languages of Nepal</a:t>
            </a:r>
            <a:endParaRPr lang="en-US" sz="2800" b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1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100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4619" y="3181"/>
            <a:ext cx="9144000" cy="6858000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-28664"/>
            <a:ext cx="38811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doni MT Black" panose="02070A03080606020203" pitchFamily="18" charset="0"/>
              </a:rPr>
              <a:t>Identity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55" y="3225027"/>
            <a:ext cx="4475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Bodoni MT Black" panose="02070A03080606020203" pitchFamily="18" charset="0"/>
              </a:rPr>
              <a:t>Muhammad </a:t>
            </a:r>
            <a:r>
              <a:rPr lang="en-US" sz="2400" b="1" dirty="0" err="1" smtClean="0">
                <a:latin typeface="Bodoni MT Black" panose="02070A03080606020203" pitchFamily="18" charset="0"/>
              </a:rPr>
              <a:t>Rehan</a:t>
            </a:r>
            <a:r>
              <a:rPr lang="en-US" sz="2400" b="1" dirty="0" smtClean="0">
                <a:latin typeface="Bodoni MT Black" panose="02070A03080606020203" pitchFamily="18" charset="0"/>
              </a:rPr>
              <a:t> Uddin </a:t>
            </a:r>
          </a:p>
          <a:p>
            <a:pPr algn="ctr"/>
            <a:r>
              <a:rPr lang="en-US" sz="2400" b="1" dirty="0" smtClean="0">
                <a:latin typeface="Bodoni MT Black" panose="02070A03080606020203" pitchFamily="18" charset="0"/>
              </a:rPr>
              <a:t>Assistant Teacher </a:t>
            </a:r>
          </a:p>
          <a:p>
            <a:pPr algn="ctr"/>
            <a:r>
              <a:rPr lang="en-US" sz="2400" b="1" dirty="0" err="1" smtClean="0">
                <a:latin typeface="Bodoni MT Black" panose="02070A03080606020203" pitchFamily="18" charset="0"/>
              </a:rPr>
              <a:t>Pakshail</a:t>
            </a:r>
            <a:r>
              <a:rPr lang="en-US" sz="2400" b="1" dirty="0" smtClean="0">
                <a:latin typeface="Bodoni MT Black" panose="02070A03080606020203" pitchFamily="18" charset="0"/>
              </a:rPr>
              <a:t> Ideal High School</a:t>
            </a:r>
          </a:p>
          <a:p>
            <a:pPr algn="ctr"/>
            <a:r>
              <a:rPr lang="en-US" sz="2400" b="1" dirty="0" err="1" smtClean="0">
                <a:latin typeface="Bodoni MT Black" panose="02070A03080606020203" pitchFamily="18" charset="0"/>
              </a:rPr>
              <a:t>Barlekha</a:t>
            </a:r>
            <a:r>
              <a:rPr lang="en-US" sz="2400" b="1" dirty="0" smtClean="0">
                <a:latin typeface="Bodoni MT Black" panose="02070A03080606020203" pitchFamily="18" charset="0"/>
              </a:rPr>
              <a:t>, </a:t>
            </a:r>
            <a:r>
              <a:rPr lang="en-US" sz="2400" b="1" dirty="0" err="1" smtClean="0">
                <a:latin typeface="Bodoni MT Black" panose="02070A03080606020203" pitchFamily="18" charset="0"/>
              </a:rPr>
              <a:t>Moulvibazar</a:t>
            </a:r>
            <a:r>
              <a:rPr lang="en-US" sz="2400" b="1" dirty="0" smtClean="0">
                <a:latin typeface="Bodoni MT Black" panose="02070A03080606020203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Bodoni MT Black" panose="02070A03080606020203" pitchFamily="18" charset="0"/>
              </a:rPr>
              <a:t>Mobile: 01742823363 </a:t>
            </a:r>
          </a:p>
          <a:p>
            <a:pPr algn="ctr"/>
            <a:r>
              <a:rPr lang="en-US" sz="2400" b="1" dirty="0" smtClean="0">
                <a:latin typeface="Bodoni MT Black" panose="02070A03080606020203" pitchFamily="18" charset="0"/>
              </a:rPr>
              <a:t>Emil:</a:t>
            </a:r>
            <a:r>
              <a:rPr lang="en-US" sz="2000" b="1" dirty="0" smtClean="0"/>
              <a:t> </a:t>
            </a:r>
            <a:r>
              <a:rPr lang="en-US" sz="2000" b="1" dirty="0" smtClean="0">
                <a:hlinkClick r:id="rId2"/>
              </a:rPr>
              <a:t>mdrehanuddin17@gmail.com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2" y="1116997"/>
            <a:ext cx="2116824" cy="2116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17437" y="3502965"/>
            <a:ext cx="33922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doni MT Black" panose="02070A03080606020203" pitchFamily="18" charset="0"/>
              </a:rPr>
              <a:t>English 1</a:t>
            </a:r>
            <a:r>
              <a:rPr lang="en-US" sz="2400" b="1" baseline="30000" dirty="0" smtClean="0">
                <a:latin typeface="Bodoni MT Black" panose="02070A03080606020203" pitchFamily="18" charset="0"/>
              </a:rPr>
              <a:t>st</a:t>
            </a:r>
            <a:r>
              <a:rPr lang="en-US" sz="2400" b="1" dirty="0" smtClean="0">
                <a:latin typeface="Bodoni MT Black" panose="02070A03080606020203" pitchFamily="18" charset="0"/>
              </a:rPr>
              <a:t> Paper </a:t>
            </a:r>
          </a:p>
          <a:p>
            <a:r>
              <a:rPr lang="en-US" sz="2400" b="1" dirty="0" smtClean="0">
                <a:latin typeface="Bodoni MT Black" panose="02070A03080606020203" pitchFamily="18" charset="0"/>
              </a:rPr>
              <a:t>Class: Nine &amp; Ten </a:t>
            </a:r>
          </a:p>
          <a:p>
            <a:r>
              <a:rPr lang="en-US" sz="2400" b="1" dirty="0" smtClean="0">
                <a:latin typeface="Bodoni MT Black" panose="02070A03080606020203" pitchFamily="18" charset="0"/>
              </a:rPr>
              <a:t>Unite:06, Lesson:01 </a:t>
            </a:r>
          </a:p>
          <a:p>
            <a:r>
              <a:rPr lang="en-US" sz="2400" b="1" dirty="0" smtClean="0">
                <a:latin typeface="Bodoni MT Black" panose="02070A03080606020203" pitchFamily="18" charset="0"/>
              </a:rPr>
              <a:t>Time: 50 </a:t>
            </a:r>
            <a:r>
              <a:rPr lang="en-US" sz="2400" b="1" dirty="0" err="1" smtClean="0">
                <a:latin typeface="Bodoni MT Black" panose="02070A03080606020203" pitchFamily="18" charset="0"/>
              </a:rPr>
              <a:t>Munites</a:t>
            </a:r>
            <a:r>
              <a:rPr lang="en-US" sz="2400" b="1" dirty="0" smtClean="0">
                <a:latin typeface="Bodoni MT Black" panose="02070A03080606020203" pitchFamily="18" charset="0"/>
              </a:rPr>
              <a:t> </a:t>
            </a:r>
            <a:endParaRPr lang="en-US" sz="2400" b="1" dirty="0">
              <a:latin typeface="Bodoni MT Black" panose="02070A03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23" y="914400"/>
            <a:ext cx="1272380" cy="579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99" y="1235685"/>
            <a:ext cx="1876425" cy="211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19" y="-64020"/>
            <a:ext cx="1481090" cy="1189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112" y="5650980"/>
            <a:ext cx="1526582" cy="122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15" y="5533351"/>
            <a:ext cx="1648940" cy="1324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57" y="-113893"/>
            <a:ext cx="1482862" cy="1191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9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2600"/>
            <a:ext cx="96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2</a:t>
            </a:r>
            <a:r>
              <a:rPr lang="en-US" sz="2800" b="1" u="sng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. Q.</a:t>
            </a:r>
            <a:r>
              <a:rPr lang="en-US" sz="24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What’s the capital of Nepal ?</a:t>
            </a:r>
            <a:endParaRPr lang="en-US" sz="2800" b="1" u="sng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863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3</a:t>
            </a:r>
            <a:r>
              <a:rPr lang="en-US" sz="2400" b="1" u="sng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. Q.</a:t>
            </a:r>
            <a:r>
              <a:rPr lang="en-US" sz="24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 How many ethnic group are there in Nepal ?</a:t>
            </a:r>
            <a:endParaRPr lang="en-US" sz="20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43400"/>
            <a:ext cx="8900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4</a:t>
            </a:r>
            <a:r>
              <a:rPr lang="en-US" sz="2800" b="1" u="sng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. Q</a:t>
            </a:r>
            <a:r>
              <a:rPr lang="en-US" sz="28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. 48% people of Nepal in which language ?</a:t>
            </a:r>
            <a:endParaRPr lang="en-US" sz="24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87425"/>
            <a:ext cx="863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5</a:t>
            </a:r>
            <a:r>
              <a:rPr lang="en-US" sz="2800" i="1" u="sng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. Q.</a:t>
            </a:r>
            <a:r>
              <a:rPr lang="en-US" sz="28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Mention the languages of Nepal</a:t>
            </a:r>
            <a:r>
              <a:rPr lang="en-US" sz="2800" i="1" dirty="0">
                <a:solidFill>
                  <a:srgbClr val="FF0000"/>
                </a:solidFill>
                <a:latin typeface="Bodoni MT Black" panose="02070A03080606020203" pitchFamily="18" charset="0"/>
              </a:rPr>
              <a:t>.</a:t>
            </a:r>
            <a:endParaRPr lang="en-US" sz="2400" i="1" u="sng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863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1. </a:t>
            </a:r>
            <a:r>
              <a:rPr lang="en-US" sz="2400" b="1" i="1" u="sng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Q .</a:t>
            </a:r>
            <a:r>
              <a:rPr lang="en-US" sz="2400" b="1" i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What is the population of Nepal ?</a:t>
            </a:r>
            <a:endParaRPr lang="en-US" sz="2800" b="1" i="1" u="sng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874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Ans</a:t>
            </a:r>
            <a:r>
              <a:rPr lang="en-US" sz="28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: Nearly 29,000.000 </a:t>
            </a:r>
            <a:endParaRPr lang="en-US" sz="2800" b="1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71" y="236952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Ans</a:t>
            </a:r>
            <a:r>
              <a:rPr lang="en-US" sz="32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: Kathmandu.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72" y="3606225"/>
            <a:ext cx="863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Bodoni MT Black" panose="02070A03080606020203" pitchFamily="18" charset="0"/>
              </a:rPr>
              <a:t>3</a:t>
            </a:r>
            <a:r>
              <a:rPr lang="en-US" sz="24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. </a:t>
            </a:r>
            <a:r>
              <a:rPr lang="en-US" sz="32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Ans:103.</a:t>
            </a:r>
            <a:endParaRPr lang="en-US" sz="3200" b="1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63180"/>
            <a:ext cx="91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Bodoni MT Black" panose="02070A03080606020203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Ans</a:t>
            </a:r>
            <a:r>
              <a:rPr lang="en-US" sz="3200" b="1" dirty="0">
                <a:solidFill>
                  <a:srgbClr val="0070C0"/>
                </a:solidFill>
                <a:latin typeface="Bodoni MT Black" panose="02070A03080606020203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: Nepali.</a:t>
            </a:r>
            <a:endParaRPr lang="en-US" sz="3200" b="1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550" y="613219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Bodoni MT Black" panose="02070A03080606020203" pitchFamily="18" charset="0"/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Ans</a:t>
            </a:r>
            <a:r>
              <a:rPr lang="en-US" sz="28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Maithali</a:t>
            </a:r>
            <a:r>
              <a:rPr lang="en-US" sz="28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, Bhojpuri, </a:t>
            </a:r>
            <a:r>
              <a:rPr lang="en-US" sz="2800" b="1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Tharu</a:t>
            </a:r>
            <a:r>
              <a:rPr lang="en-US" sz="2800" b="1" dirty="0">
                <a:solidFill>
                  <a:srgbClr val="0070C0"/>
                </a:solidFill>
                <a:latin typeface="Bodoni MT Black" panose="02070A03080606020203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&amp; </a:t>
            </a:r>
            <a:r>
              <a:rPr lang="en-US" sz="2800" b="1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Tamang</a:t>
            </a:r>
            <a:r>
              <a:rPr lang="en-US" sz="2800" b="1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 .</a:t>
            </a:r>
            <a:endParaRPr lang="en-US" sz="2800" b="1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778" y="55869"/>
            <a:ext cx="749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Answer the following questions (in pair)</a:t>
            </a:r>
            <a:endParaRPr lang="en-US" sz="2800" b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7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591049" cy="2939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49" y="152400"/>
            <a:ext cx="4248151" cy="2939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" y="3098892"/>
            <a:ext cx="4586500" cy="261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49" y="3092069"/>
            <a:ext cx="4248151" cy="2622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0429" y="5721822"/>
            <a:ext cx="9221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Bodoni MT Black" panose="02070A03080606020203" pitchFamily="18" charset="0"/>
              </a:rPr>
              <a:t>Nepal is the holy land </a:t>
            </a:r>
            <a:r>
              <a:rPr lang="en-US" sz="2800" b="1" dirty="0" err="1" smtClean="0">
                <a:latin typeface="Bodoni MT Black" panose="02070A03080606020203" pitchFamily="18" charset="0"/>
              </a:rPr>
              <a:t>whrre</a:t>
            </a:r>
            <a:r>
              <a:rPr lang="en-US" sz="2800" b="1" dirty="0" smtClean="0">
                <a:latin typeface="Bodoni MT Black" panose="02070A03080606020203" pitchFamily="18" charset="0"/>
              </a:rPr>
              <a:t> Hindus &amp; Buddhists</a:t>
            </a:r>
          </a:p>
          <a:p>
            <a:pPr algn="ctr"/>
            <a:r>
              <a:rPr lang="en-US" sz="2800" b="1" dirty="0" smtClean="0">
                <a:latin typeface="Bodoni MT Black" panose="02070A03080606020203" pitchFamily="18" charset="0"/>
              </a:rPr>
              <a:t> live together in harmony for century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\Downloads\n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611"/>
            <a:ext cx="6477000" cy="20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B\Downloads\n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26491"/>
            <a:ext cx="6477000" cy="20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B\Downloads\n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80628"/>
            <a:ext cx="6477000" cy="17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-76200" y="598651"/>
            <a:ext cx="2590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odoni MT Black" panose="02070A03080606020203" pitchFamily="18" charset="0"/>
              </a:rPr>
              <a:t>Patan</a:t>
            </a:r>
            <a:endParaRPr lang="en-US" sz="3600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76200" y="2703107"/>
            <a:ext cx="2590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Kathmandu</a:t>
            </a:r>
            <a:endParaRPr lang="en-US" sz="2800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103496" y="4502763"/>
            <a:ext cx="2590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Bodoni MT Black" panose="02070A03080606020203" pitchFamily="18" charset="0"/>
              </a:rPr>
              <a:t>Bhaktapur</a:t>
            </a:r>
            <a:endParaRPr lang="en-US" sz="3200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0389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Nepal has three ancient cities represent urban design, elegant architecture</a:t>
            </a:r>
            <a:r>
              <a:rPr lang="en-US" sz="2800" b="1" dirty="0" smtClean="0">
                <a:latin typeface="Bodoni MT Black" panose="02070A03080606020203" pitchFamily="18" charset="0"/>
              </a:rPr>
              <a:t>.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\Downloads\n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7"/>
            <a:ext cx="4567570" cy="281397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B\Downloads\n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70" y="42198"/>
            <a:ext cx="4567570" cy="2777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B\Downloads\n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567570" cy="281397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B\Downloads\n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70" y="2819400"/>
            <a:ext cx="4567570" cy="281397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970" y="5633373"/>
            <a:ext cx="9135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doni MT Black" panose="02070A03080606020203" pitchFamily="18" charset="0"/>
              </a:rPr>
              <a:t>Many festivals &amp; vibrant culture are </a:t>
            </a:r>
          </a:p>
          <a:p>
            <a:r>
              <a:rPr lang="en-US" sz="3600" b="1" dirty="0" smtClean="0">
                <a:latin typeface="Bodoni MT Black" panose="02070A03080606020203" pitchFamily="18" charset="0"/>
              </a:rPr>
              <a:t>celebrated through the year </a:t>
            </a:r>
            <a:endParaRPr lang="en-US" sz="36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5">
                <a:lumMod val="89000"/>
              </a:schemeClr>
            </a:gs>
            <a:gs pos="2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69329"/>
              </p:ext>
            </p:extLst>
          </p:nvPr>
        </p:nvGraphicFramePr>
        <p:xfrm>
          <a:off x="152399" y="152399"/>
          <a:ext cx="8839201" cy="655842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311487"/>
                <a:gridCol w="3026959"/>
                <a:gridCol w="2500755"/>
              </a:tblGrid>
              <a:tr h="5738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Name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</a:rPr>
                        <a:t> of festival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When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Who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83004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Dasain</a:t>
                      </a:r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/</a:t>
                      </a:r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Dusherra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October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Nepalese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1285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Tihar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November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Nepalese</a:t>
                      </a:r>
                    </a:p>
                    <a:p>
                      <a:pPr algn="ctr"/>
                      <a:endParaRPr lang="en-US" sz="1400" b="0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1285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Holi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March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Nepalese</a:t>
                      </a:r>
                    </a:p>
                    <a:p>
                      <a:pPr algn="ctr"/>
                      <a:endParaRPr lang="en-US" sz="1400" b="0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1285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Chaitra</a:t>
                      </a:r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Daisan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March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Nepalese</a:t>
                      </a:r>
                    </a:p>
                    <a:p>
                      <a:pPr algn="ctr"/>
                      <a:endParaRPr lang="en-US" sz="1400" b="0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83004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Haribodhini</a:t>
                      </a:r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Ekadashi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Hindu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83004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Maha</a:t>
                      </a:r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Sivaratri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February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Hindu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83004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Krishna </a:t>
                      </a:r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Jayanti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August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Hindu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83004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Mani </a:t>
                      </a:r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Rimd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Tibetan New Year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Buddhist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1285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Buddha </a:t>
                      </a:r>
                      <a:r>
                        <a:rPr lang="en-US" sz="2000" b="0" i="1" dirty="0" err="1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Jayanty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Tibetan New Year</a:t>
                      </a:r>
                    </a:p>
                    <a:p>
                      <a:pPr algn="ctr"/>
                      <a:endParaRPr lang="en-US" sz="1400" b="0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Buddhist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71285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Losar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Tibetan New Year</a:t>
                      </a:r>
                    </a:p>
                    <a:p>
                      <a:pPr algn="ctr"/>
                      <a:endParaRPr lang="en-US" sz="1400" b="0" dirty="0"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Buddhist</a:t>
                      </a:r>
                      <a:endParaRPr lang="en-US" sz="2000" b="0" i="1" dirty="0">
                        <a:solidFill>
                          <a:srgbClr val="002060"/>
                        </a:solidFill>
                        <a:latin typeface="Bodoni MT Black" panose="02070A03080606020203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343400" y="3657600"/>
            <a:ext cx="1219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5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8839200" cy="5562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Nepal is known as the (a)------------------ of </a:t>
            </a:r>
            <a:r>
              <a:rPr lang="en-US" sz="2000" b="1" dirty="0" err="1" smtClean="0">
                <a:solidFill>
                  <a:schemeClr val="tx1"/>
                </a:solidFill>
                <a:latin typeface="Bodoni MT Black" panose="02070A03080606020203" pitchFamily="18" charset="0"/>
              </a:rPr>
              <a:t>Gautam</a:t>
            </a:r>
            <a:r>
              <a:rPr lang="en-US" sz="2000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 Buddha.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b="1" dirty="0" smtClean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It is a place of (b)</a:t>
            </a:r>
            <a:r>
              <a:rPr lang="en-US" sz="2000" b="1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pilgrimage</a:t>
            </a:r>
            <a:r>
              <a:rPr lang="en-US" sz="2000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 for both the Hindus &amp; Buddhists.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Thus there sustains a (c)------------------ tranquility.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Nepal  is enriched with cultural (d)-------------------. 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The Kathmandu Valley comprises (e)------------------- World</a:t>
            </a:r>
          </a:p>
          <a:p>
            <a:pPr algn="just"/>
            <a:endParaRPr lang="en-US" sz="2000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    Heritage Sites within the valley.</a:t>
            </a:r>
          </a:p>
          <a:p>
            <a:pPr algn="just"/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8155" y="172294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birthplace</a:t>
            </a:r>
            <a:endParaRPr lang="en-US" sz="2400" b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93273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religious</a:t>
            </a:r>
            <a:endParaRPr lang="en-US" sz="2400" b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1475" y="355754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heritage</a:t>
            </a:r>
            <a:endParaRPr lang="en-US" sz="2400" b="1" i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1475" y="408019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seven</a:t>
            </a:r>
            <a:endParaRPr lang="en-US" sz="2800" b="1" i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366927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Fill in the gaps with suitable words in group </a:t>
            </a:r>
            <a:endParaRPr lang="en-US" sz="2800" b="1" dirty="0">
              <a:solidFill>
                <a:srgbClr val="7030A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51" y="1034142"/>
            <a:ext cx="87694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Losar is a --------- festival.                                                             </a:t>
            </a:r>
            <a:r>
              <a:rPr lang="en-US" sz="2800" b="1" dirty="0" smtClean="0">
                <a:latin typeface="Bodoni MT Black" panose="02070A03080606020203" pitchFamily="18" charset="0"/>
              </a:rPr>
              <a:t>        </a:t>
            </a:r>
            <a:r>
              <a:rPr lang="en-US" sz="2400" b="1" dirty="0" smtClean="0">
                <a:latin typeface="Bodoni MT Black" panose="02070A03080606020203" pitchFamily="18" charset="0"/>
              </a:rPr>
              <a:t>(</a:t>
            </a:r>
            <a:r>
              <a:rPr lang="en-US" sz="2400" b="1" i="1" dirty="0" smtClean="0">
                <a:latin typeface="Bodoni MT Black" panose="02070A03080606020203" pitchFamily="18" charset="0"/>
              </a:rPr>
              <a:t>a) Hindu  (b) Nepalese  (c) Chinese (d) Buddhist </a:t>
            </a:r>
            <a:endParaRPr lang="en-US" sz="2400" b="1" i="1" dirty="0"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1" y="1968410"/>
            <a:ext cx="8997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2. The word “</a:t>
            </a:r>
            <a:r>
              <a:rPr lang="en-US" sz="2800" b="1" i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sublime</a:t>
            </a:r>
            <a:r>
              <a:rPr lang="en-US" sz="28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” means</a:t>
            </a:r>
          </a:p>
          <a:p>
            <a:r>
              <a:rPr lang="en-US" sz="28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sz="2800" b="1" i="1" dirty="0" smtClean="0">
                <a:latin typeface="Bodoni MT Black" panose="02070A03080606020203" pitchFamily="18" charset="0"/>
              </a:rPr>
              <a:t>(a) elevated (b) great (c) exalt (d) noble </a:t>
            </a:r>
            <a:endParaRPr lang="en-US" sz="2800" b="1" dirty="0" smtClean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74" y="2971800"/>
            <a:ext cx="912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. What is the richest cultural heritage of Nepal?                                       </a:t>
            </a:r>
            <a:r>
              <a:rPr lang="en-US" sz="2400" b="1" i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             </a:t>
            </a:r>
            <a:r>
              <a:rPr lang="en-US" sz="2400" b="1" i="1" dirty="0" smtClean="0">
                <a:latin typeface="Bodoni MT Black" panose="02070A03080606020203" pitchFamily="18" charset="0"/>
              </a:rPr>
              <a:t>(a) Hill-lands                 (b) </a:t>
            </a:r>
            <a:r>
              <a:rPr lang="en-US" sz="2400" b="1" i="1" dirty="0" err="1" smtClean="0">
                <a:latin typeface="Bodoni MT Black" panose="02070A03080606020203" pitchFamily="18" charset="0"/>
              </a:rPr>
              <a:t>Tharu</a:t>
            </a:r>
            <a:r>
              <a:rPr lang="en-US" sz="2400" b="1" i="1" dirty="0" smtClean="0">
                <a:latin typeface="Bodoni MT Black" panose="02070A03080606020203" pitchFamily="18" charset="0"/>
              </a:rPr>
              <a:t> &amp; </a:t>
            </a:r>
            <a:r>
              <a:rPr lang="en-US" sz="2400" b="1" i="1" dirty="0" err="1" smtClean="0">
                <a:latin typeface="Bodoni MT Black" panose="02070A03080606020203" pitchFamily="18" charset="0"/>
              </a:rPr>
              <a:t>Tamarg</a:t>
            </a:r>
            <a:r>
              <a:rPr lang="en-US" sz="2400" b="1" i="1" dirty="0" smtClean="0">
                <a:latin typeface="Bodoni MT Black" panose="02070A03080606020203" pitchFamily="18" charset="0"/>
              </a:rPr>
              <a:t>                                                  (c) Kathmandu valley   (d) the capital 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66" y="1624390"/>
            <a:ext cx="38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6172200" y="1442144"/>
            <a:ext cx="438353" cy="458224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667000" y="2450771"/>
            <a:ext cx="438353" cy="458224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1166" y="3758976"/>
            <a:ext cx="438353" cy="458224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299" y="4148083"/>
            <a:ext cx="9014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4. The word “</a:t>
            </a:r>
            <a:r>
              <a:rPr lang="en-US" sz="2400" b="1" i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peak</a:t>
            </a:r>
            <a:r>
              <a:rPr lang="en-US" sz="24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” means                                       </a:t>
            </a:r>
            <a:r>
              <a:rPr lang="en-US" sz="2400" b="1" i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                          </a:t>
            </a:r>
            <a:r>
              <a:rPr lang="en-US" sz="2400" b="1" i="1" dirty="0" smtClean="0">
                <a:latin typeface="Bodoni MT Black" panose="02070A03080606020203" pitchFamily="18" charset="0"/>
              </a:rPr>
              <a:t>(a) sharp projection   (b) the top of a hill                                                                               (c) summit                 (d) the highest point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6824" y="5335770"/>
            <a:ext cx="903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. The people of Nepal are called                                                                </a:t>
            </a:r>
            <a:r>
              <a:rPr lang="en-US" sz="2400" b="1" i="1" dirty="0" smtClean="0">
                <a:latin typeface="Bodoni MT Black" panose="02070A03080606020203" pitchFamily="18" charset="0"/>
              </a:rPr>
              <a:t>(a) </a:t>
            </a:r>
            <a:r>
              <a:rPr lang="en-US" sz="2400" b="1" i="1" dirty="0" err="1" smtClean="0">
                <a:latin typeface="Bodoni MT Black" panose="02070A03080606020203" pitchFamily="18" charset="0"/>
              </a:rPr>
              <a:t>Nepalians</a:t>
            </a:r>
            <a:r>
              <a:rPr lang="en-US" sz="2400" b="1" i="1" dirty="0" smtClean="0">
                <a:latin typeface="Bodoni MT Black" panose="02070A03080606020203" pitchFamily="18" charset="0"/>
              </a:rPr>
              <a:t> (b) </a:t>
            </a:r>
            <a:r>
              <a:rPr lang="en-US" sz="2400" b="1" i="1" dirty="0" err="1" smtClean="0">
                <a:latin typeface="Bodoni MT Black" panose="02070A03080606020203" pitchFamily="18" charset="0"/>
              </a:rPr>
              <a:t>Nepolese</a:t>
            </a:r>
            <a:r>
              <a:rPr lang="en-US" sz="2400" b="1" i="1" dirty="0" smtClean="0">
                <a:latin typeface="Bodoni MT Black" panose="02070A03080606020203" pitchFamily="18" charset="0"/>
              </a:rPr>
              <a:t> (c) Nepalese (d) Nepali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3711216" y="4541782"/>
            <a:ext cx="438353" cy="458224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572000" y="5684866"/>
            <a:ext cx="438353" cy="458224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5742" y="88594"/>
            <a:ext cx="3567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Evaluation</a:t>
            </a:r>
            <a:endParaRPr lang="en-US" sz="4800" b="1" dirty="0">
              <a:solidFill>
                <a:srgbClr val="00B05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9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5877" y="152400"/>
            <a:ext cx="4419600" cy="595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Home work</a:t>
            </a:r>
            <a:endParaRPr lang="en-US" sz="5400" b="1" i="1" dirty="0">
              <a:solidFill>
                <a:srgbClr val="00B050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00600"/>
            <a:ext cx="8763000" cy="107721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doni MT Black" panose="02070A03080606020203" pitchFamily="18" charset="0"/>
              </a:rPr>
              <a:t>Write a letter to your friend highlighting the main attraction of Nepal.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12844"/>
            <a:ext cx="7696201" cy="3687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\Downloads\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0" y="741149"/>
            <a:ext cx="4519871" cy="3543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57" y="-76200"/>
            <a:ext cx="47924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anose="02020904090505020303" pitchFamily="18" charset="0"/>
              </a:rPr>
              <a:t>No more today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28" y="3352800"/>
            <a:ext cx="4512672" cy="2962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0" y="6156403"/>
            <a:ext cx="5410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anose="02020904090505020303" pitchFamily="18" charset="0"/>
              </a:rPr>
              <a:t>See you tomorrow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200"/>
            <a:ext cx="3048000" cy="259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7" y="4159486"/>
            <a:ext cx="3542635" cy="2803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459" y="56624"/>
            <a:ext cx="484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Look at the picture </a:t>
            </a:r>
            <a:endParaRPr lang="en-US" sz="3600" b="1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83836"/>
            <a:ext cx="4918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doni MT Black" panose="02070A03080606020203" pitchFamily="18" charset="0"/>
              </a:rPr>
              <a:t>What’s the name of the peak? </a:t>
            </a:r>
            <a:endParaRPr lang="en-US" sz="2400" b="1" dirty="0">
              <a:latin typeface="Bodoni MT Black" panose="02070A03080606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173" y="2075163"/>
            <a:ext cx="336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</a:rPr>
              <a:t>Mount Everest 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588" y="3445916"/>
            <a:ext cx="854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Bodoni MT Black" panose="02070A03080606020203" pitchFamily="18" charset="0"/>
              </a:rPr>
              <a:t>Do you know which country is the land of Everest?</a:t>
            </a:r>
            <a:endParaRPr lang="en-US" sz="2400" b="1" dirty="0">
              <a:latin typeface="Bodoni MT Black" panose="02070A030806060202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876801"/>
            <a:ext cx="133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Nepal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86019"/>
            <a:ext cx="4225247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71528"/>
            <a:ext cx="3657600" cy="2229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27" y="4171528"/>
            <a:ext cx="3535520" cy="22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112"/>
            <a:ext cx="9144000" cy="6001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Flowchart: Process 8"/>
          <p:cNvSpPr/>
          <p:nvPr/>
        </p:nvSpPr>
        <p:spPr>
          <a:xfrm>
            <a:off x="-2" y="2456121"/>
            <a:ext cx="9144002" cy="1981200"/>
          </a:xfrm>
          <a:prstGeom prst="flowChartProcess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doni MT Black" panose="02070A03080606020203" pitchFamily="18" charset="0"/>
              </a:rPr>
              <a:t>Nepal, the land of Everest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" y="-17136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062" y="131759"/>
            <a:ext cx="8192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So, Today’s Our lesson Is………</a:t>
            </a:r>
            <a:endParaRPr lang="en-US" sz="4000" b="1" dirty="0">
              <a:solidFill>
                <a:srgbClr val="7030A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5">
                <a:lumMod val="89000"/>
              </a:schemeClr>
            </a:gs>
            <a:gs pos="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07107" y="1309158"/>
            <a:ext cx="5920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Bodoni MT Black" panose="02070A03080606020203" pitchFamily="18" charset="0"/>
              </a:rPr>
              <a:t>Learning Outcomes </a:t>
            </a:r>
            <a:endParaRPr lang="en-US" sz="4400" b="1" dirty="0"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898973"/>
            <a:ext cx="5672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A</a:t>
            </a:r>
            <a:r>
              <a:rPr lang="en-US" sz="24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fter we have studied this lesson,</a:t>
            </a:r>
            <a:endParaRPr lang="bn-IN" sz="2400" b="1" dirty="0" smtClean="0">
              <a:solidFill>
                <a:srgbClr val="C00000"/>
              </a:solidFill>
              <a:latin typeface="Bodoni MT Black" panose="02070A03080606020203" pitchFamily="18" charset="0"/>
            </a:endParaRPr>
          </a:p>
          <a:p>
            <a:r>
              <a:rPr lang="bn-IN" sz="24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we will able to…….. </a:t>
            </a:r>
            <a:endParaRPr lang="en-US" sz="2400" b="1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751" y="2890333"/>
            <a:ext cx="68537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Know some new words.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Gather knowledge about Nepal.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Solved the given items.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Write a letter about the important </a:t>
            </a:r>
          </a:p>
          <a:p>
            <a:r>
              <a:rPr lang="en-US" sz="2800" b="1" dirty="0">
                <a:solidFill>
                  <a:srgbClr val="002060"/>
                </a:solidFill>
                <a:latin typeface="Bodoni MT Black" panose="02070A03080606020203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  places of Nepal. </a:t>
            </a:r>
            <a:endParaRPr lang="en-US" sz="2800" b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21" y="5317820"/>
            <a:ext cx="1621283" cy="1621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7821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\Downloads\n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70" y="691779"/>
            <a:ext cx="4277002" cy="18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\Downloads\n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70" y="2514600"/>
            <a:ext cx="4277002" cy="2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\Downloads\n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70" y="4675888"/>
            <a:ext cx="4277002" cy="20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726" y="10236"/>
            <a:ext cx="3079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Vocabulary</a:t>
            </a:r>
            <a:endParaRPr lang="en-US" sz="4000" b="1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361203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</a:rPr>
              <a:t>Slope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5059" y="1361202"/>
            <a:ext cx="157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</a:rPr>
              <a:t>Height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166" y="3410557"/>
            <a:ext cx="1785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</a:rPr>
              <a:t>Vibrant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6238" y="3272134"/>
            <a:ext cx="1395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</a:rPr>
              <a:t>Vivid 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394" y="5429133"/>
            <a:ext cx="2205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Pilgrimage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6238" y="5213689"/>
            <a:ext cx="1786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Holy </a:t>
            </a:r>
          </a:p>
          <a:p>
            <a:r>
              <a:rPr lang="en-US" sz="2800" b="1" dirty="0" smtClean="0">
                <a:latin typeface="Bodoni MT Black" panose="02070A03080606020203" pitchFamily="18" charset="0"/>
              </a:rPr>
              <a:t>Journey 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\Downloads\n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49" y="4388599"/>
            <a:ext cx="4162977" cy="22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49" y="2149085"/>
            <a:ext cx="4162977" cy="2239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49" y="0"/>
            <a:ext cx="4162977" cy="2111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6085" y="731653"/>
            <a:ext cx="1966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Charming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2484" y="731653"/>
            <a:ext cx="1949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Attractive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945677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</a:rPr>
              <a:t>Monsoon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5626" y="2976454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Rainy Season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579" y="5405921"/>
            <a:ext cx="226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doni MT Black" panose="02070A03080606020203" pitchFamily="18" charset="0"/>
              </a:rPr>
              <a:t>Demographic</a:t>
            </a:r>
            <a:endParaRPr lang="en-US" sz="2400" b="1" dirty="0">
              <a:latin typeface="Bodoni MT Black" panose="02070A03080606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5627" y="5282811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</a:rPr>
              <a:t>Numeric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28" y="1593505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Loud reading 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72" y="76200"/>
            <a:ext cx="6304128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33088" y="4639488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Silent Reading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72" y="3505200"/>
            <a:ext cx="6304128" cy="320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84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10200" y="2057400"/>
            <a:ext cx="2743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Sublime beauty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743199"/>
            <a:ext cx="8839201" cy="2819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"/>
            <a:ext cx="4553802" cy="275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" y="0"/>
            <a:ext cx="4564041" cy="27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" y="57150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Nepal is the land of Everest of Hindu Kingdom with sublime </a:t>
            </a:r>
            <a:r>
              <a:rPr lang="en-US" sz="2800" b="1" dirty="0" err="1" smtClean="0">
                <a:solidFill>
                  <a:srgbClr val="FF0000"/>
                </a:solidFill>
                <a:latin typeface="Bodoni MT Black" panose="02070A03080606020203" pitchFamily="18" charset="0"/>
              </a:rPr>
              <a:t>beauly</a:t>
            </a:r>
            <a:endParaRPr lang="en-US" sz="3200" b="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2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1176</TotalTime>
  <Words>789</Words>
  <Application>Microsoft Office PowerPoint</Application>
  <PresentationFormat>On-screen Show (4:3)</PresentationFormat>
  <Paragraphs>183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Bodoni MT Black</vt:lpstr>
      <vt:lpstr>Calibri</vt:lpstr>
      <vt:lpstr>Elephant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</dc:creator>
  <cp:lastModifiedBy>User</cp:lastModifiedBy>
  <cp:revision>544</cp:revision>
  <dcterms:created xsi:type="dcterms:W3CDTF">2017-11-26T16:09:29Z</dcterms:created>
  <dcterms:modified xsi:type="dcterms:W3CDTF">2021-06-02T14:32:33Z</dcterms:modified>
</cp:coreProperties>
</file>