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sldIdLst>
    <p:sldId id="292" r:id="rId2"/>
    <p:sldId id="276" r:id="rId3"/>
    <p:sldId id="286" r:id="rId4"/>
    <p:sldId id="291" r:id="rId5"/>
    <p:sldId id="277" r:id="rId6"/>
    <p:sldId id="257" r:id="rId7"/>
    <p:sldId id="279" r:id="rId8"/>
    <p:sldId id="287" r:id="rId9"/>
    <p:sldId id="288" r:id="rId10"/>
    <p:sldId id="289" r:id="rId11"/>
    <p:sldId id="280" r:id="rId12"/>
    <p:sldId id="278" r:id="rId13"/>
    <p:sldId id="290" r:id="rId14"/>
    <p:sldId id="281" r:id="rId15"/>
    <p:sldId id="282" r:id="rId16"/>
    <p:sldId id="273" r:id="rId17"/>
    <p:sldId id="294" r:id="rId18"/>
    <p:sldId id="266" r:id="rId19"/>
    <p:sldId id="274" r:id="rId20"/>
    <p:sldId id="269" r:id="rId21"/>
    <p:sldId id="295" r:id="rId22"/>
    <p:sldId id="293" r:id="rId23"/>
    <p:sldId id="28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646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8" autoAdjust="0"/>
    <p:restoredTop sz="94660"/>
  </p:normalViewPr>
  <p:slideViewPr>
    <p:cSldViewPr snapToGrid="0">
      <p:cViewPr varScale="1">
        <p:scale>
          <a:sx n="64" d="100"/>
          <a:sy n="64" d="100"/>
        </p:scale>
        <p:origin x="66" y="2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E82DC4-F9BA-4CFE-9F03-9C65104A397C}"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D3B-8F8C-46D8-B071-4E4383D461C1}" type="slidenum">
              <a:rPr lang="en-US" smtClean="0"/>
              <a:t>‹#›</a:t>
            </a:fld>
            <a:endParaRPr lang="en-US"/>
          </a:p>
        </p:txBody>
      </p:sp>
    </p:spTree>
    <p:extLst>
      <p:ext uri="{BB962C8B-B14F-4D97-AF65-F5344CB8AC3E}">
        <p14:creationId xmlns:p14="http://schemas.microsoft.com/office/powerpoint/2010/main" val="3303487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E82DC4-F9BA-4CFE-9F03-9C65104A397C}"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D3B-8F8C-46D8-B071-4E4383D461C1}" type="slidenum">
              <a:rPr lang="en-US" smtClean="0"/>
              <a:t>‹#›</a:t>
            </a:fld>
            <a:endParaRPr lang="en-US"/>
          </a:p>
        </p:txBody>
      </p:sp>
    </p:spTree>
    <p:extLst>
      <p:ext uri="{BB962C8B-B14F-4D97-AF65-F5344CB8AC3E}">
        <p14:creationId xmlns:p14="http://schemas.microsoft.com/office/powerpoint/2010/main" val="2518715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E82DC4-F9BA-4CFE-9F03-9C65104A397C}"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D3B-8F8C-46D8-B071-4E4383D461C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42127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E82DC4-F9BA-4CFE-9F03-9C65104A397C}"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D3B-8F8C-46D8-B071-4E4383D461C1}" type="slidenum">
              <a:rPr lang="en-US" smtClean="0"/>
              <a:t>‹#›</a:t>
            </a:fld>
            <a:endParaRPr lang="en-US"/>
          </a:p>
        </p:txBody>
      </p:sp>
    </p:spTree>
    <p:extLst>
      <p:ext uri="{BB962C8B-B14F-4D97-AF65-F5344CB8AC3E}">
        <p14:creationId xmlns:p14="http://schemas.microsoft.com/office/powerpoint/2010/main" val="1937596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E82DC4-F9BA-4CFE-9F03-9C65104A397C}"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D3B-8F8C-46D8-B071-4E4383D461C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9050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E82DC4-F9BA-4CFE-9F03-9C65104A397C}"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D3B-8F8C-46D8-B071-4E4383D461C1}" type="slidenum">
              <a:rPr lang="en-US" smtClean="0"/>
              <a:t>‹#›</a:t>
            </a:fld>
            <a:endParaRPr lang="en-US"/>
          </a:p>
        </p:txBody>
      </p:sp>
    </p:spTree>
    <p:extLst>
      <p:ext uri="{BB962C8B-B14F-4D97-AF65-F5344CB8AC3E}">
        <p14:creationId xmlns:p14="http://schemas.microsoft.com/office/powerpoint/2010/main" val="2643885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E82DC4-F9BA-4CFE-9F03-9C65104A397C}"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D3B-8F8C-46D8-B071-4E4383D461C1}" type="slidenum">
              <a:rPr lang="en-US" smtClean="0"/>
              <a:t>‹#›</a:t>
            </a:fld>
            <a:endParaRPr lang="en-US"/>
          </a:p>
        </p:txBody>
      </p:sp>
    </p:spTree>
    <p:extLst>
      <p:ext uri="{BB962C8B-B14F-4D97-AF65-F5344CB8AC3E}">
        <p14:creationId xmlns:p14="http://schemas.microsoft.com/office/powerpoint/2010/main" val="334461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E82DC4-F9BA-4CFE-9F03-9C65104A397C}"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D3B-8F8C-46D8-B071-4E4383D461C1}" type="slidenum">
              <a:rPr lang="en-US" smtClean="0"/>
              <a:t>‹#›</a:t>
            </a:fld>
            <a:endParaRPr lang="en-US"/>
          </a:p>
        </p:txBody>
      </p:sp>
    </p:spTree>
    <p:extLst>
      <p:ext uri="{BB962C8B-B14F-4D97-AF65-F5344CB8AC3E}">
        <p14:creationId xmlns:p14="http://schemas.microsoft.com/office/powerpoint/2010/main" val="2135216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3CC73-6A84-4D37-B56A-15569EAD09AE}"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8F692-2FA1-4ADC-8282-82B724246194}" type="slidenum">
              <a:rPr lang="en-US" smtClean="0"/>
              <a:t>‹#›</a:t>
            </a:fld>
            <a:endParaRPr lang="en-US"/>
          </a:p>
        </p:txBody>
      </p:sp>
    </p:spTree>
    <p:extLst>
      <p:ext uri="{BB962C8B-B14F-4D97-AF65-F5344CB8AC3E}">
        <p14:creationId xmlns:p14="http://schemas.microsoft.com/office/powerpoint/2010/main" val="154135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E82DC4-F9BA-4CFE-9F03-9C65104A397C}"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D3B-8F8C-46D8-B071-4E4383D461C1}" type="slidenum">
              <a:rPr lang="en-US" smtClean="0"/>
              <a:t>‹#›</a:t>
            </a:fld>
            <a:endParaRPr lang="en-US"/>
          </a:p>
        </p:txBody>
      </p:sp>
    </p:spTree>
    <p:extLst>
      <p:ext uri="{BB962C8B-B14F-4D97-AF65-F5344CB8AC3E}">
        <p14:creationId xmlns:p14="http://schemas.microsoft.com/office/powerpoint/2010/main" val="1807167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E82DC4-F9BA-4CFE-9F03-9C65104A397C}"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D3B-8F8C-46D8-B071-4E4383D461C1}" type="slidenum">
              <a:rPr lang="en-US" smtClean="0"/>
              <a:t>‹#›</a:t>
            </a:fld>
            <a:endParaRPr lang="en-US"/>
          </a:p>
        </p:txBody>
      </p:sp>
    </p:spTree>
    <p:extLst>
      <p:ext uri="{BB962C8B-B14F-4D97-AF65-F5344CB8AC3E}">
        <p14:creationId xmlns:p14="http://schemas.microsoft.com/office/powerpoint/2010/main" val="2024529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E82DC4-F9BA-4CFE-9F03-9C65104A397C}"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34D3B-8F8C-46D8-B071-4E4383D461C1}" type="slidenum">
              <a:rPr lang="en-US" smtClean="0"/>
              <a:t>‹#›</a:t>
            </a:fld>
            <a:endParaRPr lang="en-US"/>
          </a:p>
        </p:txBody>
      </p:sp>
    </p:spTree>
    <p:extLst>
      <p:ext uri="{BB962C8B-B14F-4D97-AF65-F5344CB8AC3E}">
        <p14:creationId xmlns:p14="http://schemas.microsoft.com/office/powerpoint/2010/main" val="3696060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E82DC4-F9BA-4CFE-9F03-9C65104A397C}"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34D3B-8F8C-46D8-B071-4E4383D461C1}" type="slidenum">
              <a:rPr lang="en-US" smtClean="0"/>
              <a:t>‹#›</a:t>
            </a:fld>
            <a:endParaRPr lang="en-US"/>
          </a:p>
        </p:txBody>
      </p:sp>
    </p:spTree>
    <p:extLst>
      <p:ext uri="{BB962C8B-B14F-4D97-AF65-F5344CB8AC3E}">
        <p14:creationId xmlns:p14="http://schemas.microsoft.com/office/powerpoint/2010/main" val="2239243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E82DC4-F9BA-4CFE-9F03-9C65104A397C}"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34D3B-8F8C-46D8-B071-4E4383D461C1}" type="slidenum">
              <a:rPr lang="en-US" smtClean="0"/>
              <a:t>‹#›</a:t>
            </a:fld>
            <a:endParaRPr lang="en-US"/>
          </a:p>
        </p:txBody>
      </p:sp>
    </p:spTree>
    <p:extLst>
      <p:ext uri="{BB962C8B-B14F-4D97-AF65-F5344CB8AC3E}">
        <p14:creationId xmlns:p14="http://schemas.microsoft.com/office/powerpoint/2010/main" val="230021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82DC4-F9BA-4CFE-9F03-9C65104A397C}"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34D3B-8F8C-46D8-B071-4E4383D461C1}" type="slidenum">
              <a:rPr lang="en-US" smtClean="0"/>
              <a:t>‹#›</a:t>
            </a:fld>
            <a:endParaRPr lang="en-US"/>
          </a:p>
        </p:txBody>
      </p:sp>
    </p:spTree>
    <p:extLst>
      <p:ext uri="{BB962C8B-B14F-4D97-AF65-F5344CB8AC3E}">
        <p14:creationId xmlns:p14="http://schemas.microsoft.com/office/powerpoint/2010/main" val="3347255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E82DC4-F9BA-4CFE-9F03-9C65104A397C}"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34D3B-8F8C-46D8-B071-4E4383D461C1}" type="slidenum">
              <a:rPr lang="en-US" smtClean="0"/>
              <a:t>‹#›</a:t>
            </a:fld>
            <a:endParaRPr lang="en-US"/>
          </a:p>
        </p:txBody>
      </p:sp>
    </p:spTree>
    <p:extLst>
      <p:ext uri="{BB962C8B-B14F-4D97-AF65-F5344CB8AC3E}">
        <p14:creationId xmlns:p14="http://schemas.microsoft.com/office/powerpoint/2010/main" val="658905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E82DC4-F9BA-4CFE-9F03-9C65104A397C}"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34D3B-8F8C-46D8-B071-4E4383D461C1}" type="slidenum">
              <a:rPr lang="en-US" smtClean="0"/>
              <a:t>‹#›</a:t>
            </a:fld>
            <a:endParaRPr lang="en-US"/>
          </a:p>
        </p:txBody>
      </p:sp>
    </p:spTree>
    <p:extLst>
      <p:ext uri="{BB962C8B-B14F-4D97-AF65-F5344CB8AC3E}">
        <p14:creationId xmlns:p14="http://schemas.microsoft.com/office/powerpoint/2010/main" val="418516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E82DC4-F9BA-4CFE-9F03-9C65104A397C}" type="datetimeFigureOut">
              <a:rPr lang="en-US" smtClean="0"/>
              <a:t>6/3/2021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BE34D3B-8F8C-46D8-B071-4E4383D461C1}" type="slidenum">
              <a:rPr lang="en-US" smtClean="0"/>
              <a:t>‹#›</a:t>
            </a:fld>
            <a:endParaRPr lang="en-US"/>
          </a:p>
        </p:txBody>
      </p:sp>
    </p:spTree>
    <p:extLst>
      <p:ext uri="{BB962C8B-B14F-4D97-AF65-F5344CB8AC3E}">
        <p14:creationId xmlns:p14="http://schemas.microsoft.com/office/powerpoint/2010/main" val="427762444"/>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2439;-&#2478;&#2503;&#2439;&#2482;&#2435;biplobroy78ccf@gmail.com"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ABF9F3A4-326F-4707-B636-B4E0FF161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309" y="1376802"/>
            <a:ext cx="9941259" cy="4100769"/>
          </a:xfrm>
          <a:prstGeom prst="rect">
            <a:avLst/>
          </a:prstGeom>
        </p:spPr>
      </p:pic>
    </p:spTree>
    <p:extLst>
      <p:ext uri="{BB962C8B-B14F-4D97-AF65-F5344CB8AC3E}">
        <p14:creationId xmlns:p14="http://schemas.microsoft.com/office/powerpoint/2010/main" val="2730545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0E69C0-5E57-4459-851D-2FDBA0150DDF}"/>
              </a:ext>
            </a:extLst>
          </p:cNvPr>
          <p:cNvSpPr/>
          <p:nvPr/>
        </p:nvSpPr>
        <p:spPr>
          <a:xfrm>
            <a:off x="1113182" y="5312970"/>
            <a:ext cx="10731815" cy="707886"/>
          </a:xfrm>
          <a:prstGeom prst="rect">
            <a:avLst/>
          </a:prstGeom>
        </p:spPr>
        <p:txBody>
          <a:bodyPr wrap="square">
            <a:spAutoFit/>
          </a:bodyPr>
          <a:lstStyle/>
          <a:p>
            <a:r>
              <a:rPr lang="as-IN" sz="2000" b="1" dirty="0">
                <a:solidFill>
                  <a:srgbClr val="002060"/>
                </a:solidFill>
                <a:latin typeface="Open Sans"/>
              </a:rPr>
              <a:t>নেটওয়ার্ক বা কানেক্টিভিটিঃ</a:t>
            </a:r>
            <a:r>
              <a:rPr lang="as-IN" sz="2000" dirty="0">
                <a:solidFill>
                  <a:srgbClr val="002060"/>
                </a:solidFill>
                <a:latin typeface="Open Sans"/>
              </a:rPr>
              <a:t> বিশ্বগ্রামের মেরুদন্ড হলো নেটওয়ার্ক বা কানেকটিভিটি যার মাধ্যমে বিভিন্ন উপাত্ত ও তথ্য এই বিশ্বগ্রামের প্রতিটি মানুষের নিকট পৌছাতে পারে।</a:t>
            </a:r>
            <a:endParaRPr lang="en-US" sz="2000" dirty="0">
              <a:solidFill>
                <a:srgbClr val="002060"/>
              </a:solidFill>
            </a:endParaRPr>
          </a:p>
        </p:txBody>
      </p:sp>
      <p:sp>
        <p:nvSpPr>
          <p:cNvPr id="5" name="Rectangle 4">
            <a:extLst>
              <a:ext uri="{FF2B5EF4-FFF2-40B4-BE49-F238E27FC236}">
                <a16:creationId xmlns:a16="http://schemas.microsoft.com/office/drawing/2014/main" id="{004A4FAF-B60C-4218-A8B8-1A5C55A63AF2}"/>
              </a:ext>
            </a:extLst>
          </p:cNvPr>
          <p:cNvSpPr/>
          <p:nvPr/>
        </p:nvSpPr>
        <p:spPr>
          <a:xfrm>
            <a:off x="3034093" y="196334"/>
            <a:ext cx="5726248" cy="584775"/>
          </a:xfrm>
          <a:prstGeom prst="rect">
            <a:avLst/>
          </a:prstGeom>
        </p:spPr>
        <p:txBody>
          <a:bodyPr wrap="none">
            <a:spAutoFit/>
          </a:bodyPr>
          <a:lstStyle/>
          <a:p>
            <a:pPr algn="just" fontAlgn="base"/>
            <a:r>
              <a:rPr lang="as-IN" sz="3200" b="1" dirty="0">
                <a:solidFill>
                  <a:srgbClr val="002060"/>
                </a:solidFill>
                <a:latin typeface="Raleway"/>
              </a:rPr>
              <a:t>বিশ্বগ্রাম প্রতিষ্ঠার উপাদান সমূহঃ</a:t>
            </a:r>
          </a:p>
        </p:txBody>
      </p:sp>
      <p:pic>
        <p:nvPicPr>
          <p:cNvPr id="7" name="Picture 6" descr="Diagram&#10;&#10;Description automatically generated">
            <a:extLst>
              <a:ext uri="{FF2B5EF4-FFF2-40B4-BE49-F238E27FC236}">
                <a16:creationId xmlns:a16="http://schemas.microsoft.com/office/drawing/2014/main" id="{5A4426E1-35C7-4D93-A42A-578252863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834" y="781109"/>
            <a:ext cx="9404331" cy="4285828"/>
          </a:xfrm>
          <a:prstGeom prst="rect">
            <a:avLst/>
          </a:prstGeom>
        </p:spPr>
      </p:pic>
    </p:spTree>
    <p:extLst>
      <p:ext uri="{BB962C8B-B14F-4D97-AF65-F5344CB8AC3E}">
        <p14:creationId xmlns:p14="http://schemas.microsoft.com/office/powerpoint/2010/main" val="28150512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t="-21000" b="-2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44C657-9F17-435A-9AF2-3E1ED868EC48}"/>
              </a:ext>
            </a:extLst>
          </p:cNvPr>
          <p:cNvSpPr/>
          <p:nvPr/>
        </p:nvSpPr>
        <p:spPr>
          <a:xfrm>
            <a:off x="3034093" y="196334"/>
            <a:ext cx="5726248" cy="584775"/>
          </a:xfrm>
          <a:prstGeom prst="rect">
            <a:avLst/>
          </a:prstGeom>
        </p:spPr>
        <p:txBody>
          <a:bodyPr wrap="none">
            <a:spAutoFit/>
          </a:bodyPr>
          <a:lstStyle/>
          <a:p>
            <a:pPr algn="just" fontAlgn="base"/>
            <a:r>
              <a:rPr lang="as-IN" sz="3200" b="1" dirty="0">
                <a:solidFill>
                  <a:srgbClr val="002060"/>
                </a:solidFill>
                <a:latin typeface="Raleway"/>
              </a:rPr>
              <a:t>বিশ্বগ্রাম প্রতিষ্ঠার উপাদান সমূহঃ</a:t>
            </a:r>
          </a:p>
        </p:txBody>
      </p:sp>
      <p:sp>
        <p:nvSpPr>
          <p:cNvPr id="3" name="Rectangle 2">
            <a:extLst>
              <a:ext uri="{FF2B5EF4-FFF2-40B4-BE49-F238E27FC236}">
                <a16:creationId xmlns:a16="http://schemas.microsoft.com/office/drawing/2014/main" id="{9A03CD33-C580-4B94-BE91-00E6526085E6}"/>
              </a:ext>
            </a:extLst>
          </p:cNvPr>
          <p:cNvSpPr/>
          <p:nvPr/>
        </p:nvSpPr>
        <p:spPr>
          <a:xfrm>
            <a:off x="5207390" y="1283567"/>
            <a:ext cx="6426592" cy="1631216"/>
          </a:xfrm>
          <a:prstGeom prst="rect">
            <a:avLst/>
          </a:prstGeom>
          <a:solidFill>
            <a:schemeClr val="accent1">
              <a:lumMod val="20000"/>
              <a:lumOff val="80000"/>
            </a:schemeClr>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wrap="square">
            <a:spAutoFit/>
          </a:bodyPr>
          <a:lstStyle/>
          <a:p>
            <a:r>
              <a:rPr lang="as-IN" sz="2000" b="1" dirty="0">
                <a:solidFill>
                  <a:srgbClr val="444444"/>
                </a:solidFill>
                <a:latin typeface="Open Sans"/>
              </a:rPr>
              <a:t>ডেটা বা ইনফরমেশনঃ </a:t>
            </a:r>
            <a:r>
              <a:rPr lang="as-IN" sz="2000" dirty="0">
                <a:solidFill>
                  <a:srgbClr val="444444"/>
                </a:solidFill>
                <a:latin typeface="Open Sans"/>
              </a:rPr>
              <a:t>সুনির্দিষ্ট ফলাফল বা আউটপুট পাওয়ার জন্য প্রসেসিংয়ে ব্যবহৃত কাঁচামাল সমুহকে ডেটা বা উপাত্ত বলে। অপরদিকে ডেটা প্রক্রিয়াকরণ পরবর্তী অর্থপূর্ণ রূপ হলো ইনফরমেশন বা তথ্য। বিশ্বগ্রামে এই ডেটা বা ইনফরমেশন মানুষের প্রয়োজনে একে অপরের সাথে শেয়ার করা হয়।</a:t>
            </a:r>
            <a:endParaRPr lang="en-US" sz="2000" dirty="0"/>
          </a:p>
        </p:txBody>
      </p:sp>
      <p:sp>
        <p:nvSpPr>
          <p:cNvPr id="4" name="Rectangle 3">
            <a:extLst>
              <a:ext uri="{FF2B5EF4-FFF2-40B4-BE49-F238E27FC236}">
                <a16:creationId xmlns:a16="http://schemas.microsoft.com/office/drawing/2014/main" id="{B128EDCE-F45A-4ECD-B3F7-4084D8156CA1}"/>
              </a:ext>
            </a:extLst>
          </p:cNvPr>
          <p:cNvSpPr/>
          <p:nvPr/>
        </p:nvSpPr>
        <p:spPr>
          <a:xfrm>
            <a:off x="5207391" y="4203123"/>
            <a:ext cx="6426591" cy="1631216"/>
          </a:xfrm>
          <a:prstGeom prst="rect">
            <a:avLst/>
          </a:prstGeom>
          <a:solidFill>
            <a:schemeClr val="bg2"/>
          </a:solidFill>
          <a:ln>
            <a:solidFill>
              <a:srgbClr val="FFFF00"/>
            </a:solid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as-IN" sz="2000" b="1" dirty="0">
                <a:solidFill>
                  <a:srgbClr val="444444"/>
                </a:solidFill>
                <a:latin typeface="Open Sans"/>
              </a:rPr>
              <a:t>মানুষের সক্ষমতাঃ</a:t>
            </a:r>
            <a:r>
              <a:rPr lang="as-IN" sz="2000" dirty="0">
                <a:solidFill>
                  <a:srgbClr val="444444"/>
                </a:solidFill>
                <a:latin typeface="Open Sans"/>
              </a:rPr>
              <a:t> যেহেতু বিশ্বগ্রাম মূলত তথ্য প্রযুক্তি নির্ভর ব্যবস্থা ,তাই বিশ্বগ্রাম বাস্তবায়নের জন্য মানুষের সচেতনতা ও তথ্য ও যোগাযোগ প্রযুক্তির অবকাঠামো ব্যবহারের সক্ষমতা থাকতে হবে। অর্থাৎ তথ্য ও যোগাযোগ প্রযুক্তির অবকাঠামো ব্যবহারের সক্ষমতা না থাকলে বিশ্বগ্রাম বাস্তবায়ন সম্ভব নয়।</a:t>
            </a:r>
            <a:endParaRPr lang="en-US" sz="2000" dirty="0"/>
          </a:p>
        </p:txBody>
      </p:sp>
      <p:pic>
        <p:nvPicPr>
          <p:cNvPr id="10" name="Picture 9" descr="A picture containing text, indoor&#10;&#10;Description automatically generated">
            <a:extLst>
              <a:ext uri="{FF2B5EF4-FFF2-40B4-BE49-F238E27FC236}">
                <a16:creationId xmlns:a16="http://schemas.microsoft.com/office/drawing/2014/main" id="{541E7DAF-7FCB-4D3C-9938-9C6771819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371" y="945684"/>
            <a:ext cx="3496365" cy="2622274"/>
          </a:xfrm>
          <a:prstGeom prst="rect">
            <a:avLst/>
          </a:prstGeom>
        </p:spPr>
      </p:pic>
      <p:pic>
        <p:nvPicPr>
          <p:cNvPr id="12" name="Picture 11">
            <a:extLst>
              <a:ext uri="{FF2B5EF4-FFF2-40B4-BE49-F238E27FC236}">
                <a16:creationId xmlns:a16="http://schemas.microsoft.com/office/drawing/2014/main" id="{04A0932F-B709-4EAE-B543-EB43490DA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372" y="3935895"/>
            <a:ext cx="3496364" cy="2504661"/>
          </a:xfrm>
          <a:prstGeom prst="rect">
            <a:avLst/>
          </a:prstGeom>
        </p:spPr>
      </p:pic>
    </p:spTree>
    <p:extLst>
      <p:ext uri="{BB962C8B-B14F-4D97-AF65-F5344CB8AC3E}">
        <p14:creationId xmlns:p14="http://schemas.microsoft.com/office/powerpoint/2010/main" val="2676593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33593F-0F95-44DE-A799-FA28207CE992}"/>
              </a:ext>
            </a:extLst>
          </p:cNvPr>
          <p:cNvSpPr/>
          <p:nvPr/>
        </p:nvSpPr>
        <p:spPr>
          <a:xfrm>
            <a:off x="728870" y="1969248"/>
            <a:ext cx="9634331" cy="3477875"/>
          </a:xfrm>
          <a:prstGeom prst="rect">
            <a:avLst/>
          </a:prstGeom>
        </p:spPr>
        <p:txBody>
          <a:bodyPr wrap="square">
            <a:spAutoFit/>
          </a:bodyPr>
          <a:lstStyle/>
          <a:p>
            <a:pPr fontAlgn="base"/>
            <a:r>
              <a:rPr lang="as-IN" sz="2000" dirty="0">
                <a:solidFill>
                  <a:srgbClr val="444444"/>
                </a:solidFill>
                <a:latin typeface="Open Sans"/>
              </a:rPr>
              <a:t>১। স্বল্প সময়ের মধ্যে বিশ্বব্যাপী নিরাপদ ও দ্রুত যোগাযোগ করা যায়।</a:t>
            </a:r>
          </a:p>
          <a:p>
            <a:pPr fontAlgn="base"/>
            <a:r>
              <a:rPr lang="as-IN" sz="2000" dirty="0">
                <a:solidFill>
                  <a:srgbClr val="444444"/>
                </a:solidFill>
                <a:latin typeface="Open Sans"/>
              </a:rPr>
              <a:t>২। পৃথিবীব্যাপী তথ্যের ব্যাপক উৎস সৃষ্টি হয়েছে এবং তথ্য পাওয়া সহজলভ্য হয়েছে।</a:t>
            </a:r>
          </a:p>
          <a:p>
            <a:pPr fontAlgn="base"/>
            <a:r>
              <a:rPr lang="as-IN" sz="2000" dirty="0">
                <a:solidFill>
                  <a:srgbClr val="444444"/>
                </a:solidFill>
                <a:latin typeface="Open Sans"/>
              </a:rPr>
              <a:t>৩। প্রযুক্তি গ্রহণ ও ব্যবহারের ক্ষেত্রে মানুষের সক্ষমতা বৃদ্ধি পেয়েছে।</a:t>
            </a:r>
          </a:p>
          <a:p>
            <a:pPr fontAlgn="base"/>
            <a:r>
              <a:rPr lang="as-IN" sz="2000" dirty="0">
                <a:solidFill>
                  <a:srgbClr val="444444"/>
                </a:solidFill>
                <a:latin typeface="Open Sans"/>
              </a:rPr>
              <a:t>৪। মানুষের জীবন যাত্রার মান উন্নয়ন হয়েছে।</a:t>
            </a:r>
          </a:p>
          <a:p>
            <a:pPr fontAlgn="base"/>
            <a:r>
              <a:rPr lang="as-IN" sz="2000" dirty="0">
                <a:solidFill>
                  <a:srgbClr val="444444"/>
                </a:solidFill>
                <a:latin typeface="Open Sans"/>
              </a:rPr>
              <a:t>৫। মানুষের কাজের দক্ষতা বৃদ্ধি পেয়েছে।</a:t>
            </a:r>
          </a:p>
          <a:p>
            <a:pPr fontAlgn="base"/>
            <a:r>
              <a:rPr lang="as-IN" sz="2000" dirty="0">
                <a:solidFill>
                  <a:srgbClr val="444444"/>
                </a:solidFill>
                <a:latin typeface="Open Sans"/>
              </a:rPr>
              <a:t>৬। ব্যবসা বাণিজ্যের প্রসার এবং লেনদেন সহজ ও দ্রুততর হচ্ছে।</a:t>
            </a:r>
          </a:p>
          <a:p>
            <a:pPr fontAlgn="base"/>
            <a:r>
              <a:rPr lang="as-IN" sz="2000" dirty="0">
                <a:solidFill>
                  <a:srgbClr val="444444"/>
                </a:solidFill>
                <a:latin typeface="Open Sans"/>
              </a:rPr>
              <a:t>৭। ঘরে বসেই শিক্ষা গ্রহণ করা যায়।</a:t>
            </a:r>
          </a:p>
          <a:p>
            <a:pPr fontAlgn="base"/>
            <a:r>
              <a:rPr lang="as-IN" sz="2000" dirty="0">
                <a:solidFill>
                  <a:srgbClr val="444444"/>
                </a:solidFill>
                <a:latin typeface="Open Sans"/>
              </a:rPr>
              <a:t>৮। ঘরে বসেই উন্নত স্বাস্থ্য ও চিকিৎসা সেবা পাওয়া যাচ্ছে।</a:t>
            </a:r>
          </a:p>
          <a:p>
            <a:pPr fontAlgn="base"/>
            <a:r>
              <a:rPr lang="as-IN" sz="2000" dirty="0">
                <a:solidFill>
                  <a:srgbClr val="444444"/>
                </a:solidFill>
                <a:latin typeface="Open Sans"/>
              </a:rPr>
              <a:t>৯। অনলাইনে বিভিন্ন প্ল্যাটফর্মে লেখালেখি করার মাধ্যমে কোন বিষয়ে মতামত প্রদান এবং সচেতনতা বৃদ্ধি করা যাচ্ছে।</a:t>
            </a:r>
            <a:endParaRPr lang="en-US" sz="2000" dirty="0">
              <a:solidFill>
                <a:srgbClr val="444444"/>
              </a:solidFill>
              <a:latin typeface="Open Sans"/>
            </a:endParaRPr>
          </a:p>
          <a:p>
            <a:pPr fontAlgn="base"/>
            <a:r>
              <a:rPr lang="as-IN" sz="2000" dirty="0"/>
              <a:t>১০। বিশ্বব্যাপী কর্মসংস্থানের ব্যপক সুযোগ সৃষ্টি হয়েছে।</a:t>
            </a:r>
            <a:endParaRPr lang="as-IN" sz="2000" b="0" i="0" dirty="0">
              <a:solidFill>
                <a:srgbClr val="444444"/>
              </a:solidFill>
              <a:effectLst/>
              <a:latin typeface="Open Sans"/>
            </a:endParaRPr>
          </a:p>
        </p:txBody>
      </p:sp>
      <p:sp>
        <p:nvSpPr>
          <p:cNvPr id="6" name="Rectangle 5">
            <a:extLst>
              <a:ext uri="{FF2B5EF4-FFF2-40B4-BE49-F238E27FC236}">
                <a16:creationId xmlns:a16="http://schemas.microsoft.com/office/drawing/2014/main" id="{A2C5D93B-9D97-4211-BF0A-3A356D920762}"/>
              </a:ext>
            </a:extLst>
          </p:cNvPr>
          <p:cNvSpPr/>
          <p:nvPr/>
        </p:nvSpPr>
        <p:spPr>
          <a:xfrm>
            <a:off x="728870" y="177104"/>
            <a:ext cx="10575234" cy="954107"/>
          </a:xfrm>
          <a:prstGeom prst="rect">
            <a:avLst/>
          </a:prstGeom>
        </p:spPr>
        <p:txBody>
          <a:bodyPr wrap="square">
            <a:spAutoFit/>
          </a:bodyPr>
          <a:lstStyle/>
          <a:p>
            <a:pPr algn="just" fontAlgn="base"/>
            <a:r>
              <a:rPr lang="as-IN" sz="2800" b="1" dirty="0">
                <a:solidFill>
                  <a:schemeClr val="accent5">
                    <a:lumMod val="50000"/>
                  </a:schemeClr>
                </a:solidFill>
                <a:latin typeface="Raleway"/>
              </a:rPr>
              <a:t>বিশ্বগ্রাম প্রতিষ্ঠার সুবিধা বা ইতিবাচক প্রভাব ও অসুবিধা বা নেতিবাচক প্রভাব সমূহঃ</a:t>
            </a:r>
          </a:p>
        </p:txBody>
      </p:sp>
      <p:sp>
        <p:nvSpPr>
          <p:cNvPr id="7" name="Rectangle 6">
            <a:extLst>
              <a:ext uri="{FF2B5EF4-FFF2-40B4-BE49-F238E27FC236}">
                <a16:creationId xmlns:a16="http://schemas.microsoft.com/office/drawing/2014/main" id="{BBFA7FFE-9A95-46BE-975F-EA1D807FEC12}"/>
              </a:ext>
            </a:extLst>
          </p:cNvPr>
          <p:cNvSpPr/>
          <p:nvPr/>
        </p:nvSpPr>
        <p:spPr>
          <a:xfrm>
            <a:off x="728870" y="1260842"/>
            <a:ext cx="4586512" cy="461665"/>
          </a:xfrm>
          <a:prstGeom prst="rect">
            <a:avLst/>
          </a:prstGeom>
        </p:spPr>
        <p:txBody>
          <a:bodyPr wrap="none">
            <a:spAutoFit/>
          </a:bodyPr>
          <a:lstStyle/>
          <a:p>
            <a:pPr algn="just" fontAlgn="base"/>
            <a:r>
              <a:rPr lang="as-IN" sz="2400" b="1" dirty="0">
                <a:solidFill>
                  <a:srgbClr val="444444"/>
                </a:solidFill>
                <a:latin typeface="inherit"/>
              </a:rPr>
              <a:t>সুবিধা বা ইতিবাচক প্রভাব</a:t>
            </a:r>
            <a:r>
              <a:rPr lang="as-IN" sz="2400" dirty="0">
                <a:solidFill>
                  <a:srgbClr val="444444"/>
                </a:solidFill>
                <a:latin typeface="Open Sans"/>
              </a:rPr>
              <a:t> </a:t>
            </a:r>
            <a:r>
              <a:rPr lang="as-IN" sz="2400" b="1" dirty="0">
                <a:solidFill>
                  <a:srgbClr val="444444"/>
                </a:solidFill>
                <a:latin typeface="inherit"/>
              </a:rPr>
              <a:t>সমূহঃ </a:t>
            </a:r>
            <a:endParaRPr lang="as-IN" sz="2400" dirty="0">
              <a:solidFill>
                <a:srgbClr val="444444"/>
              </a:solidFill>
              <a:latin typeface="Open Sans"/>
            </a:endParaRPr>
          </a:p>
        </p:txBody>
      </p:sp>
    </p:spTree>
    <p:extLst>
      <p:ext uri="{BB962C8B-B14F-4D97-AF65-F5344CB8AC3E}">
        <p14:creationId xmlns:p14="http://schemas.microsoft.com/office/powerpoint/2010/main" val="1683203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2C0CF5-BC83-4799-B009-829E3C463B22}"/>
              </a:ext>
            </a:extLst>
          </p:cNvPr>
          <p:cNvSpPr/>
          <p:nvPr/>
        </p:nvSpPr>
        <p:spPr>
          <a:xfrm>
            <a:off x="2034208" y="1846088"/>
            <a:ext cx="8123583" cy="2862322"/>
          </a:xfrm>
          <a:prstGeom prst="rect">
            <a:avLst/>
          </a:prstGeom>
        </p:spPr>
        <p:txBody>
          <a:bodyPr wrap="square">
            <a:spAutoFit/>
          </a:bodyPr>
          <a:lstStyle/>
          <a:p>
            <a:pPr fontAlgn="base"/>
            <a:r>
              <a:rPr lang="as-IN" sz="2000" dirty="0">
                <a:solidFill>
                  <a:srgbClr val="444444"/>
                </a:solidFill>
                <a:latin typeface="Open Sans"/>
              </a:rPr>
              <a:t>১। ইন্টারনেট প্রযুক্তির ফলে অনেক ক্ষেত্রে তথ্যের গোপনীয়তা বজায় থাকছে না।</a:t>
            </a:r>
          </a:p>
          <a:p>
            <a:pPr fontAlgn="base"/>
            <a:r>
              <a:rPr lang="as-IN" sz="2000" dirty="0">
                <a:solidFill>
                  <a:srgbClr val="444444"/>
                </a:solidFill>
                <a:latin typeface="Open Sans"/>
              </a:rPr>
              <a:t>২। সহজেই অসত্য বা মিথ্যা এবং বানোয়াট সংবাদ ছড়িয়ে সামাজিক বিশৃঙ্খলা সৃষ্টি হচ্ছে।</a:t>
            </a:r>
          </a:p>
          <a:p>
            <a:pPr fontAlgn="base"/>
            <a:r>
              <a:rPr lang="as-IN" sz="2000" dirty="0">
                <a:solidFill>
                  <a:srgbClr val="444444"/>
                </a:solidFill>
                <a:latin typeface="Open Sans"/>
              </a:rPr>
              <a:t>৩। প্রযুক্তি পরিবর্তনের কারণে গ্লোবাল নেটওয়ার্ক শেয়ার করার জন্য অনুন্নত দেশগুলো উন্নত দেশগুলোর প্রতি নির্ভরশীল হয়ে পড়ছে।</a:t>
            </a:r>
          </a:p>
          <a:p>
            <a:pPr fontAlgn="base"/>
            <a:r>
              <a:rPr lang="as-IN" sz="2000" dirty="0">
                <a:solidFill>
                  <a:srgbClr val="444444"/>
                </a:solidFill>
                <a:latin typeface="Open Sans"/>
              </a:rPr>
              <a:t>৪। সাইবার আক্রমন বাড়ছে।</a:t>
            </a:r>
          </a:p>
          <a:p>
            <a:pPr fontAlgn="base"/>
            <a:r>
              <a:rPr lang="as-IN" sz="2000" dirty="0">
                <a:solidFill>
                  <a:srgbClr val="444444"/>
                </a:solidFill>
                <a:latin typeface="Open Sans"/>
              </a:rPr>
              <a:t>৫। ইন্টারনেটের ফলে পর্ণোগ্রাফি সহজলভ্য হওয়ায় যুবসমাজে সামাজিক অবক্ষয় সৃষ্টি হচ্ছে।</a:t>
            </a:r>
            <a:endParaRPr lang="as-IN" sz="2000" b="0" i="0" dirty="0">
              <a:solidFill>
                <a:srgbClr val="444444"/>
              </a:solidFill>
              <a:effectLst/>
              <a:latin typeface="Open Sans"/>
            </a:endParaRPr>
          </a:p>
        </p:txBody>
      </p:sp>
      <p:sp>
        <p:nvSpPr>
          <p:cNvPr id="5" name="Rectangle 4">
            <a:extLst>
              <a:ext uri="{FF2B5EF4-FFF2-40B4-BE49-F238E27FC236}">
                <a16:creationId xmlns:a16="http://schemas.microsoft.com/office/drawing/2014/main" id="{C1A63D5C-E58B-47A6-B3DC-B31EF82DB70F}"/>
              </a:ext>
            </a:extLst>
          </p:cNvPr>
          <p:cNvSpPr/>
          <p:nvPr/>
        </p:nvSpPr>
        <p:spPr>
          <a:xfrm>
            <a:off x="3265738" y="686664"/>
            <a:ext cx="5660524" cy="523220"/>
          </a:xfrm>
          <a:prstGeom prst="rect">
            <a:avLst/>
          </a:prstGeom>
        </p:spPr>
        <p:txBody>
          <a:bodyPr wrap="none">
            <a:spAutoFit/>
          </a:bodyPr>
          <a:lstStyle/>
          <a:p>
            <a:pPr algn="just" fontAlgn="base"/>
            <a:r>
              <a:rPr lang="as-IN" sz="2800" b="1" dirty="0">
                <a:solidFill>
                  <a:srgbClr val="444444"/>
                </a:solidFill>
                <a:latin typeface="inherit"/>
              </a:rPr>
              <a:t>অসুবিধা বা নেতিবাচক প্রভাব</a:t>
            </a:r>
            <a:r>
              <a:rPr lang="as-IN" sz="2800" dirty="0">
                <a:solidFill>
                  <a:srgbClr val="444444"/>
                </a:solidFill>
                <a:latin typeface="Open Sans"/>
              </a:rPr>
              <a:t> </a:t>
            </a:r>
            <a:r>
              <a:rPr lang="as-IN" sz="2800" b="1" dirty="0">
                <a:solidFill>
                  <a:srgbClr val="444444"/>
                </a:solidFill>
                <a:latin typeface="inherit"/>
              </a:rPr>
              <a:t>সমূহঃ</a:t>
            </a:r>
            <a:endParaRPr lang="as-IN" sz="2800" dirty="0">
              <a:solidFill>
                <a:srgbClr val="444444"/>
              </a:solidFill>
              <a:latin typeface="Open Sans"/>
            </a:endParaRPr>
          </a:p>
        </p:txBody>
      </p:sp>
    </p:spTree>
    <p:extLst>
      <p:ext uri="{BB962C8B-B14F-4D97-AF65-F5344CB8AC3E}">
        <p14:creationId xmlns:p14="http://schemas.microsoft.com/office/powerpoint/2010/main" val="3101716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8888" y="585788"/>
            <a:ext cx="6829425" cy="1015663"/>
          </a:xfrm>
          <a:prstGeom prst="rect">
            <a:avLst/>
          </a:prstGeom>
          <a:noFill/>
        </p:spPr>
        <p:txBody>
          <a:bodyPr wrap="square" rtlCol="0">
            <a:spAutoFit/>
          </a:bodyPr>
          <a:lstStyle/>
          <a:p>
            <a:pPr algn="ctr"/>
            <a:r>
              <a:rPr lang="en-US" sz="6000" b="1">
                <a:solidFill>
                  <a:srgbClr val="C00000"/>
                </a:solidFill>
                <a:latin typeface="NikoshBAN"/>
              </a:rPr>
              <a:t>একক কাজ</a:t>
            </a:r>
          </a:p>
        </p:txBody>
      </p:sp>
      <p:sp>
        <p:nvSpPr>
          <p:cNvPr id="4" name="TextBox 3"/>
          <p:cNvSpPr txBox="1"/>
          <p:nvPr/>
        </p:nvSpPr>
        <p:spPr>
          <a:xfrm>
            <a:off x="3069742" y="2659559"/>
            <a:ext cx="6052515" cy="769441"/>
          </a:xfrm>
          <a:prstGeom prst="rect">
            <a:avLst/>
          </a:prstGeom>
          <a:noFill/>
        </p:spPr>
        <p:txBody>
          <a:bodyPr wrap="square" rtlCol="0">
            <a:spAutoFit/>
          </a:bodyPr>
          <a:lstStyle/>
          <a:p>
            <a:pPr algn="ctr"/>
            <a:r>
              <a:rPr lang="as-IN" sz="4400" b="1" dirty="0"/>
              <a:t>বিশ্বগ্রাম কী?</a:t>
            </a:r>
            <a:endParaRPr lang="en-US" sz="4400" b="1" dirty="0"/>
          </a:p>
        </p:txBody>
      </p:sp>
    </p:spTree>
    <p:extLst>
      <p:ext uri="{BB962C8B-B14F-4D97-AF65-F5344CB8AC3E}">
        <p14:creationId xmlns:p14="http://schemas.microsoft.com/office/powerpoint/2010/main" val="22985737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150" y="155206"/>
            <a:ext cx="981551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base"/>
            <a:r>
              <a:rPr lang="as-IN" sz="3600" b="1" dirty="0"/>
              <a:t>বিশ্বগ্রামের ধারণা সংশ্লিষ্ট প্রধান উপাদান সমূহঃ</a:t>
            </a:r>
          </a:p>
        </p:txBody>
      </p:sp>
      <p:grpSp>
        <p:nvGrpSpPr>
          <p:cNvPr id="20" name="Group 19">
            <a:extLst>
              <a:ext uri="{FF2B5EF4-FFF2-40B4-BE49-F238E27FC236}">
                <a16:creationId xmlns:a16="http://schemas.microsoft.com/office/drawing/2014/main" id="{C3149E08-B862-4AEA-A714-112126244425}"/>
              </a:ext>
            </a:extLst>
          </p:cNvPr>
          <p:cNvGrpSpPr/>
          <p:nvPr/>
        </p:nvGrpSpPr>
        <p:grpSpPr>
          <a:xfrm>
            <a:off x="8952429" y="1738344"/>
            <a:ext cx="3212316" cy="3365325"/>
            <a:chOff x="8844399" y="1420293"/>
            <a:chExt cx="3212316" cy="3365325"/>
          </a:xfrm>
        </p:grpSpPr>
        <p:sp>
          <p:nvSpPr>
            <p:cNvPr id="3" name="Rectangle 2">
              <a:extLst>
                <a:ext uri="{FF2B5EF4-FFF2-40B4-BE49-F238E27FC236}">
                  <a16:creationId xmlns:a16="http://schemas.microsoft.com/office/drawing/2014/main" id="{85F941AC-66DE-47F0-A802-11750DFA7836}"/>
                </a:ext>
              </a:extLst>
            </p:cNvPr>
            <p:cNvSpPr/>
            <p:nvPr/>
          </p:nvSpPr>
          <p:spPr>
            <a:xfrm>
              <a:off x="8844399" y="4385508"/>
              <a:ext cx="3048000" cy="400110"/>
            </a:xfrm>
            <a:prstGeom prst="rect">
              <a:avLst/>
            </a:prstGeom>
          </p:spPr>
          <p:txBody>
            <a:bodyPr wrap="square">
              <a:spAutoFit/>
            </a:bodyPr>
            <a:lstStyle/>
            <a:p>
              <a:pPr fontAlgn="base"/>
              <a:r>
                <a:rPr lang="as-IN" sz="2000" b="1" dirty="0">
                  <a:solidFill>
                    <a:srgbClr val="444444"/>
                  </a:solidFill>
                  <a:latin typeface="Open Sans"/>
                </a:rPr>
                <a:t>৪। চিকিৎসা (</a:t>
              </a:r>
              <a:r>
                <a:rPr lang="en-US" sz="2000" b="1" dirty="0">
                  <a:solidFill>
                    <a:srgbClr val="444444"/>
                  </a:solidFill>
                  <a:latin typeface="Open Sans"/>
                </a:rPr>
                <a:t>Treatment)</a:t>
              </a:r>
              <a:endParaRPr lang="en-US" sz="2000" b="1" i="0" dirty="0">
                <a:solidFill>
                  <a:srgbClr val="444444"/>
                </a:solidFill>
                <a:effectLst/>
                <a:latin typeface="Open Sans"/>
              </a:endParaRPr>
            </a:p>
          </p:txBody>
        </p:sp>
        <p:pic>
          <p:nvPicPr>
            <p:cNvPr id="5" name="Picture 4" descr="A picture containing person, wall, indoor&#10;&#10;Description automatically generated">
              <a:extLst>
                <a:ext uri="{FF2B5EF4-FFF2-40B4-BE49-F238E27FC236}">
                  <a16:creationId xmlns:a16="http://schemas.microsoft.com/office/drawing/2014/main" id="{838B1821-08DD-4CCE-A1D7-FE9879741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8578" y="1420293"/>
              <a:ext cx="3208137" cy="2850388"/>
            </a:xfrm>
            <a:prstGeom prst="rect">
              <a:avLst/>
            </a:prstGeom>
          </p:spPr>
        </p:pic>
      </p:grpSp>
      <p:grpSp>
        <p:nvGrpSpPr>
          <p:cNvPr id="17" name="Group 16">
            <a:extLst>
              <a:ext uri="{FF2B5EF4-FFF2-40B4-BE49-F238E27FC236}">
                <a16:creationId xmlns:a16="http://schemas.microsoft.com/office/drawing/2014/main" id="{D077F7E2-7760-4F60-80E9-677A1BB93794}"/>
              </a:ext>
            </a:extLst>
          </p:cNvPr>
          <p:cNvGrpSpPr/>
          <p:nvPr/>
        </p:nvGrpSpPr>
        <p:grpSpPr>
          <a:xfrm>
            <a:off x="120624" y="1738344"/>
            <a:ext cx="2959619" cy="3673102"/>
            <a:chOff x="135285" y="1420292"/>
            <a:chExt cx="2959619" cy="3673102"/>
          </a:xfrm>
        </p:grpSpPr>
        <p:pic>
          <p:nvPicPr>
            <p:cNvPr id="13" name="Picture 12" descr="A picture containing text, map&#10;&#10;Description automatically generated">
              <a:extLst>
                <a:ext uri="{FF2B5EF4-FFF2-40B4-BE49-F238E27FC236}">
                  <a16:creationId xmlns:a16="http://schemas.microsoft.com/office/drawing/2014/main" id="{5B55A8D8-29CA-4531-8F56-967170FBD3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5" y="1420292"/>
              <a:ext cx="2827606" cy="2850387"/>
            </a:xfrm>
            <a:prstGeom prst="rect">
              <a:avLst/>
            </a:prstGeom>
          </p:spPr>
        </p:pic>
        <p:sp>
          <p:nvSpPr>
            <p:cNvPr id="14" name="Rectangle 13">
              <a:extLst>
                <a:ext uri="{FF2B5EF4-FFF2-40B4-BE49-F238E27FC236}">
                  <a16:creationId xmlns:a16="http://schemas.microsoft.com/office/drawing/2014/main" id="{D71622A0-7156-420A-BC7C-FF9A33D9EAAC}"/>
                </a:ext>
              </a:extLst>
            </p:cNvPr>
            <p:cNvSpPr/>
            <p:nvPr/>
          </p:nvSpPr>
          <p:spPr>
            <a:xfrm>
              <a:off x="267299" y="4385508"/>
              <a:ext cx="2827605" cy="707886"/>
            </a:xfrm>
            <a:prstGeom prst="rect">
              <a:avLst/>
            </a:prstGeom>
          </p:spPr>
          <p:txBody>
            <a:bodyPr wrap="square">
              <a:spAutoFit/>
            </a:bodyPr>
            <a:lstStyle/>
            <a:p>
              <a:pPr fontAlgn="base"/>
              <a:r>
                <a:rPr lang="as-IN" sz="2000" b="1" dirty="0">
                  <a:solidFill>
                    <a:srgbClr val="444444"/>
                  </a:solidFill>
                  <a:latin typeface="Open Sans"/>
                </a:rPr>
                <a:t>১। যোগাযোগ (</a:t>
              </a:r>
              <a:r>
                <a:rPr lang="en-US" sz="2000" b="1" dirty="0">
                  <a:solidFill>
                    <a:srgbClr val="444444"/>
                  </a:solidFill>
                  <a:latin typeface="Open Sans"/>
                </a:rPr>
                <a:t>Communication)</a:t>
              </a:r>
            </a:p>
          </p:txBody>
        </p:sp>
      </p:grpSp>
      <p:grpSp>
        <p:nvGrpSpPr>
          <p:cNvPr id="18" name="Group 17">
            <a:extLst>
              <a:ext uri="{FF2B5EF4-FFF2-40B4-BE49-F238E27FC236}">
                <a16:creationId xmlns:a16="http://schemas.microsoft.com/office/drawing/2014/main" id="{E3F814CE-36A4-44D6-82D4-9F8F3769D73C}"/>
              </a:ext>
            </a:extLst>
          </p:cNvPr>
          <p:cNvGrpSpPr/>
          <p:nvPr/>
        </p:nvGrpSpPr>
        <p:grpSpPr>
          <a:xfrm>
            <a:off x="3242174" y="1738344"/>
            <a:ext cx="2681754" cy="3673101"/>
            <a:chOff x="3112843" y="1420293"/>
            <a:chExt cx="2681754" cy="3673101"/>
          </a:xfrm>
        </p:grpSpPr>
        <p:pic>
          <p:nvPicPr>
            <p:cNvPr id="7" name="Picture 6" descr="A picture containing person, computer&#10;&#10;Description automatically generated">
              <a:extLst>
                <a:ext uri="{FF2B5EF4-FFF2-40B4-BE49-F238E27FC236}">
                  <a16:creationId xmlns:a16="http://schemas.microsoft.com/office/drawing/2014/main" id="{2C2635E2-51AB-4B1E-BEAA-C4D4CDA4B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2843" y="1420293"/>
              <a:ext cx="2604576" cy="2850387"/>
            </a:xfrm>
            <a:prstGeom prst="rect">
              <a:avLst/>
            </a:prstGeom>
          </p:spPr>
        </p:pic>
        <p:sp>
          <p:nvSpPr>
            <p:cNvPr id="15" name="Rectangle 14">
              <a:extLst>
                <a:ext uri="{FF2B5EF4-FFF2-40B4-BE49-F238E27FC236}">
                  <a16:creationId xmlns:a16="http://schemas.microsoft.com/office/drawing/2014/main" id="{A3F72BBD-3E7F-4CF6-A876-C26CEFBF9182}"/>
                </a:ext>
              </a:extLst>
            </p:cNvPr>
            <p:cNvSpPr/>
            <p:nvPr/>
          </p:nvSpPr>
          <p:spPr>
            <a:xfrm>
              <a:off x="3190021" y="4385508"/>
              <a:ext cx="2604576" cy="707886"/>
            </a:xfrm>
            <a:prstGeom prst="rect">
              <a:avLst/>
            </a:prstGeom>
          </p:spPr>
          <p:txBody>
            <a:bodyPr wrap="square">
              <a:spAutoFit/>
            </a:bodyPr>
            <a:lstStyle/>
            <a:p>
              <a:r>
                <a:rPr lang="as-IN" sz="2000" b="1" dirty="0">
                  <a:solidFill>
                    <a:srgbClr val="444444"/>
                  </a:solidFill>
                  <a:latin typeface="Open Sans"/>
                </a:rPr>
                <a:t>২। কর্মসংস্থান (</a:t>
              </a:r>
              <a:r>
                <a:rPr lang="en-US" sz="2000" b="1" dirty="0">
                  <a:solidFill>
                    <a:srgbClr val="444444"/>
                  </a:solidFill>
                  <a:latin typeface="Open Sans"/>
                </a:rPr>
                <a:t>Employment</a:t>
              </a:r>
              <a:endParaRPr lang="en-US" sz="2000" b="1" dirty="0"/>
            </a:p>
          </p:txBody>
        </p:sp>
      </p:grpSp>
      <p:grpSp>
        <p:nvGrpSpPr>
          <p:cNvPr id="19" name="Group 18">
            <a:extLst>
              <a:ext uri="{FF2B5EF4-FFF2-40B4-BE49-F238E27FC236}">
                <a16:creationId xmlns:a16="http://schemas.microsoft.com/office/drawing/2014/main" id="{57A34D6A-2F44-4DC5-9E2C-09584679C2E4}"/>
              </a:ext>
            </a:extLst>
          </p:cNvPr>
          <p:cNvGrpSpPr/>
          <p:nvPr/>
        </p:nvGrpSpPr>
        <p:grpSpPr>
          <a:xfrm>
            <a:off x="6047645" y="1746181"/>
            <a:ext cx="2827606" cy="3365637"/>
            <a:chOff x="5936974" y="1420292"/>
            <a:chExt cx="2827606" cy="3365637"/>
          </a:xfrm>
        </p:grpSpPr>
        <p:pic>
          <p:nvPicPr>
            <p:cNvPr id="11" name="Picture 10" descr="A picture containing text, person, group, scene&#10;&#10;Description automatically generated">
              <a:extLst>
                <a:ext uri="{FF2B5EF4-FFF2-40B4-BE49-F238E27FC236}">
                  <a16:creationId xmlns:a16="http://schemas.microsoft.com/office/drawing/2014/main" id="{F3255742-310B-478D-BDF2-1378DAF71C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974" y="1420292"/>
              <a:ext cx="2827606" cy="2850388"/>
            </a:xfrm>
            <a:prstGeom prst="rect">
              <a:avLst/>
            </a:prstGeom>
          </p:spPr>
        </p:pic>
        <p:sp>
          <p:nvSpPr>
            <p:cNvPr id="16" name="Rectangle 15">
              <a:extLst>
                <a:ext uri="{FF2B5EF4-FFF2-40B4-BE49-F238E27FC236}">
                  <a16:creationId xmlns:a16="http://schemas.microsoft.com/office/drawing/2014/main" id="{0BD7010F-88FF-46B3-97C4-7D2A86FA0678}"/>
                </a:ext>
              </a:extLst>
            </p:cNvPr>
            <p:cNvSpPr/>
            <p:nvPr/>
          </p:nvSpPr>
          <p:spPr>
            <a:xfrm>
              <a:off x="6021727" y="4385819"/>
              <a:ext cx="2658100" cy="400110"/>
            </a:xfrm>
            <a:prstGeom prst="rect">
              <a:avLst/>
            </a:prstGeom>
          </p:spPr>
          <p:txBody>
            <a:bodyPr wrap="none">
              <a:spAutoFit/>
            </a:bodyPr>
            <a:lstStyle/>
            <a:p>
              <a:pPr fontAlgn="base"/>
              <a:r>
                <a:rPr lang="as-IN" sz="2000" b="1" dirty="0">
                  <a:solidFill>
                    <a:srgbClr val="444444"/>
                  </a:solidFill>
                  <a:latin typeface="Open Sans"/>
                </a:rPr>
                <a:t>৩। শিক্ষা (</a:t>
              </a:r>
              <a:r>
                <a:rPr lang="en-US" sz="2000" b="1" dirty="0">
                  <a:solidFill>
                    <a:srgbClr val="444444"/>
                  </a:solidFill>
                  <a:latin typeface="Open Sans"/>
                </a:rPr>
                <a:t>Education)</a:t>
              </a:r>
            </a:p>
          </p:txBody>
        </p:sp>
      </p:grpSp>
    </p:spTree>
    <p:extLst>
      <p:ext uri="{BB962C8B-B14F-4D97-AF65-F5344CB8AC3E}">
        <p14:creationId xmlns:p14="http://schemas.microsoft.com/office/powerpoint/2010/main" val="20698909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C20700-C436-4CC0-95AA-5FF67B03BC88}"/>
              </a:ext>
            </a:extLst>
          </p:cNvPr>
          <p:cNvSpPr txBox="1"/>
          <p:nvPr/>
        </p:nvSpPr>
        <p:spPr>
          <a:xfrm>
            <a:off x="1200150" y="155206"/>
            <a:ext cx="981551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base"/>
            <a:r>
              <a:rPr lang="as-IN" sz="3600" b="1" dirty="0"/>
              <a:t>বিশ্বগ্রামের ধারণা সংশ্লিষ্ট প্রধান উপাদান সমূহঃ</a:t>
            </a:r>
          </a:p>
        </p:txBody>
      </p:sp>
      <p:grpSp>
        <p:nvGrpSpPr>
          <p:cNvPr id="16" name="Group 15">
            <a:extLst>
              <a:ext uri="{FF2B5EF4-FFF2-40B4-BE49-F238E27FC236}">
                <a16:creationId xmlns:a16="http://schemas.microsoft.com/office/drawing/2014/main" id="{10D72F2D-F32E-4FEA-B382-91483786662E}"/>
              </a:ext>
            </a:extLst>
          </p:cNvPr>
          <p:cNvGrpSpPr/>
          <p:nvPr/>
        </p:nvGrpSpPr>
        <p:grpSpPr>
          <a:xfrm>
            <a:off x="7885042" y="1780523"/>
            <a:ext cx="4022449" cy="3291645"/>
            <a:chOff x="7885042" y="1473687"/>
            <a:chExt cx="4022449" cy="3291645"/>
          </a:xfrm>
        </p:grpSpPr>
        <p:sp>
          <p:nvSpPr>
            <p:cNvPr id="3" name="Rectangle 2">
              <a:extLst>
                <a:ext uri="{FF2B5EF4-FFF2-40B4-BE49-F238E27FC236}">
                  <a16:creationId xmlns:a16="http://schemas.microsoft.com/office/drawing/2014/main" id="{0359B1A4-A76B-41DB-8E6B-64698AFA5A36}"/>
                </a:ext>
              </a:extLst>
            </p:cNvPr>
            <p:cNvSpPr/>
            <p:nvPr/>
          </p:nvSpPr>
          <p:spPr>
            <a:xfrm>
              <a:off x="8527168" y="4365222"/>
              <a:ext cx="3008244" cy="400110"/>
            </a:xfrm>
            <a:prstGeom prst="rect">
              <a:avLst/>
            </a:prstGeom>
          </p:spPr>
          <p:txBody>
            <a:bodyPr wrap="square">
              <a:spAutoFit/>
            </a:bodyPr>
            <a:lstStyle/>
            <a:p>
              <a:pPr fontAlgn="base"/>
              <a:r>
                <a:rPr lang="as-IN" sz="2000" b="1" dirty="0">
                  <a:solidFill>
                    <a:srgbClr val="444444"/>
                  </a:solidFill>
                  <a:latin typeface="Open Sans"/>
                </a:rPr>
                <a:t>৭। বাসস্থান (</a:t>
              </a:r>
              <a:r>
                <a:rPr lang="en-US" sz="2000" b="1" dirty="0">
                  <a:solidFill>
                    <a:srgbClr val="444444"/>
                  </a:solidFill>
                  <a:latin typeface="Open Sans"/>
                </a:rPr>
                <a:t>Residence)</a:t>
              </a:r>
              <a:endParaRPr lang="en-US" sz="2000" b="1" i="0" dirty="0">
                <a:solidFill>
                  <a:srgbClr val="444444"/>
                </a:solidFill>
                <a:effectLst/>
                <a:latin typeface="Open Sans"/>
              </a:endParaRPr>
            </a:p>
          </p:txBody>
        </p:sp>
        <p:pic>
          <p:nvPicPr>
            <p:cNvPr id="7" name="Picture 6" descr="A picture containing floor, indoor, window, living&#10;&#10;Description automatically generated">
              <a:extLst>
                <a:ext uri="{FF2B5EF4-FFF2-40B4-BE49-F238E27FC236}">
                  <a16:creationId xmlns:a16="http://schemas.microsoft.com/office/drawing/2014/main" id="{F7A1FA1D-8AD6-456F-9B01-DE215C49D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5042" y="1473687"/>
              <a:ext cx="4022449" cy="2844452"/>
            </a:xfrm>
            <a:prstGeom prst="rect">
              <a:avLst/>
            </a:prstGeom>
          </p:spPr>
        </p:pic>
      </p:grpSp>
      <p:grpSp>
        <p:nvGrpSpPr>
          <p:cNvPr id="14" name="Group 13">
            <a:extLst>
              <a:ext uri="{FF2B5EF4-FFF2-40B4-BE49-F238E27FC236}">
                <a16:creationId xmlns:a16="http://schemas.microsoft.com/office/drawing/2014/main" id="{753A0C50-1900-40FD-8D00-EC0993B4E7F4}"/>
              </a:ext>
            </a:extLst>
          </p:cNvPr>
          <p:cNvGrpSpPr/>
          <p:nvPr/>
        </p:nvGrpSpPr>
        <p:grpSpPr>
          <a:xfrm>
            <a:off x="284508" y="1785831"/>
            <a:ext cx="3783909" cy="3286337"/>
            <a:chOff x="284508" y="1448217"/>
            <a:chExt cx="3783909" cy="3286337"/>
          </a:xfrm>
        </p:grpSpPr>
        <p:pic>
          <p:nvPicPr>
            <p:cNvPr id="11" name="Picture 10">
              <a:extLst>
                <a:ext uri="{FF2B5EF4-FFF2-40B4-BE49-F238E27FC236}">
                  <a16:creationId xmlns:a16="http://schemas.microsoft.com/office/drawing/2014/main" id="{7768FBC6-1C76-4D14-8CA6-A03990643A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508" y="1448217"/>
              <a:ext cx="3783909" cy="2759972"/>
            </a:xfrm>
            <a:prstGeom prst="rect">
              <a:avLst/>
            </a:prstGeom>
          </p:spPr>
        </p:pic>
        <p:sp>
          <p:nvSpPr>
            <p:cNvPr id="12" name="Rectangle 11">
              <a:extLst>
                <a:ext uri="{FF2B5EF4-FFF2-40B4-BE49-F238E27FC236}">
                  <a16:creationId xmlns:a16="http://schemas.microsoft.com/office/drawing/2014/main" id="{9137E1BA-024C-48D6-856B-1EFAB45B74C6}"/>
                </a:ext>
              </a:extLst>
            </p:cNvPr>
            <p:cNvSpPr/>
            <p:nvPr/>
          </p:nvSpPr>
          <p:spPr>
            <a:xfrm>
              <a:off x="786503" y="4334444"/>
              <a:ext cx="2750176" cy="400110"/>
            </a:xfrm>
            <a:prstGeom prst="rect">
              <a:avLst/>
            </a:prstGeom>
          </p:spPr>
          <p:txBody>
            <a:bodyPr wrap="none">
              <a:spAutoFit/>
            </a:bodyPr>
            <a:lstStyle/>
            <a:p>
              <a:pPr fontAlgn="base"/>
              <a:r>
                <a:rPr lang="as-IN" sz="2000" b="1" dirty="0">
                  <a:solidFill>
                    <a:srgbClr val="444444"/>
                  </a:solidFill>
                  <a:latin typeface="Open Sans"/>
                </a:rPr>
                <a:t>৫। গবেষণা (</a:t>
              </a:r>
              <a:r>
                <a:rPr lang="en-US" sz="2000" b="1" dirty="0">
                  <a:solidFill>
                    <a:srgbClr val="444444"/>
                  </a:solidFill>
                  <a:latin typeface="Open Sans"/>
                </a:rPr>
                <a:t>Research)</a:t>
              </a:r>
            </a:p>
          </p:txBody>
        </p:sp>
      </p:grpSp>
      <p:grpSp>
        <p:nvGrpSpPr>
          <p:cNvPr id="15" name="Group 14">
            <a:extLst>
              <a:ext uri="{FF2B5EF4-FFF2-40B4-BE49-F238E27FC236}">
                <a16:creationId xmlns:a16="http://schemas.microsoft.com/office/drawing/2014/main" id="{2D39BC7B-20DE-4E35-AF34-6032F509AF2E}"/>
              </a:ext>
            </a:extLst>
          </p:cNvPr>
          <p:cNvGrpSpPr/>
          <p:nvPr/>
        </p:nvGrpSpPr>
        <p:grpSpPr>
          <a:xfrm>
            <a:off x="4194312" y="1785831"/>
            <a:ext cx="3564835" cy="3317115"/>
            <a:chOff x="4194312" y="1448217"/>
            <a:chExt cx="3564835" cy="3317115"/>
          </a:xfrm>
        </p:grpSpPr>
        <p:pic>
          <p:nvPicPr>
            <p:cNvPr id="9" name="Picture 8">
              <a:extLst>
                <a:ext uri="{FF2B5EF4-FFF2-40B4-BE49-F238E27FC236}">
                  <a16:creationId xmlns:a16="http://schemas.microsoft.com/office/drawing/2014/main" id="{68BCCC3E-6D50-4D71-B7CE-03EA48496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4312" y="1448217"/>
              <a:ext cx="3564835" cy="2831613"/>
            </a:xfrm>
            <a:prstGeom prst="rect">
              <a:avLst/>
            </a:prstGeom>
          </p:spPr>
        </p:pic>
        <p:sp>
          <p:nvSpPr>
            <p:cNvPr id="13" name="Rectangle 12">
              <a:extLst>
                <a:ext uri="{FF2B5EF4-FFF2-40B4-BE49-F238E27FC236}">
                  <a16:creationId xmlns:a16="http://schemas.microsoft.com/office/drawing/2014/main" id="{2DF68306-E11F-4AAA-9019-E54EE115EBD1}"/>
                </a:ext>
              </a:extLst>
            </p:cNvPr>
            <p:cNvSpPr/>
            <p:nvPr/>
          </p:nvSpPr>
          <p:spPr>
            <a:xfrm>
              <a:off x="4867983" y="4365222"/>
              <a:ext cx="2327881" cy="400110"/>
            </a:xfrm>
            <a:prstGeom prst="rect">
              <a:avLst/>
            </a:prstGeom>
          </p:spPr>
          <p:txBody>
            <a:bodyPr wrap="none">
              <a:spAutoFit/>
            </a:bodyPr>
            <a:lstStyle/>
            <a:p>
              <a:pPr fontAlgn="base"/>
              <a:r>
                <a:rPr lang="as-IN" sz="2000" b="1" dirty="0">
                  <a:solidFill>
                    <a:srgbClr val="444444"/>
                  </a:solidFill>
                  <a:latin typeface="Open Sans"/>
                </a:rPr>
                <a:t>৬। অফিস (</a:t>
              </a:r>
              <a:r>
                <a:rPr lang="en-US" sz="2000" b="1" dirty="0">
                  <a:solidFill>
                    <a:srgbClr val="444444"/>
                  </a:solidFill>
                  <a:latin typeface="Open Sans"/>
                </a:rPr>
                <a:t>Office)</a:t>
              </a:r>
            </a:p>
          </p:txBody>
        </p:sp>
      </p:grpSp>
    </p:spTree>
    <p:extLst>
      <p:ext uri="{BB962C8B-B14F-4D97-AF65-F5344CB8AC3E}">
        <p14:creationId xmlns:p14="http://schemas.microsoft.com/office/powerpoint/2010/main" val="4087551558"/>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13214D-09CF-4D86-A0DA-DE2FD4E872CC}"/>
              </a:ext>
            </a:extLst>
          </p:cNvPr>
          <p:cNvSpPr txBox="1"/>
          <p:nvPr/>
        </p:nvSpPr>
        <p:spPr>
          <a:xfrm>
            <a:off x="1200150" y="155206"/>
            <a:ext cx="981551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base"/>
            <a:r>
              <a:rPr lang="as-IN" sz="3600" b="1" dirty="0"/>
              <a:t>বিশ্বগ্রামের ধারণা সংশ্লিষ্ট প্রধান উপাদান সমূহঃ</a:t>
            </a:r>
          </a:p>
        </p:txBody>
      </p:sp>
      <p:grpSp>
        <p:nvGrpSpPr>
          <p:cNvPr id="19" name="Group 18">
            <a:extLst>
              <a:ext uri="{FF2B5EF4-FFF2-40B4-BE49-F238E27FC236}">
                <a16:creationId xmlns:a16="http://schemas.microsoft.com/office/drawing/2014/main" id="{D149A07F-5EA0-4062-AF27-2E459D31B869}"/>
              </a:ext>
            </a:extLst>
          </p:cNvPr>
          <p:cNvGrpSpPr/>
          <p:nvPr/>
        </p:nvGrpSpPr>
        <p:grpSpPr>
          <a:xfrm>
            <a:off x="6057873" y="1812858"/>
            <a:ext cx="2927101" cy="3238659"/>
            <a:chOff x="6057873" y="1812858"/>
            <a:chExt cx="2927101" cy="3238659"/>
          </a:xfrm>
        </p:grpSpPr>
        <p:sp>
          <p:nvSpPr>
            <p:cNvPr id="3" name="Rectangle 2">
              <a:extLst>
                <a:ext uri="{FF2B5EF4-FFF2-40B4-BE49-F238E27FC236}">
                  <a16:creationId xmlns:a16="http://schemas.microsoft.com/office/drawing/2014/main" id="{3E5C2197-7BF3-4BD2-B857-2E85C5483427}"/>
                </a:ext>
              </a:extLst>
            </p:cNvPr>
            <p:cNvSpPr/>
            <p:nvPr/>
          </p:nvSpPr>
          <p:spPr>
            <a:xfrm>
              <a:off x="6172142" y="4343631"/>
              <a:ext cx="2812832" cy="707886"/>
            </a:xfrm>
            <a:prstGeom prst="rect">
              <a:avLst/>
            </a:prstGeom>
          </p:spPr>
          <p:txBody>
            <a:bodyPr wrap="square">
              <a:spAutoFit/>
            </a:bodyPr>
            <a:lstStyle/>
            <a:p>
              <a:pPr fontAlgn="base"/>
              <a:r>
                <a:rPr lang="as-IN" sz="2000" b="1" dirty="0">
                  <a:solidFill>
                    <a:srgbClr val="444444"/>
                  </a:solidFill>
                  <a:latin typeface="Open Sans"/>
                </a:rPr>
                <a:t>১০। সংবাদমাধ্যম (</a:t>
              </a:r>
              <a:r>
                <a:rPr lang="en-US" sz="2000" b="1" dirty="0">
                  <a:solidFill>
                    <a:srgbClr val="444444"/>
                  </a:solidFill>
                  <a:latin typeface="Open Sans"/>
                </a:rPr>
                <a:t>News)</a:t>
              </a:r>
              <a:endParaRPr lang="en-US" sz="2000" b="1" i="0" dirty="0">
                <a:solidFill>
                  <a:srgbClr val="444444"/>
                </a:solidFill>
                <a:effectLst/>
                <a:latin typeface="Open Sans"/>
              </a:endParaRPr>
            </a:p>
          </p:txBody>
        </p:sp>
        <p:pic>
          <p:nvPicPr>
            <p:cNvPr id="5" name="Picture 4">
              <a:extLst>
                <a:ext uri="{FF2B5EF4-FFF2-40B4-BE49-F238E27FC236}">
                  <a16:creationId xmlns:a16="http://schemas.microsoft.com/office/drawing/2014/main" id="{755E791C-D1E5-4B2F-A18C-6AD4B0C59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873" y="1812858"/>
              <a:ext cx="2927101" cy="2413103"/>
            </a:xfrm>
            <a:prstGeom prst="rect">
              <a:avLst/>
            </a:prstGeom>
          </p:spPr>
        </p:pic>
      </p:grpSp>
      <p:grpSp>
        <p:nvGrpSpPr>
          <p:cNvPr id="20" name="Group 19">
            <a:extLst>
              <a:ext uri="{FF2B5EF4-FFF2-40B4-BE49-F238E27FC236}">
                <a16:creationId xmlns:a16="http://schemas.microsoft.com/office/drawing/2014/main" id="{DE74BA2C-50AE-4EE3-9AF1-6C0A46D5E1C4}"/>
              </a:ext>
            </a:extLst>
          </p:cNvPr>
          <p:cNvGrpSpPr/>
          <p:nvPr/>
        </p:nvGrpSpPr>
        <p:grpSpPr>
          <a:xfrm>
            <a:off x="9145628" y="1831914"/>
            <a:ext cx="2963881" cy="3213481"/>
            <a:chOff x="9145628" y="1831914"/>
            <a:chExt cx="2963881" cy="3213481"/>
          </a:xfrm>
        </p:grpSpPr>
        <p:sp>
          <p:nvSpPr>
            <p:cNvPr id="10" name="Rectangle 9">
              <a:extLst>
                <a:ext uri="{FF2B5EF4-FFF2-40B4-BE49-F238E27FC236}">
                  <a16:creationId xmlns:a16="http://schemas.microsoft.com/office/drawing/2014/main" id="{DDA772BD-97E1-4CB1-A384-F3DBFB1FA71E}"/>
                </a:ext>
              </a:extLst>
            </p:cNvPr>
            <p:cNvSpPr/>
            <p:nvPr/>
          </p:nvSpPr>
          <p:spPr>
            <a:xfrm>
              <a:off x="9145628" y="4337509"/>
              <a:ext cx="2963881" cy="707886"/>
            </a:xfrm>
            <a:prstGeom prst="rect">
              <a:avLst/>
            </a:prstGeom>
          </p:spPr>
          <p:txBody>
            <a:bodyPr wrap="square">
              <a:spAutoFit/>
            </a:bodyPr>
            <a:lstStyle/>
            <a:p>
              <a:r>
                <a:rPr lang="as-IN" sz="2000" b="1" dirty="0">
                  <a:solidFill>
                    <a:srgbClr val="444444"/>
                  </a:solidFill>
                  <a:latin typeface="Open Sans"/>
                </a:rPr>
                <a:t>১১। সাংস্কৃতিক বিনিময় (</a:t>
              </a:r>
              <a:r>
                <a:rPr lang="en-US" sz="2000" b="1" dirty="0">
                  <a:solidFill>
                    <a:srgbClr val="444444"/>
                  </a:solidFill>
                  <a:latin typeface="Open Sans"/>
                </a:rPr>
                <a:t>Cultural Exchange)</a:t>
              </a:r>
              <a:endParaRPr lang="en-US" sz="2000" b="1" dirty="0"/>
            </a:p>
          </p:txBody>
        </p:sp>
        <p:pic>
          <p:nvPicPr>
            <p:cNvPr id="14" name="Picture 13">
              <a:extLst>
                <a:ext uri="{FF2B5EF4-FFF2-40B4-BE49-F238E27FC236}">
                  <a16:creationId xmlns:a16="http://schemas.microsoft.com/office/drawing/2014/main" id="{CCB4F3C8-B4B3-49E2-A988-9D012AD709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5628" y="1831914"/>
              <a:ext cx="2963881" cy="2413103"/>
            </a:xfrm>
            <a:prstGeom prst="rect">
              <a:avLst/>
            </a:prstGeom>
          </p:spPr>
        </p:pic>
      </p:grpSp>
      <p:grpSp>
        <p:nvGrpSpPr>
          <p:cNvPr id="17" name="Group 16">
            <a:extLst>
              <a:ext uri="{FF2B5EF4-FFF2-40B4-BE49-F238E27FC236}">
                <a16:creationId xmlns:a16="http://schemas.microsoft.com/office/drawing/2014/main" id="{11DD8C7D-3CB9-4B8B-A71D-C6D761BEA671}"/>
              </a:ext>
            </a:extLst>
          </p:cNvPr>
          <p:cNvGrpSpPr/>
          <p:nvPr/>
        </p:nvGrpSpPr>
        <p:grpSpPr>
          <a:xfrm>
            <a:off x="82490" y="1812858"/>
            <a:ext cx="2912501" cy="3232537"/>
            <a:chOff x="82490" y="1812858"/>
            <a:chExt cx="2912501" cy="3232537"/>
          </a:xfrm>
        </p:grpSpPr>
        <p:pic>
          <p:nvPicPr>
            <p:cNvPr id="9" name="Picture 8" descr="A picture containing text, person, indoor, people&#10;&#10;Description automatically generated">
              <a:extLst>
                <a:ext uri="{FF2B5EF4-FFF2-40B4-BE49-F238E27FC236}">
                  <a16:creationId xmlns:a16="http://schemas.microsoft.com/office/drawing/2014/main" id="{477F4F4D-B1D5-498C-9944-68F468CB94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90" y="1812858"/>
              <a:ext cx="2912501" cy="2413103"/>
            </a:xfrm>
            <a:prstGeom prst="rect">
              <a:avLst/>
            </a:prstGeom>
          </p:spPr>
        </p:pic>
        <p:sp>
          <p:nvSpPr>
            <p:cNvPr id="15" name="Rectangle 14">
              <a:extLst>
                <a:ext uri="{FF2B5EF4-FFF2-40B4-BE49-F238E27FC236}">
                  <a16:creationId xmlns:a16="http://schemas.microsoft.com/office/drawing/2014/main" id="{41095A94-BE3E-4B4D-B0EA-50A2C638F22A}"/>
                </a:ext>
              </a:extLst>
            </p:cNvPr>
            <p:cNvSpPr/>
            <p:nvPr/>
          </p:nvSpPr>
          <p:spPr>
            <a:xfrm>
              <a:off x="82490" y="4337509"/>
              <a:ext cx="2740223" cy="707886"/>
            </a:xfrm>
            <a:prstGeom prst="rect">
              <a:avLst/>
            </a:prstGeom>
          </p:spPr>
          <p:txBody>
            <a:bodyPr wrap="square">
              <a:spAutoFit/>
            </a:bodyPr>
            <a:lstStyle/>
            <a:p>
              <a:pPr fontAlgn="base"/>
              <a:r>
                <a:rPr lang="as-IN" sz="2000" b="1" dirty="0">
                  <a:solidFill>
                    <a:srgbClr val="444444"/>
                  </a:solidFill>
                  <a:latin typeface="Open Sans"/>
                </a:rPr>
                <a:t>৮। ব্যবসা বাণিজ্য (</a:t>
              </a:r>
              <a:r>
                <a:rPr lang="en-US" sz="2000" b="1" dirty="0">
                  <a:solidFill>
                    <a:srgbClr val="444444"/>
                  </a:solidFill>
                  <a:latin typeface="Open Sans"/>
                </a:rPr>
                <a:t>Business)</a:t>
              </a:r>
            </a:p>
          </p:txBody>
        </p:sp>
      </p:grpSp>
      <p:grpSp>
        <p:nvGrpSpPr>
          <p:cNvPr id="18" name="Group 17">
            <a:extLst>
              <a:ext uri="{FF2B5EF4-FFF2-40B4-BE49-F238E27FC236}">
                <a16:creationId xmlns:a16="http://schemas.microsoft.com/office/drawing/2014/main" id="{8D2BFEA4-55EC-4FA8-A871-F2D206EEE4B8}"/>
              </a:ext>
            </a:extLst>
          </p:cNvPr>
          <p:cNvGrpSpPr/>
          <p:nvPr/>
        </p:nvGrpSpPr>
        <p:grpSpPr>
          <a:xfrm>
            <a:off x="3009873" y="1812858"/>
            <a:ext cx="2887345" cy="4075749"/>
            <a:chOff x="3009873" y="1812858"/>
            <a:chExt cx="2887345" cy="4075749"/>
          </a:xfrm>
        </p:grpSpPr>
        <p:pic>
          <p:nvPicPr>
            <p:cNvPr id="7" name="Picture 6" descr="A picture containing text, grass, person&#10;&#10;Description automatically generated">
              <a:extLst>
                <a:ext uri="{FF2B5EF4-FFF2-40B4-BE49-F238E27FC236}">
                  <a16:creationId xmlns:a16="http://schemas.microsoft.com/office/drawing/2014/main" id="{5DC3C950-88C4-4D7A-A13C-96008C61E1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1731"/>
            <a:stretch/>
          </p:blipFill>
          <p:spPr>
            <a:xfrm>
              <a:off x="3155646" y="1812858"/>
              <a:ext cx="2741572" cy="2413103"/>
            </a:xfrm>
            <a:prstGeom prst="rect">
              <a:avLst/>
            </a:prstGeom>
          </p:spPr>
        </p:pic>
        <p:sp>
          <p:nvSpPr>
            <p:cNvPr id="16" name="Rectangle 15">
              <a:extLst>
                <a:ext uri="{FF2B5EF4-FFF2-40B4-BE49-F238E27FC236}">
                  <a16:creationId xmlns:a16="http://schemas.microsoft.com/office/drawing/2014/main" id="{004DEB46-EA26-458A-902B-2B7999A278C3}"/>
                </a:ext>
              </a:extLst>
            </p:cNvPr>
            <p:cNvSpPr/>
            <p:nvPr/>
          </p:nvSpPr>
          <p:spPr>
            <a:xfrm>
              <a:off x="3009873" y="4257391"/>
              <a:ext cx="2887345" cy="1631216"/>
            </a:xfrm>
            <a:prstGeom prst="rect">
              <a:avLst/>
            </a:prstGeom>
          </p:spPr>
          <p:txBody>
            <a:bodyPr wrap="square">
              <a:spAutoFit/>
            </a:bodyPr>
            <a:lstStyle/>
            <a:p>
              <a:pPr fontAlgn="base"/>
              <a:r>
                <a:rPr lang="as-IN" sz="2000" b="1" dirty="0">
                  <a:solidFill>
                    <a:srgbClr val="444444"/>
                  </a:solidFill>
                  <a:latin typeface="Open Sans"/>
                </a:rPr>
                <a:t>৯। বিনোদন ও সামাজিক যোগাযোগ (</a:t>
              </a:r>
              <a:r>
                <a:rPr lang="en-US" sz="2000" b="1" dirty="0">
                  <a:solidFill>
                    <a:srgbClr val="444444"/>
                  </a:solidFill>
                  <a:latin typeface="Open Sans"/>
                </a:rPr>
                <a:t>Entertainment and Social Communication)</a:t>
              </a:r>
            </a:p>
          </p:txBody>
        </p:sp>
      </p:grpSp>
    </p:spTree>
    <p:extLst>
      <p:ext uri="{BB962C8B-B14F-4D97-AF65-F5344CB8AC3E}">
        <p14:creationId xmlns:p14="http://schemas.microsoft.com/office/powerpoint/2010/main" val="1656617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4133" y="225743"/>
            <a:ext cx="4192859" cy="769441"/>
          </a:xfrm>
          <a:prstGeom prst="rect">
            <a:avLst/>
          </a:prstGeom>
          <a:solidFill>
            <a:schemeClr val="bg1"/>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4000" b="1" i="0" u="none" strike="noStrike" kern="1100" cap="all" spc="0" normalizeH="0" baseline="0" noProof="0" dirty="0">
                <a:ln w="9000" cmpd="sng">
                  <a:solidFill>
                    <a:srgbClr val="FFC000">
                      <a:shade val="50000"/>
                      <a:satMod val="120000"/>
                    </a:srgbClr>
                  </a:solidFill>
                  <a:prstDash val="solid"/>
                </a:ln>
                <a:solidFill>
                  <a:srgbClr val="C00000"/>
                </a:solidFill>
                <a:effectLst>
                  <a:reflection blurRad="12700" stA="28000" endPos="45000" dist="1000" dir="5400000" sy="-100000" algn="bl" rotWithShape="0"/>
                </a:effectLst>
                <a:uLnTx/>
                <a:uFillTx/>
                <a:latin typeface="NikoshBAN" panose="02000000000000000000"/>
                <a:ea typeface="NikoshBAN" pitchFamily="2" charset="0"/>
                <a:cs typeface="SolaimanLipi" pitchFamily="65" charset="0"/>
                <a:sym typeface="Wingdings"/>
              </a:rPr>
              <a:t></a:t>
            </a:r>
            <a:r>
              <a:rPr kumimoji="0" lang="bn-BD" sz="44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NikoshBAN" panose="02000000000000000000"/>
                <a:cs typeface="NikoshBAN" pitchFamily="2" charset="0"/>
              </a:rPr>
              <a:t>দল</a:t>
            </a:r>
            <a:r>
              <a:rPr lang="en-US" sz="4400" b="1" kern="0" dirty="0" err="1">
                <a:ln w="1905"/>
                <a:solidFill>
                  <a:srgbClr val="C00000"/>
                </a:solidFill>
                <a:latin typeface="NikoshBAN" panose="02000000000000000000"/>
                <a:cs typeface="NikoshBAN" pitchFamily="2" charset="0"/>
              </a:rPr>
              <a:t>গত</a:t>
            </a:r>
            <a:r>
              <a:rPr lang="en-US" sz="4400" b="1" kern="0" dirty="0">
                <a:ln w="1905"/>
                <a:solidFill>
                  <a:srgbClr val="C00000"/>
                </a:solidFill>
                <a:latin typeface="NikoshBAN" panose="02000000000000000000"/>
                <a:cs typeface="NikoshBAN" pitchFamily="2" charset="0"/>
              </a:rPr>
              <a:t> </a:t>
            </a:r>
            <a:r>
              <a:rPr kumimoji="0" lang="bn-BD" sz="44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NikoshBAN" panose="02000000000000000000"/>
                <a:cs typeface="NikoshBAN" pitchFamily="2" charset="0"/>
              </a:rPr>
              <a:t>কাজ</a:t>
            </a:r>
            <a:r>
              <a:rPr kumimoji="0" lang="en-US" sz="44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NikoshBAN" panose="02000000000000000000"/>
                <a:cs typeface="NikoshBAN" pitchFamily="2" charset="0"/>
              </a:rPr>
              <a:t> </a:t>
            </a:r>
            <a:r>
              <a:rPr kumimoji="0" lang="bn-BD" sz="44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NikoshBAN" panose="02000000000000000000"/>
                <a:cs typeface="NikoshBAN" pitchFamily="2" charset="0"/>
              </a:rPr>
              <a:t> </a:t>
            </a:r>
            <a:endParaRPr kumimoji="0" lang="en-US" sz="44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NikoshBAN" panose="02000000000000000000"/>
              <a:cs typeface="NikoshBAN" pitchFamily="2" charset="0"/>
            </a:endParaRPr>
          </a:p>
        </p:txBody>
      </p:sp>
      <p:sp>
        <p:nvSpPr>
          <p:cNvPr id="5" name="Rectangle 4">
            <a:extLst>
              <a:ext uri="{FF2B5EF4-FFF2-40B4-BE49-F238E27FC236}">
                <a16:creationId xmlns:a16="http://schemas.microsoft.com/office/drawing/2014/main" id="{40ED6E93-AD37-4FE7-A2CF-536D07F5FC20}"/>
              </a:ext>
            </a:extLst>
          </p:cNvPr>
          <p:cNvSpPr/>
          <p:nvPr/>
        </p:nvSpPr>
        <p:spPr>
          <a:xfrm>
            <a:off x="119921" y="2384239"/>
            <a:ext cx="11917181" cy="1200329"/>
          </a:xfrm>
          <a:prstGeom prst="rect">
            <a:avLst/>
          </a:prstGeom>
        </p:spPr>
        <p:txBody>
          <a:bodyPr wrap="square">
            <a:spAutoFit/>
          </a:bodyPr>
          <a:lstStyle/>
          <a:p>
            <a:pPr fontAlgn="base"/>
            <a:r>
              <a:rPr lang="as-IN" sz="3600" b="1" dirty="0"/>
              <a:t> “তথ্য ও যোগাযোগ প্রযুক্তি ব্যতীত বিশ্বগ্রাম প্রতিষ্ঠা করা সম্ভব নয়” – ব্যাখ্যা কর ।</a:t>
            </a:r>
            <a:endParaRPr lang="as-IN" sz="3600" b="1" i="0" dirty="0">
              <a:solidFill>
                <a:srgbClr val="444444"/>
              </a:solidFill>
              <a:effectLst/>
              <a:latin typeface="Open Sans"/>
            </a:endParaRPr>
          </a:p>
        </p:txBody>
      </p:sp>
    </p:spTree>
    <p:extLst>
      <p:ext uri="{BB962C8B-B14F-4D97-AF65-F5344CB8AC3E}">
        <p14:creationId xmlns:p14="http://schemas.microsoft.com/office/powerpoint/2010/main" val="1966795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250822" y="2145710"/>
            <a:ext cx="11140224" cy="5509200"/>
          </a:xfrm>
          <a:prstGeom prst="rect">
            <a:avLst/>
          </a:prstGeom>
        </p:spPr>
        <p:txBody>
          <a:bodyPr wrap="square">
            <a:spAutoFit/>
          </a:bodyPr>
          <a:lstStyle/>
          <a:p>
            <a:pPr fontAlgn="base"/>
            <a:r>
              <a:rPr lang="as-IN" sz="3200" b="1" dirty="0"/>
              <a:t>১।</a:t>
            </a:r>
            <a:r>
              <a:rPr lang="as-IN" sz="3200" dirty="0"/>
              <a:t> বিশ্বগ্রাম কী?</a:t>
            </a:r>
          </a:p>
          <a:p>
            <a:pPr fontAlgn="base"/>
            <a:r>
              <a:rPr lang="as-IN" sz="3200" dirty="0"/>
              <a:t>ক) তথ্য প্রযুক্তি ভরা বিশ্ব     </a:t>
            </a:r>
            <a:r>
              <a:rPr lang="en-US" sz="3200" dirty="0"/>
              <a:t>    </a:t>
            </a:r>
            <a:r>
              <a:rPr lang="as-IN" sz="3200" dirty="0"/>
              <a:t>খ) বিশ্বের গ্রামাঞ্চল      </a:t>
            </a:r>
            <a:endParaRPr lang="en-US" sz="3200" dirty="0"/>
          </a:p>
          <a:p>
            <a:pPr fontAlgn="base"/>
            <a:r>
              <a:rPr lang="as-IN" sz="3200" dirty="0"/>
              <a:t>গ) একটি গ্রাম       </a:t>
            </a:r>
            <a:r>
              <a:rPr lang="en-US" sz="3200" dirty="0"/>
              <a:t>               </a:t>
            </a:r>
            <a:r>
              <a:rPr lang="as-IN" sz="3200" dirty="0"/>
              <a:t>ঘ) প্রযুক্তিহীন বিশ্ব</a:t>
            </a:r>
          </a:p>
          <a:p>
            <a:pPr fontAlgn="base"/>
            <a:r>
              <a:rPr lang="as-IN" sz="3200" b="1" dirty="0"/>
              <a:t>২।</a:t>
            </a:r>
            <a:r>
              <a:rPr lang="as-IN" sz="3200" dirty="0"/>
              <a:t> নিচের কোনটি বিশ্বগ্রামের মূল উপাদান?</a:t>
            </a:r>
          </a:p>
          <a:p>
            <a:pPr fontAlgn="base"/>
            <a:r>
              <a:rPr lang="as-IN" sz="3200" dirty="0"/>
              <a:t>ক) জেট বিমান     </a:t>
            </a:r>
            <a:r>
              <a:rPr lang="en-US" sz="3200" dirty="0"/>
              <a:t>                  </a:t>
            </a:r>
            <a:r>
              <a:rPr lang="as-IN" sz="3200" dirty="0"/>
              <a:t>খ) ইন্টারনেট     </a:t>
            </a:r>
            <a:endParaRPr lang="en-US" sz="3200" dirty="0"/>
          </a:p>
          <a:p>
            <a:pPr fontAlgn="base"/>
            <a:r>
              <a:rPr lang="as-IN" sz="3200" dirty="0"/>
              <a:t>গ) সুপার কম্পিউটার        </a:t>
            </a:r>
            <a:r>
              <a:rPr lang="en-US" sz="3200" dirty="0"/>
              <a:t>    </a:t>
            </a:r>
            <a:r>
              <a:rPr lang="as-IN" sz="3200" dirty="0"/>
              <a:t>ঘ) আন্তর্জাতিক হাইওয়ে</a:t>
            </a:r>
          </a:p>
          <a:p>
            <a:endParaRPr lang="en-US" sz="3200" dirty="0">
              <a:ea typeface="Calibri"/>
              <a:cs typeface="NikoshBAN"/>
            </a:endParaRPr>
          </a:p>
          <a:p>
            <a:endParaRPr lang="bn-BD" sz="3200" dirty="0">
              <a:ea typeface="Calibri"/>
              <a:cs typeface="NikoshBAN"/>
            </a:endParaRPr>
          </a:p>
          <a:p>
            <a:endParaRPr lang="bn-BD" sz="3200" dirty="0">
              <a:ea typeface="Calibri"/>
              <a:cs typeface="NikoshBAN"/>
            </a:endParaRPr>
          </a:p>
          <a:p>
            <a:endParaRPr lang="bn-BD" sz="3200" dirty="0">
              <a:ea typeface="Calibri"/>
              <a:cs typeface="NikoshBAN"/>
            </a:endParaRPr>
          </a:p>
          <a:p>
            <a:pPr marL="457200" marR="0">
              <a:spcBef>
                <a:spcPts val="0"/>
              </a:spcBef>
              <a:spcAft>
                <a:spcPts val="0"/>
              </a:spcAft>
            </a:pPr>
            <a:r>
              <a:rPr lang="bn-BD" sz="3200" dirty="0">
                <a:ea typeface="Calibri"/>
                <a:cs typeface="NikoshBAN"/>
              </a:rPr>
              <a:t>		</a:t>
            </a:r>
            <a:endParaRPr lang="en-US" sz="3200" dirty="0">
              <a:ea typeface="Calibri"/>
              <a:cs typeface="Vrinda"/>
            </a:endParaRPr>
          </a:p>
        </p:txBody>
      </p:sp>
      <p:sp>
        <p:nvSpPr>
          <p:cNvPr id="12" name="Multiply 11"/>
          <p:cNvSpPr/>
          <p:nvPr/>
        </p:nvSpPr>
        <p:spPr>
          <a:xfrm>
            <a:off x="10065757" y="2577204"/>
            <a:ext cx="529747" cy="551392"/>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13" name="L-Shape 12"/>
          <p:cNvSpPr/>
          <p:nvPr/>
        </p:nvSpPr>
        <p:spPr>
          <a:xfrm rot="19213881">
            <a:off x="4902636" y="2630252"/>
            <a:ext cx="691627" cy="248311"/>
          </a:xfrm>
          <a:prstGeom prst="corne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4845369" y="3165062"/>
            <a:ext cx="529747" cy="551392"/>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15" name="L-Shape 14"/>
          <p:cNvSpPr/>
          <p:nvPr/>
        </p:nvSpPr>
        <p:spPr>
          <a:xfrm rot="19213881">
            <a:off x="10281702" y="4089804"/>
            <a:ext cx="691627" cy="248311"/>
          </a:xfrm>
          <a:prstGeom prst="corne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10108716" y="3175601"/>
            <a:ext cx="529747" cy="551392"/>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17" name="Multiply 16"/>
          <p:cNvSpPr/>
          <p:nvPr/>
        </p:nvSpPr>
        <p:spPr>
          <a:xfrm>
            <a:off x="3963586" y="3945151"/>
            <a:ext cx="529747" cy="551392"/>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18" name="Multiply 17"/>
          <p:cNvSpPr/>
          <p:nvPr/>
        </p:nvSpPr>
        <p:spPr>
          <a:xfrm>
            <a:off x="3963586" y="4496543"/>
            <a:ext cx="529747" cy="551392"/>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19" name="Multiply 18"/>
          <p:cNvSpPr/>
          <p:nvPr/>
        </p:nvSpPr>
        <p:spPr>
          <a:xfrm>
            <a:off x="10359407" y="4624614"/>
            <a:ext cx="529747" cy="551392"/>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20" name="Rectangular Callout 19"/>
          <p:cNvSpPr/>
          <p:nvPr/>
        </p:nvSpPr>
        <p:spPr>
          <a:xfrm>
            <a:off x="1669375" y="131897"/>
            <a:ext cx="7848600" cy="640128"/>
          </a:xfrm>
          <a:prstGeom prst="wedgeRectCallout">
            <a:avLst>
              <a:gd name="adj1" fmla="val -28897"/>
              <a:gd name="adj2" fmla="val 92586"/>
            </a:avLst>
          </a:prstGeom>
          <a:solidFill>
            <a:schemeClr val="accent5">
              <a:lumMod val="20000"/>
              <a:lumOff val="8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4400" b="1" dirty="0">
                <a:solidFill>
                  <a:srgbClr val="7030A0"/>
                </a:solidFill>
                <a:latin typeface="NikoshBAN" pitchFamily="2" charset="0"/>
                <a:cs typeface="NikoshBAN" pitchFamily="2" charset="0"/>
              </a:rPr>
              <a:t>মূল্যায়ণ</a:t>
            </a:r>
            <a:endParaRPr lang="en-US" sz="44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26176527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subTnLst>
                                    <p:set>
                                      <p:cBhvr override="childStyle">
                                        <p:cTn dur="1" fill="hold" display="0" masterRel="sameClick" afterEffect="1">
                                          <p:stCondLst>
                                            <p:cond evt="end" delay="0">
                                              <p:tn val="10"/>
                                            </p:cond>
                                          </p:stCondLst>
                                        </p:cTn>
                                        <p:tgtEl>
                                          <p:spTgt spid="1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subTnLst>
                                    <p:set>
                                      <p:cBhvr override="childStyle">
                                        <p:cTn dur="1" fill="hold" display="0" masterRel="sameClick" afterEffect="1">
                                          <p:stCondLst>
                                            <p:cond evt="end" delay="0">
                                              <p:tn val="15"/>
                                            </p:cond>
                                          </p:stCondLst>
                                        </p:cTn>
                                        <p:tgtEl>
                                          <p:spTgt spid="1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subTnLst>
                                    <p:set>
                                      <p:cBhvr override="childStyle">
                                        <p:cTn dur="1" fill="hold" display="0" masterRel="sameClick" afterEffect="1">
                                          <p:stCondLst>
                                            <p:cond evt="end" delay="0">
                                              <p:tn val="20"/>
                                            </p:cond>
                                          </p:stCondLst>
                                        </p:cTn>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subTnLst>
                                    <p:set>
                                      <p:cBhvr override="childStyle">
                                        <p:cTn dur="1" fill="hold" display="0" masterRel="sameClick" afterEffect="1">
                                          <p:stCondLst>
                                            <p:cond evt="end" delay="0">
                                              <p:tn val="25"/>
                                            </p:cond>
                                          </p:stCondLst>
                                        </p:cTn>
                                        <p:tgtEl>
                                          <p:spTgt spid="17"/>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subTnLst>
                                    <p:set>
                                      <p:cBhvr override="childStyle">
                                        <p:cTn dur="1" fill="hold" display="0" masterRel="sameClick" afterEffect="1">
                                          <p:stCondLst>
                                            <p:cond evt="end" delay="0">
                                              <p:tn val="35"/>
                                            </p:cond>
                                          </p:stCondLst>
                                        </p:cTn>
                                        <p:tgtEl>
                                          <p:spTgt spid="18"/>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2000"/>
                                        <p:tgtEl>
                                          <p:spTgt spid="19"/>
                                        </p:tgtEl>
                                      </p:cBhvr>
                                    </p:animEffect>
                                  </p:childTnLst>
                                  <p:subTnLst>
                                    <p:set>
                                      <p:cBhvr override="childStyle">
                                        <p:cTn dur="1" fill="hold" display="0" masterRel="sameClick" afterEffect="1">
                                          <p:stCondLst>
                                            <p:cond evt="end" delay="0">
                                              <p:tn val="40"/>
                                            </p:cond>
                                          </p:stCondLst>
                                        </p:cTn>
                                        <p:tgtEl>
                                          <p:spTgt spid="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6154738" y="1887538"/>
            <a:ext cx="6037262" cy="4705350"/>
          </a:xfrm>
          <a:noFill/>
        </p:spPr>
        <p:txBody>
          <a:bodyPr>
            <a:normAutofit fontScale="92500" lnSpcReduction="20000"/>
          </a:bodyPr>
          <a:lstStyle/>
          <a:p>
            <a:pPr algn="ctr">
              <a:buNone/>
            </a:pPr>
            <a:endParaRPr lang="en-US" sz="2000" dirty="0">
              <a:solidFill>
                <a:schemeClr val="accent5">
                  <a:lumMod val="50000"/>
                </a:schemeClr>
              </a:solidFill>
              <a:latin typeface="NikoshBAN" pitchFamily="2" charset="0"/>
              <a:cs typeface="NikoshBAN" pitchFamily="2" charset="0"/>
            </a:endParaRPr>
          </a:p>
          <a:p>
            <a:pPr algn="ctr">
              <a:buNone/>
            </a:pPr>
            <a:r>
              <a:rPr lang="bn-IN" sz="3800" b="1" dirty="0">
                <a:solidFill>
                  <a:schemeClr val="accent5">
                    <a:lumMod val="50000"/>
                  </a:schemeClr>
                </a:solidFill>
                <a:latin typeface="NikoshBAN" pitchFamily="2" charset="0"/>
                <a:cs typeface="NikoshBAN" pitchFamily="2" charset="0"/>
              </a:rPr>
              <a:t>বিপ্লব রায় </a:t>
            </a:r>
          </a:p>
          <a:p>
            <a:pPr algn="ctr">
              <a:buNone/>
            </a:pPr>
            <a:r>
              <a:rPr lang="bn-IN" sz="3800" b="1" dirty="0">
                <a:solidFill>
                  <a:schemeClr val="accent5">
                    <a:lumMod val="50000"/>
                  </a:schemeClr>
                </a:solidFill>
                <a:latin typeface="NikoshBAN" pitchFamily="2" charset="0"/>
                <a:cs typeface="NikoshBAN" pitchFamily="2" charset="0"/>
              </a:rPr>
              <a:t>প্রভাষক(আইসিটি)</a:t>
            </a:r>
          </a:p>
          <a:p>
            <a:pPr algn="ctr">
              <a:buNone/>
            </a:pPr>
            <a:r>
              <a:rPr lang="bn-IN" sz="3800" b="1" dirty="0">
                <a:solidFill>
                  <a:schemeClr val="accent5">
                    <a:lumMod val="50000"/>
                  </a:schemeClr>
                </a:solidFill>
                <a:latin typeface="NikoshBAN" pitchFamily="2" charset="0"/>
                <a:cs typeface="NikoshBAN" pitchFamily="2" charset="0"/>
              </a:rPr>
              <a:t>ছাতক সরকারি কলেজ, ছাতক, সুনামগঞ্জ ।</a:t>
            </a:r>
            <a:endParaRPr lang="en-US" sz="3800" b="1" dirty="0">
              <a:solidFill>
                <a:schemeClr val="accent5">
                  <a:lumMod val="50000"/>
                </a:schemeClr>
              </a:solidFill>
              <a:latin typeface="NikoshBAN" pitchFamily="2" charset="0"/>
              <a:cs typeface="NikoshBAN" pitchFamily="2" charset="0"/>
            </a:endParaRPr>
          </a:p>
          <a:p>
            <a:pPr algn="ctr">
              <a:buNone/>
            </a:pPr>
            <a:r>
              <a:rPr lang="en-US" sz="3800" b="1" dirty="0" err="1">
                <a:solidFill>
                  <a:schemeClr val="accent5">
                    <a:lumMod val="50000"/>
                  </a:schemeClr>
                </a:solidFill>
                <a:latin typeface="NikoshBAN" pitchFamily="2" charset="0"/>
                <a:cs typeface="NikoshBAN" pitchFamily="2" charset="0"/>
              </a:rPr>
              <a:t>প্রধান</a:t>
            </a:r>
            <a:r>
              <a:rPr lang="en-US" sz="3800" b="1" dirty="0">
                <a:solidFill>
                  <a:schemeClr val="accent5">
                    <a:lumMod val="50000"/>
                  </a:schemeClr>
                </a:solidFill>
                <a:latin typeface="NikoshBAN" pitchFamily="2" charset="0"/>
                <a:cs typeface="NikoshBAN" pitchFamily="2" charset="0"/>
              </a:rPr>
              <a:t> </a:t>
            </a:r>
            <a:r>
              <a:rPr lang="en-US" sz="3800" b="1" dirty="0" err="1">
                <a:solidFill>
                  <a:schemeClr val="accent5">
                    <a:lumMod val="50000"/>
                  </a:schemeClr>
                </a:solidFill>
                <a:latin typeface="NikoshBAN" pitchFamily="2" charset="0"/>
                <a:cs typeface="NikoshBAN" pitchFamily="2" charset="0"/>
              </a:rPr>
              <a:t>পরীক্ষক</a:t>
            </a:r>
            <a:r>
              <a:rPr lang="en-US" sz="3800" b="1" dirty="0">
                <a:solidFill>
                  <a:schemeClr val="accent5">
                    <a:lumMod val="50000"/>
                  </a:schemeClr>
                </a:solidFill>
                <a:latin typeface="NikoshBAN" pitchFamily="2" charset="0"/>
                <a:cs typeface="NikoshBAN" pitchFamily="2" charset="0"/>
              </a:rPr>
              <a:t> ও </a:t>
            </a:r>
            <a:r>
              <a:rPr lang="en-US" sz="3800" b="1" dirty="0" err="1">
                <a:solidFill>
                  <a:schemeClr val="accent5">
                    <a:lumMod val="50000"/>
                  </a:schemeClr>
                </a:solidFill>
                <a:latin typeface="NikoshBAN" pitchFamily="2" charset="0"/>
                <a:cs typeface="NikoshBAN" pitchFamily="2" charset="0"/>
              </a:rPr>
              <a:t>পরীক্ষক</a:t>
            </a:r>
            <a:r>
              <a:rPr lang="en-US" sz="3800" b="1" dirty="0">
                <a:solidFill>
                  <a:schemeClr val="accent5">
                    <a:lumMod val="50000"/>
                  </a:schemeClr>
                </a:solidFill>
                <a:latin typeface="NikoshBAN" pitchFamily="2" charset="0"/>
                <a:cs typeface="NikoshBAN" pitchFamily="2" charset="0"/>
              </a:rPr>
              <a:t> (ICT)</a:t>
            </a:r>
          </a:p>
          <a:p>
            <a:pPr algn="ctr">
              <a:buNone/>
            </a:pPr>
            <a:r>
              <a:rPr lang="en-US" sz="3800" b="1" dirty="0" err="1">
                <a:solidFill>
                  <a:schemeClr val="accent5">
                    <a:lumMod val="50000"/>
                  </a:schemeClr>
                </a:solidFill>
                <a:latin typeface="NikoshBAN" pitchFamily="2" charset="0"/>
                <a:cs typeface="NikoshBAN" pitchFamily="2" charset="0"/>
              </a:rPr>
              <a:t>সিলেট</a:t>
            </a:r>
            <a:r>
              <a:rPr lang="en-US" sz="3800" b="1" dirty="0">
                <a:solidFill>
                  <a:schemeClr val="accent5">
                    <a:lumMod val="50000"/>
                  </a:schemeClr>
                </a:solidFill>
                <a:latin typeface="NikoshBAN" pitchFamily="2" charset="0"/>
                <a:cs typeface="NikoshBAN" pitchFamily="2" charset="0"/>
              </a:rPr>
              <a:t> </a:t>
            </a:r>
            <a:r>
              <a:rPr lang="en-US" sz="3800" b="1" dirty="0" err="1">
                <a:solidFill>
                  <a:schemeClr val="accent5">
                    <a:lumMod val="50000"/>
                  </a:schemeClr>
                </a:solidFill>
                <a:latin typeface="NikoshBAN" pitchFamily="2" charset="0"/>
                <a:cs typeface="NikoshBAN" pitchFamily="2" charset="0"/>
              </a:rPr>
              <a:t>বোর্ড</a:t>
            </a:r>
            <a:r>
              <a:rPr lang="en-US" sz="3800" b="1" dirty="0">
                <a:solidFill>
                  <a:schemeClr val="accent5">
                    <a:lumMod val="50000"/>
                  </a:schemeClr>
                </a:solidFill>
                <a:latin typeface="NikoshBAN" pitchFamily="2" charset="0"/>
                <a:cs typeface="NikoshBAN" pitchFamily="2" charset="0"/>
              </a:rPr>
              <a:t> </a:t>
            </a:r>
            <a:endParaRPr lang="bn-IN" sz="3000" dirty="0">
              <a:solidFill>
                <a:schemeClr val="accent5">
                  <a:lumMod val="50000"/>
                </a:schemeClr>
              </a:solidFill>
              <a:latin typeface="NikoshBAN" pitchFamily="2" charset="0"/>
              <a:cs typeface="NikoshBAN" pitchFamily="2" charset="0"/>
            </a:endParaRPr>
          </a:p>
          <a:p>
            <a:pPr algn="ctr">
              <a:buNone/>
            </a:pPr>
            <a:r>
              <a:rPr lang="bn-IN" sz="3000" b="1" dirty="0">
                <a:solidFill>
                  <a:schemeClr val="accent5">
                    <a:lumMod val="50000"/>
                  </a:schemeClr>
                </a:solidFill>
                <a:latin typeface="NikoshBAN" pitchFamily="2" charset="0"/>
                <a:cs typeface="NikoshBAN" pitchFamily="2" charset="0"/>
                <a:hlinkClick r:id="rId3">
                  <a:extLst>
                    <a:ext uri="{A12FA001-AC4F-418D-AE19-62706E023703}">
                      <ahyp:hlinkClr xmlns:ahyp="http://schemas.microsoft.com/office/drawing/2018/hyperlinkcolor" val="tx"/>
                    </a:ext>
                  </a:extLst>
                </a:hlinkClick>
              </a:rPr>
              <a:t>ই-মেইলঃ</a:t>
            </a:r>
            <a:r>
              <a:rPr lang="en-US" sz="3000" b="1" dirty="0">
                <a:solidFill>
                  <a:schemeClr val="accent5">
                    <a:lumMod val="50000"/>
                  </a:schemeClr>
                </a:solidFill>
                <a:latin typeface="NikoshBAN" pitchFamily="2" charset="0"/>
                <a:cs typeface="NikoshBAN" pitchFamily="2" charset="0"/>
                <a:hlinkClick r:id="rId3">
                  <a:extLst>
                    <a:ext uri="{A12FA001-AC4F-418D-AE19-62706E023703}">
                      <ahyp:hlinkClr xmlns:ahyp="http://schemas.microsoft.com/office/drawing/2018/hyperlinkcolor" val="tx"/>
                    </a:ext>
                  </a:extLst>
                </a:hlinkClick>
              </a:rPr>
              <a:t>biplobroy78ccf@gmail.com</a:t>
            </a:r>
            <a:endParaRPr lang="en-US" sz="3000" b="1" dirty="0">
              <a:solidFill>
                <a:schemeClr val="accent5">
                  <a:lumMod val="50000"/>
                </a:schemeClr>
              </a:solidFill>
              <a:latin typeface="NikoshBAN" pitchFamily="2" charset="0"/>
              <a:cs typeface="NikoshBAN" pitchFamily="2" charset="0"/>
            </a:endParaRPr>
          </a:p>
          <a:p>
            <a:pPr algn="ctr">
              <a:buNone/>
            </a:pPr>
            <a:endParaRPr lang="en-US" sz="3200" dirty="0">
              <a:solidFill>
                <a:schemeClr val="accent5">
                  <a:lumMod val="50000"/>
                </a:schemeClr>
              </a:solidFill>
              <a:latin typeface="NikoshBAN" pitchFamily="2" charset="0"/>
              <a:cs typeface="NikoshBAN" pitchFamily="2" charset="0"/>
            </a:endParaRPr>
          </a:p>
          <a:p>
            <a:pPr algn="ctr">
              <a:buNone/>
            </a:pPr>
            <a:endParaRPr lang="en-US" sz="4800" dirty="0">
              <a:solidFill>
                <a:schemeClr val="accent5">
                  <a:lumMod val="50000"/>
                </a:schemeClr>
              </a:solidFill>
              <a:latin typeface="NikoshBAN" pitchFamily="2" charset="0"/>
              <a:cs typeface="NikoshBAN" pitchFamily="2" charset="0"/>
            </a:endParaRPr>
          </a:p>
        </p:txBody>
      </p:sp>
      <p:sp>
        <p:nvSpPr>
          <p:cNvPr id="5" name="Title 1"/>
          <p:cNvSpPr txBox="1">
            <a:spLocks/>
          </p:cNvSpPr>
          <p:nvPr/>
        </p:nvSpPr>
        <p:spPr>
          <a:xfrm>
            <a:off x="2646221" y="87705"/>
            <a:ext cx="6608616" cy="1589580"/>
          </a:xfrm>
          <a:prstGeom prst="rect">
            <a:avLst/>
          </a:prstGeom>
          <a:solidFill>
            <a:schemeClr val="accent2">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algn="ctr">
              <a:spcBef>
                <a:spcPct val="0"/>
              </a:spcBef>
              <a:defRPr/>
            </a:pPr>
            <a:r>
              <a:rPr lang="en-US" sz="9800" dirty="0" err="1">
                <a:solidFill>
                  <a:srgbClr val="0070C0"/>
                </a:solidFill>
                <a:latin typeface="NikoshBAN" pitchFamily="2" charset="0"/>
                <a:cs typeface="NikoshBAN" pitchFamily="2" charset="0"/>
              </a:rPr>
              <a:t>পরিচিতি</a:t>
            </a:r>
            <a:endParaRPr lang="en-US" sz="4400" dirty="0">
              <a:solidFill>
                <a:srgbClr val="0070C0"/>
              </a:solidFill>
              <a:latin typeface="NikoshBAN" pitchFamily="2" charset="0"/>
              <a:cs typeface="NikoshBAN" pitchFamily="2" charset="0"/>
            </a:endParaRPr>
          </a:p>
        </p:txBody>
      </p:sp>
      <p:pic>
        <p:nvPicPr>
          <p:cNvPr id="6" name="Picture 5">
            <a:extLst>
              <a:ext uri="{FF2B5EF4-FFF2-40B4-BE49-F238E27FC236}">
                <a16:creationId xmlns:a16="http://schemas.microsoft.com/office/drawing/2014/main" id="{C6084919-09AB-4588-B627-261D7FEFC1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69" y="1887537"/>
            <a:ext cx="4347379" cy="4396781"/>
          </a:xfrm>
          <a:prstGeom prst="rect">
            <a:avLst/>
          </a:prstGeom>
        </p:spPr>
      </p:pic>
    </p:spTree>
    <p:extLst>
      <p:ext uri="{BB962C8B-B14F-4D97-AF65-F5344CB8AC3E}">
        <p14:creationId xmlns:p14="http://schemas.microsoft.com/office/powerpoint/2010/main" val="29885347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3">
                                            <p:txEl>
                                              <p:pRg st="5" end="5"/>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265924" y="338132"/>
            <a:ext cx="11178862" cy="5940088"/>
          </a:xfrm>
          <a:prstGeom prst="rect">
            <a:avLst/>
          </a:prstGeom>
        </p:spPr>
        <p:txBody>
          <a:bodyPr wrap="square">
            <a:spAutoFit/>
          </a:bodyPr>
          <a:lstStyle/>
          <a:p>
            <a:r>
              <a:rPr lang="en-US" sz="3600" dirty="0">
                <a:solidFill>
                  <a:prstClr val="black"/>
                </a:solidFill>
                <a:latin typeface="NikoshBAN" pitchFamily="2" charset="0"/>
                <a:ea typeface="Calibri"/>
                <a:cs typeface="NikoshBAN" pitchFamily="2" charset="0"/>
              </a:rPr>
              <a:t>   </a:t>
            </a:r>
            <a:r>
              <a:rPr lang="as-IN" sz="3600" b="1" dirty="0"/>
              <a:t>১।</a:t>
            </a:r>
            <a:r>
              <a:rPr lang="as-IN" sz="3600" dirty="0"/>
              <a:t> </a:t>
            </a:r>
            <a:r>
              <a:rPr lang="as-IN" dirty="0"/>
              <a:t> </a:t>
            </a:r>
            <a:r>
              <a:rPr lang="as-IN" sz="3200" dirty="0"/>
              <a:t>মার্শাল ম্যাকলুহান ছিলেন- </a:t>
            </a:r>
            <a:endParaRPr lang="en-US" sz="3200" dirty="0"/>
          </a:p>
          <a:p>
            <a:r>
              <a:rPr lang="bn-BD" sz="3600" dirty="0">
                <a:solidFill>
                  <a:prstClr val="black"/>
                </a:solidFill>
                <a:latin typeface="NikoshBAN" pitchFamily="2" charset="0"/>
                <a:ea typeface="Calibri"/>
                <a:cs typeface="NikoshBAN" pitchFamily="2" charset="0"/>
              </a:rPr>
              <a:t>				</a:t>
            </a:r>
          </a:p>
          <a:p>
            <a:pPr marL="457200" lvl="0"/>
            <a:endParaRPr lang="bn-BD" sz="3600" dirty="0">
              <a:solidFill>
                <a:prstClr val="black"/>
              </a:solidFill>
              <a:latin typeface="NikoshBAN" pitchFamily="2" charset="0"/>
              <a:ea typeface="Calibri"/>
              <a:cs typeface="NikoshBAN" pitchFamily="2" charset="0"/>
            </a:endParaRPr>
          </a:p>
          <a:p>
            <a:pPr marL="457200" lvl="0"/>
            <a:endParaRPr lang="en-US" sz="3600" dirty="0">
              <a:solidFill>
                <a:prstClr val="black"/>
              </a:solidFill>
              <a:latin typeface="NikoshBAN" pitchFamily="2" charset="0"/>
              <a:ea typeface="Calibri"/>
              <a:cs typeface="NikoshBAN" pitchFamily="2" charset="0"/>
            </a:endParaRPr>
          </a:p>
          <a:p>
            <a:pPr fontAlgn="base"/>
            <a:r>
              <a:rPr lang="as-IN" sz="3200" b="1" dirty="0"/>
              <a:t>৯। যে কোনো সভা বিশ্বগ্রামের অফিসে করতে হলে প্রয়োজন হবে-</a:t>
            </a:r>
            <a:endParaRPr lang="as-IN" sz="3200" dirty="0"/>
          </a:p>
          <a:p>
            <a:pPr fontAlgn="base"/>
            <a:r>
              <a:rPr lang="en-US" sz="3200" dirty="0" err="1"/>
              <a:t>i</a:t>
            </a:r>
            <a:r>
              <a:rPr lang="en-US" sz="3200" dirty="0"/>
              <a:t>. </a:t>
            </a:r>
            <a:r>
              <a:rPr lang="as-IN" sz="3200" dirty="0"/>
              <a:t>সিমুলেশন সফটওয়্যার</a:t>
            </a:r>
            <a:r>
              <a:rPr lang="en-US" sz="3200" dirty="0"/>
              <a:t>    ii. </a:t>
            </a:r>
            <a:r>
              <a:rPr lang="as-IN" sz="3200" dirty="0"/>
              <a:t>অডিও কনফারেন্সিং সফ্টওয়্যার</a:t>
            </a:r>
          </a:p>
          <a:p>
            <a:pPr fontAlgn="base"/>
            <a:r>
              <a:rPr lang="en-US" sz="3200" dirty="0"/>
              <a:t>iii. </a:t>
            </a:r>
            <a:r>
              <a:rPr lang="as-IN" sz="3200" dirty="0"/>
              <a:t>ভিডিও কনফারেন্সিং সফ্টওয়্যার </a:t>
            </a:r>
            <a:endParaRPr lang="en-US" sz="3200" dirty="0"/>
          </a:p>
          <a:p>
            <a:pPr fontAlgn="base"/>
            <a:r>
              <a:rPr lang="as-IN" sz="3200" b="1" i="1" dirty="0"/>
              <a:t>নিচের কোনটি সঠিক?</a:t>
            </a:r>
            <a:endParaRPr lang="as-IN" sz="3200" dirty="0"/>
          </a:p>
          <a:p>
            <a:pPr marL="457200" lvl="0"/>
            <a:endParaRPr lang="bn-BD" sz="3600" dirty="0">
              <a:solidFill>
                <a:prstClr val="black"/>
              </a:solidFill>
              <a:latin typeface="NikoshBAN" pitchFamily="2" charset="0"/>
              <a:ea typeface="Calibri"/>
              <a:cs typeface="NikoshBAN" pitchFamily="2" charset="0"/>
            </a:endParaRPr>
          </a:p>
          <a:p>
            <a:pPr marL="457200" lvl="0"/>
            <a:endParaRPr lang="bn-BD" sz="3600" dirty="0">
              <a:solidFill>
                <a:prstClr val="black"/>
              </a:solidFill>
              <a:latin typeface="NikoshBAN" pitchFamily="2" charset="0"/>
              <a:ea typeface="Calibri"/>
              <a:cs typeface="NikoshBAN" pitchFamily="2" charset="0"/>
            </a:endParaRPr>
          </a:p>
          <a:p>
            <a:pPr marL="457200" lvl="0"/>
            <a:r>
              <a:rPr lang="bn-BD" sz="3600" dirty="0">
                <a:solidFill>
                  <a:prstClr val="black"/>
                </a:solidFill>
                <a:latin typeface="NikoshBAN" pitchFamily="2" charset="0"/>
                <a:ea typeface="Calibri"/>
                <a:cs typeface="NikoshBAN" pitchFamily="2" charset="0"/>
              </a:rPr>
              <a:t>	</a:t>
            </a:r>
            <a:endParaRPr lang="en-US" sz="3600" dirty="0">
              <a:solidFill>
                <a:prstClr val="black"/>
              </a:solidFill>
              <a:latin typeface="NikoshBAN" pitchFamily="2" charset="0"/>
              <a:ea typeface="Calibri"/>
              <a:cs typeface="NikoshBAN" pitchFamily="2" charset="0"/>
            </a:endParaRPr>
          </a:p>
        </p:txBody>
      </p:sp>
      <p:sp>
        <p:nvSpPr>
          <p:cNvPr id="3" name="Rectangle 2"/>
          <p:cNvSpPr/>
          <p:nvPr/>
        </p:nvSpPr>
        <p:spPr>
          <a:xfrm>
            <a:off x="1339403" y="968916"/>
            <a:ext cx="3261861" cy="6096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bn-BD" sz="3200" dirty="0">
                <a:solidFill>
                  <a:prstClr val="black"/>
                </a:solidFill>
                <a:latin typeface="NikoshBAN" pitchFamily="2" charset="0"/>
                <a:ea typeface="Calibri"/>
                <a:cs typeface="NikoshBAN" pitchFamily="2" charset="0"/>
              </a:rPr>
              <a:t>ক. </a:t>
            </a:r>
            <a:r>
              <a:rPr lang="as-IN" sz="3600" dirty="0"/>
              <a:t>প্রযুক্তিবিদ</a:t>
            </a:r>
            <a:endParaRPr lang="en-US" sz="3600" dirty="0">
              <a:latin typeface="NikoshBAN" pitchFamily="2" charset="0"/>
              <a:cs typeface="NikoshBAN" pitchFamily="2" charset="0"/>
            </a:endParaRPr>
          </a:p>
        </p:txBody>
      </p:sp>
      <p:sp>
        <p:nvSpPr>
          <p:cNvPr id="4" name="Rectangle 3"/>
          <p:cNvSpPr/>
          <p:nvPr/>
        </p:nvSpPr>
        <p:spPr>
          <a:xfrm>
            <a:off x="6528645" y="1017002"/>
            <a:ext cx="2991620"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457200" lvl="0"/>
            <a:r>
              <a:rPr lang="bn-BD" sz="3600" dirty="0">
                <a:solidFill>
                  <a:prstClr val="black"/>
                </a:solidFill>
                <a:latin typeface="NikoshBAN" pitchFamily="2" charset="0"/>
                <a:ea typeface="Calibri"/>
                <a:cs typeface="NikoshBAN" pitchFamily="2" charset="0"/>
              </a:rPr>
              <a:t>খ. </a:t>
            </a:r>
            <a:r>
              <a:rPr lang="as-IN" sz="3600" dirty="0"/>
              <a:t>কৃষিবিদ</a:t>
            </a:r>
            <a:r>
              <a:rPr lang="bn-BD" sz="3600" dirty="0">
                <a:solidFill>
                  <a:prstClr val="black"/>
                </a:solidFill>
                <a:latin typeface="NikoshBAN" pitchFamily="2" charset="0"/>
                <a:ea typeface="Calibri"/>
                <a:cs typeface="NikoshBAN" pitchFamily="2" charset="0"/>
              </a:rPr>
              <a:t> </a:t>
            </a:r>
            <a:endParaRPr lang="en-US" sz="3600" dirty="0">
              <a:solidFill>
                <a:prstClr val="black"/>
              </a:solidFill>
              <a:latin typeface="NikoshBAN" pitchFamily="2" charset="0"/>
              <a:ea typeface="Calibri"/>
              <a:cs typeface="NikoshBAN" pitchFamily="2" charset="0"/>
            </a:endParaRPr>
          </a:p>
        </p:txBody>
      </p:sp>
      <p:sp>
        <p:nvSpPr>
          <p:cNvPr id="5" name="Rectangle 4"/>
          <p:cNvSpPr/>
          <p:nvPr/>
        </p:nvSpPr>
        <p:spPr>
          <a:xfrm>
            <a:off x="6528646" y="1706656"/>
            <a:ext cx="3453554" cy="6096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lvl="0"/>
            <a:r>
              <a:rPr lang="bn-BD" sz="3600" dirty="0">
                <a:solidFill>
                  <a:prstClr val="black"/>
                </a:solidFill>
                <a:latin typeface="NikoshBAN" pitchFamily="2" charset="0"/>
                <a:ea typeface="Calibri"/>
                <a:cs typeface="NikoshBAN" pitchFamily="2" charset="0"/>
              </a:rPr>
              <a:t>ঘ. </a:t>
            </a:r>
            <a:r>
              <a:rPr lang="as-IN" sz="3600" dirty="0"/>
              <a:t>রসায়নবিদ </a:t>
            </a:r>
            <a:endParaRPr lang="en-US" sz="3600" dirty="0">
              <a:solidFill>
                <a:prstClr val="black"/>
              </a:solidFill>
              <a:latin typeface="NikoshBAN" pitchFamily="2" charset="0"/>
              <a:ea typeface="Calibri"/>
              <a:cs typeface="NikoshBAN" pitchFamily="2" charset="0"/>
            </a:endParaRPr>
          </a:p>
        </p:txBody>
      </p:sp>
      <p:sp>
        <p:nvSpPr>
          <p:cNvPr id="6" name="Rectangle 5"/>
          <p:cNvSpPr/>
          <p:nvPr/>
        </p:nvSpPr>
        <p:spPr>
          <a:xfrm>
            <a:off x="1339403" y="1710851"/>
            <a:ext cx="2979842" cy="6096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bn-BD" sz="3600" dirty="0">
                <a:solidFill>
                  <a:prstClr val="black"/>
                </a:solidFill>
                <a:latin typeface="NikoshBAN" pitchFamily="2" charset="0"/>
                <a:ea typeface="Calibri"/>
                <a:cs typeface="NikoshBAN" pitchFamily="2" charset="0"/>
              </a:rPr>
              <a:t>গ. </a:t>
            </a:r>
            <a:r>
              <a:rPr lang="as-IN" sz="3600" dirty="0"/>
              <a:t>দার্শনিক</a:t>
            </a:r>
            <a:endParaRPr lang="en-US" sz="3600" dirty="0">
              <a:latin typeface="NikoshBAN" pitchFamily="2" charset="0"/>
              <a:cs typeface="NikoshBAN" pitchFamily="2" charset="0"/>
            </a:endParaRPr>
          </a:p>
        </p:txBody>
      </p:sp>
      <p:sp>
        <p:nvSpPr>
          <p:cNvPr id="7" name="Rectangle 6"/>
          <p:cNvSpPr/>
          <p:nvPr/>
        </p:nvSpPr>
        <p:spPr>
          <a:xfrm>
            <a:off x="695459" y="4613749"/>
            <a:ext cx="3623786" cy="5334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latin typeface="NikoshBAN" pitchFamily="2" charset="0"/>
                <a:ea typeface="Calibri"/>
                <a:cs typeface="NikoshBAN" pitchFamily="2" charset="0"/>
              </a:rPr>
              <a:t>ক. </a:t>
            </a:r>
            <a:r>
              <a:rPr lang="en-US" sz="3600" dirty="0"/>
              <a:t> </a:t>
            </a:r>
            <a:r>
              <a:rPr lang="en-US" sz="3600" dirty="0" err="1"/>
              <a:t>i</a:t>
            </a:r>
            <a:r>
              <a:rPr lang="en-US" sz="3600" dirty="0"/>
              <a:t> </a:t>
            </a:r>
            <a:r>
              <a:rPr lang="as-IN" sz="3600" dirty="0"/>
              <a:t>ও </a:t>
            </a:r>
            <a:r>
              <a:rPr lang="en-US" sz="3600" dirty="0"/>
              <a:t>ii </a:t>
            </a:r>
            <a:endParaRPr lang="en-US" sz="3600" dirty="0">
              <a:latin typeface="NikoshBAN" pitchFamily="2" charset="0"/>
              <a:cs typeface="NikoshBAN" pitchFamily="2" charset="0"/>
            </a:endParaRPr>
          </a:p>
        </p:txBody>
      </p:sp>
      <p:sp>
        <p:nvSpPr>
          <p:cNvPr id="8" name="Rectangle 7"/>
          <p:cNvSpPr/>
          <p:nvPr/>
        </p:nvSpPr>
        <p:spPr>
          <a:xfrm>
            <a:off x="1158052" y="5422398"/>
            <a:ext cx="2919845"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latin typeface="NikoshBAN" pitchFamily="2" charset="0"/>
                <a:ea typeface="Calibri"/>
                <a:cs typeface="NikoshBAN" pitchFamily="2" charset="0"/>
              </a:rPr>
              <a:t>গ. </a:t>
            </a:r>
            <a:r>
              <a:rPr lang="en-US" sz="3600" dirty="0"/>
              <a:t> ii </a:t>
            </a:r>
            <a:r>
              <a:rPr lang="as-IN" sz="3600" dirty="0"/>
              <a:t>ও </a:t>
            </a:r>
            <a:r>
              <a:rPr lang="en-US" sz="3600" dirty="0"/>
              <a:t>iii </a:t>
            </a:r>
            <a:r>
              <a:rPr lang="bn-BD" sz="3600" dirty="0">
                <a:solidFill>
                  <a:prstClr val="black"/>
                </a:solidFill>
                <a:latin typeface="NikoshBAN" pitchFamily="2" charset="0"/>
                <a:ea typeface="Calibri"/>
                <a:cs typeface="NikoshBAN" pitchFamily="2" charset="0"/>
              </a:rPr>
              <a:t> </a:t>
            </a:r>
            <a:endParaRPr lang="en-US" sz="3600" dirty="0">
              <a:latin typeface="NikoshBAN" pitchFamily="2" charset="0"/>
              <a:cs typeface="NikoshBAN" pitchFamily="2" charset="0"/>
            </a:endParaRPr>
          </a:p>
        </p:txBody>
      </p:sp>
      <p:sp>
        <p:nvSpPr>
          <p:cNvPr id="9" name="Rectangle 8"/>
          <p:cNvSpPr/>
          <p:nvPr/>
        </p:nvSpPr>
        <p:spPr>
          <a:xfrm>
            <a:off x="6096000" y="5311123"/>
            <a:ext cx="3193775"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457200" lvl="0"/>
            <a:r>
              <a:rPr lang="bn-IN" sz="3600" dirty="0">
                <a:solidFill>
                  <a:prstClr val="black"/>
                </a:solidFill>
                <a:latin typeface="NikoshBAN" pitchFamily="2" charset="0"/>
                <a:ea typeface="Calibri"/>
                <a:cs typeface="NikoshBAN" pitchFamily="2" charset="0"/>
              </a:rPr>
              <a:t>  </a:t>
            </a:r>
            <a:r>
              <a:rPr lang="bn-BD" sz="3600" dirty="0">
                <a:solidFill>
                  <a:prstClr val="black"/>
                </a:solidFill>
                <a:latin typeface="NikoshBAN" pitchFamily="2" charset="0"/>
                <a:ea typeface="Calibri"/>
                <a:cs typeface="NikoshBAN" pitchFamily="2" charset="0"/>
              </a:rPr>
              <a:t>ঘ. </a:t>
            </a:r>
            <a:r>
              <a:rPr lang="en-US" sz="3600" dirty="0" err="1"/>
              <a:t>i</a:t>
            </a:r>
            <a:r>
              <a:rPr lang="en-US" sz="3600" dirty="0"/>
              <a:t>, ii </a:t>
            </a:r>
            <a:r>
              <a:rPr lang="as-IN" sz="3600" dirty="0"/>
              <a:t>ও </a:t>
            </a:r>
            <a:r>
              <a:rPr lang="en-US" sz="3600" dirty="0"/>
              <a:t>iii</a:t>
            </a:r>
            <a:endParaRPr lang="en-US" sz="3600" dirty="0">
              <a:solidFill>
                <a:prstClr val="black"/>
              </a:solidFill>
              <a:latin typeface="NikoshBAN" pitchFamily="2" charset="0"/>
              <a:ea typeface="Calibri"/>
              <a:cs typeface="NikoshBAN" pitchFamily="2" charset="0"/>
            </a:endParaRPr>
          </a:p>
        </p:txBody>
      </p:sp>
      <p:sp>
        <p:nvSpPr>
          <p:cNvPr id="10" name="Rectangle 9"/>
          <p:cNvSpPr/>
          <p:nvPr/>
        </p:nvSpPr>
        <p:spPr>
          <a:xfrm>
            <a:off x="6471305" y="4410697"/>
            <a:ext cx="2919845" cy="6096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bn-BD" sz="3600" dirty="0">
                <a:solidFill>
                  <a:prstClr val="black"/>
                </a:solidFill>
                <a:latin typeface="NikoshBAN" pitchFamily="2" charset="0"/>
                <a:ea typeface="Calibri"/>
                <a:cs typeface="NikoshBAN" pitchFamily="2" charset="0"/>
              </a:rPr>
              <a:t>খ. </a:t>
            </a:r>
            <a:r>
              <a:rPr lang="en-US" dirty="0"/>
              <a:t> </a:t>
            </a:r>
            <a:r>
              <a:rPr lang="en-US" sz="3600" dirty="0" err="1"/>
              <a:t>i</a:t>
            </a:r>
            <a:r>
              <a:rPr lang="en-US" sz="3600" dirty="0"/>
              <a:t> </a:t>
            </a:r>
            <a:r>
              <a:rPr lang="as-IN" sz="3600" dirty="0"/>
              <a:t>ও </a:t>
            </a:r>
            <a:r>
              <a:rPr lang="en-US" sz="3600" dirty="0"/>
              <a:t>iii </a:t>
            </a:r>
            <a:r>
              <a:rPr lang="bn-BD" sz="3600" dirty="0">
                <a:solidFill>
                  <a:prstClr val="black"/>
                </a:solidFill>
                <a:latin typeface="NikoshBAN" pitchFamily="2" charset="0"/>
                <a:ea typeface="Calibri"/>
                <a:cs typeface="NikoshBAN" pitchFamily="2" charset="0"/>
              </a:rPr>
              <a:t> </a:t>
            </a:r>
            <a:endParaRPr lang="en-US" sz="3600" dirty="0">
              <a:latin typeface="NikoshBAN" pitchFamily="2" charset="0"/>
              <a:cs typeface="NikoshBAN" pitchFamily="2" charset="0"/>
            </a:endParaRPr>
          </a:p>
        </p:txBody>
      </p:sp>
      <p:sp>
        <p:nvSpPr>
          <p:cNvPr id="11" name="Multiply 10"/>
          <p:cNvSpPr/>
          <p:nvPr/>
        </p:nvSpPr>
        <p:spPr>
          <a:xfrm>
            <a:off x="9637434" y="1759735"/>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latin typeface="NikoshBAN" pitchFamily="2" charset="0"/>
              <a:cs typeface="NikoshBAN" pitchFamily="2"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513" y="1776605"/>
            <a:ext cx="6159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Multiply 12"/>
          <p:cNvSpPr/>
          <p:nvPr/>
        </p:nvSpPr>
        <p:spPr>
          <a:xfrm>
            <a:off x="9533757" y="1095576"/>
            <a:ext cx="605847" cy="417039"/>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latin typeface="NikoshBAN" pitchFamily="2" charset="0"/>
              <a:cs typeface="NikoshBAN" pitchFamily="2" charset="0"/>
            </a:endParaRPr>
          </a:p>
        </p:txBody>
      </p:sp>
      <p:sp>
        <p:nvSpPr>
          <p:cNvPr id="14" name="Multiply 13"/>
          <p:cNvSpPr/>
          <p:nvPr/>
        </p:nvSpPr>
        <p:spPr>
          <a:xfrm>
            <a:off x="5329973" y="1056876"/>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latin typeface="NikoshBAN" pitchFamily="2" charset="0"/>
              <a:cs typeface="NikoshBAN" pitchFamily="2" charset="0"/>
            </a:endParaRPr>
          </a:p>
        </p:txBody>
      </p:sp>
      <p:sp>
        <p:nvSpPr>
          <p:cNvPr id="15" name="Multiply 14"/>
          <p:cNvSpPr/>
          <p:nvPr/>
        </p:nvSpPr>
        <p:spPr>
          <a:xfrm>
            <a:off x="9982199" y="4410697"/>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latin typeface="NikoshBAN" pitchFamily="2" charset="0"/>
              <a:cs typeface="NikoshBAN" pitchFamily="2" charset="0"/>
            </a:endParaRPr>
          </a:p>
        </p:txBody>
      </p:sp>
      <p:sp>
        <p:nvSpPr>
          <p:cNvPr id="16" name="Multiply 15"/>
          <p:cNvSpPr/>
          <p:nvPr/>
        </p:nvSpPr>
        <p:spPr>
          <a:xfrm>
            <a:off x="10022471" y="5408711"/>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latin typeface="NikoshBAN" pitchFamily="2" charset="0"/>
              <a:cs typeface="NikoshBAN" pitchFamily="2"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070" y="5422398"/>
            <a:ext cx="6159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Multiply 17"/>
          <p:cNvSpPr/>
          <p:nvPr/>
        </p:nvSpPr>
        <p:spPr>
          <a:xfrm>
            <a:off x="4728953" y="4499021"/>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602035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subTnLst>
                                    <p:set>
                                      <p:cBhvr override="childStyle">
                                        <p:cTn dur="1" fill="hold" display="0" masterRel="sameClick" afterEffect="1">
                                          <p:stCondLst>
                                            <p:cond evt="end" delay="0">
                                              <p:tn val="5"/>
                                            </p:cond>
                                          </p:stCondLst>
                                        </p:cTn>
                                        <p:tgtEl>
                                          <p:spTgt spid="14"/>
                                        </p:tgtEl>
                                        <p:attrNameLst>
                                          <p:attrName>style.visibility</p:attrName>
                                        </p:attrNameLst>
                                      </p:cBhvr>
                                      <p:to>
                                        <p:strVal val="hidden"/>
                                      </p:to>
                                    </p:set>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subTnLst>
                                    <p:set>
                                      <p:cBhvr override="childStyle">
                                        <p:cTn dur="1" fill="hold" display="0" masterRel="sameClick" afterEffect="1">
                                          <p:stCondLst>
                                            <p:cond evt="end" delay="0">
                                              <p:tn val="11"/>
                                            </p:cond>
                                          </p:stCondLst>
                                        </p:cTn>
                                        <p:tgtEl>
                                          <p:spTgt spid="13"/>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subTnLst>
                                    <p:set>
                                      <p:cBhvr override="childStyle">
                                        <p:cTn dur="1" fill="hold" display="0" masterRel="sameClick" afterEffect="1">
                                          <p:stCondLst>
                                            <p:cond evt="end" delay="0">
                                              <p:tn val="17"/>
                                            </p:cond>
                                          </p:stCondLst>
                                        </p:cTn>
                                        <p:tgtEl>
                                          <p:spTgt spid="11"/>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subTnLst>
                                    <p:set>
                                      <p:cBhvr override="childStyle">
                                        <p:cTn dur="1" fill="hold" display="0" masterRel="sameClick" afterEffect="1">
                                          <p:stCondLst>
                                            <p:cond evt="end" delay="0">
                                              <p:tn val="23"/>
                                            </p:cond>
                                          </p:stCondLst>
                                        </p:cTn>
                                        <p:tgtEl>
                                          <p:spTgt spid="18"/>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subTnLst>
                                    <p:set>
                                      <p:cBhvr override="childStyle">
                                        <p:cTn dur="1" fill="hold" display="0" masterRel="sameClick" afterEffect="1">
                                          <p:stCondLst>
                                            <p:cond evt="end" delay="0">
                                              <p:tn val="29"/>
                                            </p:cond>
                                          </p:stCondLst>
                                        </p:cTn>
                                        <p:tgtEl>
                                          <p:spTgt spid="15"/>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subTnLst>
                                    <p:set>
                                      <p:cBhvr override="childStyle">
                                        <p:cTn dur="1" fill="hold" display="0" masterRel="sameClick" afterEffect="1">
                                          <p:stCondLst>
                                            <p:cond evt="end" delay="0">
                                              <p:tn val="41"/>
                                            </p:cond>
                                          </p:stCondLst>
                                        </p:cTn>
                                        <p:tgtEl>
                                          <p:spTgt spid="16"/>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ircle(in)">
                                      <p:cBhvr>
                                        <p:cTn id="49" dur="2000"/>
                                        <p:tgtEl>
                                          <p:spTgt spid="12"/>
                                        </p:tgtEl>
                                      </p:cBhvr>
                                    </p:animEffect>
                                  </p:childTnLst>
                                </p:cTn>
                              </p:par>
                            </p:childTnLst>
                          </p:cTn>
                        </p:par>
                      </p:childTnLst>
                    </p:cTn>
                  </p:par>
                </p:childTnLst>
              </p:cTn>
              <p:nextCondLst>
                <p:cond evt="onClick" delay="0">
                  <p:tgtEl>
                    <p:spTgt spid="6"/>
                  </p:tgtEl>
                </p:cond>
              </p:nextCondLst>
            </p:seq>
          </p:childTnLst>
        </p:cTn>
      </p:par>
    </p:tnLst>
    <p:bldLst>
      <p:bldP spid="11" grpId="0" animBg="1"/>
      <p:bldP spid="13" grpId="0" animBg="1"/>
      <p:bldP spid="14" grpId="0" animBg="1"/>
      <p:bldP spid="15" grpId="0" animBg="1"/>
      <p:bldP spid="16"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EAACD5CB-EC39-43A4-8CC9-F7EB3E9DFAC3}"/>
              </a:ext>
            </a:extLst>
          </p:cNvPr>
          <p:cNvSpPr/>
          <p:nvPr/>
        </p:nvSpPr>
        <p:spPr>
          <a:xfrm>
            <a:off x="5471410" y="1888761"/>
            <a:ext cx="2133600" cy="1711486"/>
          </a:xfrm>
          <a:prstGeom prst="cloudCallou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Oval 5">
            <a:extLst>
              <a:ext uri="{FF2B5EF4-FFF2-40B4-BE49-F238E27FC236}">
                <a16:creationId xmlns:a16="http://schemas.microsoft.com/office/drawing/2014/main" id="{B743AB31-EC39-43BE-BCE3-262146EA8D9E}"/>
              </a:ext>
            </a:extLst>
          </p:cNvPr>
          <p:cNvSpPr/>
          <p:nvPr/>
        </p:nvSpPr>
        <p:spPr>
          <a:xfrm>
            <a:off x="6325848" y="0"/>
            <a:ext cx="3942413" cy="1888761"/>
          </a:xfrm>
          <a:prstGeom prst="wedgeEllipseCallout">
            <a:avLst/>
          </a:prstGeom>
          <a:solidFill>
            <a:schemeClr val="accent3">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lumMod val="95000"/>
                    <a:lumOff val="5000"/>
                  </a:schemeClr>
                </a:solidFill>
                <a:latin typeface="NikoshBAN" pitchFamily="2" charset="0"/>
                <a:cs typeface="NikoshBAN" pitchFamily="2" charset="0"/>
              </a:rPr>
              <a:t>বাড়ির কাজ </a:t>
            </a:r>
            <a:endParaRPr lang="en-US" sz="4000" dirty="0">
              <a:solidFill>
                <a:schemeClr val="tx1">
                  <a:lumMod val="95000"/>
                  <a:lumOff val="5000"/>
                </a:schemeClr>
              </a:solidFill>
              <a:latin typeface="NikoshBAN" pitchFamily="2" charset="0"/>
              <a:cs typeface="NikoshBAN" pitchFamily="2" charset="0"/>
            </a:endParaRPr>
          </a:p>
        </p:txBody>
      </p:sp>
      <p:sp>
        <p:nvSpPr>
          <p:cNvPr id="3" name="Rectangle 2">
            <a:extLst>
              <a:ext uri="{FF2B5EF4-FFF2-40B4-BE49-F238E27FC236}">
                <a16:creationId xmlns:a16="http://schemas.microsoft.com/office/drawing/2014/main" id="{1434E642-D158-406B-B8B4-A7A52BEE70D5}"/>
              </a:ext>
            </a:extLst>
          </p:cNvPr>
          <p:cNvSpPr/>
          <p:nvPr/>
        </p:nvSpPr>
        <p:spPr>
          <a:xfrm>
            <a:off x="807395" y="4203704"/>
            <a:ext cx="10102446" cy="646331"/>
          </a:xfrm>
          <a:prstGeom prst="rect">
            <a:avLst/>
          </a:prstGeom>
        </p:spPr>
        <p:txBody>
          <a:bodyPr wrap="none">
            <a:spAutoFit/>
          </a:bodyPr>
          <a:lstStyle/>
          <a:p>
            <a:r>
              <a:rPr lang="as-IN" sz="3600" dirty="0">
                <a:solidFill>
                  <a:srgbClr val="002060"/>
                </a:solidFill>
                <a:latin typeface="Open Sans"/>
              </a:rPr>
              <a:t>“বিশ্বগ্রাম হচ্ছে ইন্টারনেট নির্ভর ব্যবস্থা”- ব্যাখ্যা কর।</a:t>
            </a:r>
            <a:endParaRPr lang="en-US" sz="3600" dirty="0">
              <a:solidFill>
                <a:srgbClr val="002060"/>
              </a:solidFill>
            </a:endParaRPr>
          </a:p>
        </p:txBody>
      </p:sp>
    </p:spTree>
    <p:extLst>
      <p:ext uri="{BB962C8B-B14F-4D97-AF65-F5344CB8AC3E}">
        <p14:creationId xmlns:p14="http://schemas.microsoft.com/office/powerpoint/2010/main" val="536679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F5950C-7EC3-4608-BCD4-9D1FBB9E20A0}"/>
              </a:ext>
            </a:extLst>
          </p:cNvPr>
          <p:cNvSpPr/>
          <p:nvPr/>
        </p:nvSpPr>
        <p:spPr>
          <a:xfrm>
            <a:off x="2549804" y="2180033"/>
            <a:ext cx="6139438" cy="369332"/>
          </a:xfrm>
          <a:prstGeom prst="rect">
            <a:avLst/>
          </a:prstGeom>
        </p:spPr>
        <p:txBody>
          <a:bodyPr wrap="none">
            <a:spAutoFit/>
          </a:bodyPr>
          <a:lstStyle/>
          <a:p>
            <a:r>
              <a:rPr lang="en-US" dirty="0"/>
              <a:t>https://www.edupointbd.com/concept-of-global-village/</a:t>
            </a:r>
          </a:p>
        </p:txBody>
      </p:sp>
      <p:sp>
        <p:nvSpPr>
          <p:cNvPr id="3" name="Rectangle 2">
            <a:extLst>
              <a:ext uri="{FF2B5EF4-FFF2-40B4-BE49-F238E27FC236}">
                <a16:creationId xmlns:a16="http://schemas.microsoft.com/office/drawing/2014/main" id="{5D56D9A1-5BF5-4396-97F1-E2510EBBFE8E}"/>
              </a:ext>
            </a:extLst>
          </p:cNvPr>
          <p:cNvSpPr/>
          <p:nvPr/>
        </p:nvSpPr>
        <p:spPr>
          <a:xfrm>
            <a:off x="2549804" y="2764649"/>
            <a:ext cx="4660250" cy="369332"/>
          </a:xfrm>
          <a:prstGeom prst="rect">
            <a:avLst/>
          </a:prstGeom>
        </p:spPr>
        <p:txBody>
          <a:bodyPr wrap="none">
            <a:spAutoFit/>
          </a:bodyPr>
          <a:lstStyle/>
          <a:p>
            <a:r>
              <a:rPr lang="en-US" dirty="0"/>
              <a:t>https://en.wikipedia.org/wiki/Information</a:t>
            </a:r>
          </a:p>
        </p:txBody>
      </p:sp>
      <p:sp>
        <p:nvSpPr>
          <p:cNvPr id="4" name="Rectangle 3">
            <a:extLst>
              <a:ext uri="{FF2B5EF4-FFF2-40B4-BE49-F238E27FC236}">
                <a16:creationId xmlns:a16="http://schemas.microsoft.com/office/drawing/2014/main" id="{BD444041-0453-4E93-962B-654ED1F08ADC}"/>
              </a:ext>
            </a:extLst>
          </p:cNvPr>
          <p:cNvSpPr/>
          <p:nvPr/>
        </p:nvSpPr>
        <p:spPr>
          <a:xfrm>
            <a:off x="4705520" y="411193"/>
            <a:ext cx="2292615" cy="707886"/>
          </a:xfrm>
          <a:prstGeom prst="rect">
            <a:avLst/>
          </a:prstGeom>
        </p:spPr>
        <p:txBody>
          <a:bodyPr wrap="none">
            <a:spAutoFit/>
          </a:bodyPr>
          <a:lstStyle/>
          <a:p>
            <a:r>
              <a:rPr lang="en-US" sz="4000" dirty="0" err="1"/>
              <a:t>তথ্যসূত্রঃ</a:t>
            </a:r>
            <a:r>
              <a:rPr lang="en-US" sz="4000" dirty="0"/>
              <a:t>-</a:t>
            </a:r>
          </a:p>
        </p:txBody>
      </p:sp>
    </p:spTree>
    <p:extLst>
      <p:ext uri="{BB962C8B-B14F-4D97-AF65-F5344CB8AC3E}">
        <p14:creationId xmlns:p14="http://schemas.microsoft.com/office/powerpoint/2010/main" val="3612429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5536" y="556344"/>
            <a:ext cx="8065974" cy="1569660"/>
          </a:xfrm>
          <a:prstGeom prst="rect">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BD" sz="9600" dirty="0">
                <a:solidFill>
                  <a:srgbClr val="0070C0"/>
                </a:solidFill>
                <a:latin typeface="NikoshBAN" pitchFamily="2" charset="0"/>
                <a:cs typeface="NikoshBAN" pitchFamily="2" charset="0"/>
              </a:rPr>
              <a:t>ধন্যবাদ</a:t>
            </a:r>
            <a:endParaRPr lang="en-US" sz="7200" dirty="0">
              <a:solidFill>
                <a:srgbClr val="0070C0"/>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805" y="2126003"/>
            <a:ext cx="4089705" cy="3522989"/>
          </a:xfrm>
          <a:prstGeom prst="rect">
            <a:avLst/>
          </a:prstGeom>
          <a:ln w="28575">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228" y="2313185"/>
            <a:ext cx="2144840" cy="2573808"/>
          </a:xfrm>
          <a:prstGeom prst="rect">
            <a:avLst/>
          </a:prstGeom>
        </p:spPr>
      </p:pic>
      <p:cxnSp>
        <p:nvCxnSpPr>
          <p:cNvPr id="5" name="Straight Connector 4"/>
          <p:cNvCxnSpPr/>
          <p:nvPr/>
        </p:nvCxnSpPr>
        <p:spPr>
          <a:xfrm>
            <a:off x="2221746" y="4731997"/>
            <a:ext cx="3453886" cy="1527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96880" y="4886993"/>
            <a:ext cx="3924925" cy="762000"/>
          </a:xfrm>
          <a:prstGeom prst="rect">
            <a:avLst/>
          </a:prstGeom>
          <a:solidFill>
            <a:schemeClr val="tx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t>Walk for knowledge</a:t>
            </a:r>
            <a:endParaRPr lang="en-US" dirty="0"/>
          </a:p>
        </p:txBody>
      </p:sp>
    </p:spTree>
    <p:extLst>
      <p:ext uri="{BB962C8B-B14F-4D97-AF65-F5344CB8AC3E}">
        <p14:creationId xmlns:p14="http://schemas.microsoft.com/office/powerpoint/2010/main" val="132245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149A761-4F3D-4549-99A4-D2DD5C54AF45}"/>
              </a:ext>
            </a:extLst>
          </p:cNvPr>
          <p:cNvSpPr txBox="1">
            <a:spLocks/>
          </p:cNvSpPr>
          <p:nvPr/>
        </p:nvSpPr>
        <p:spPr>
          <a:xfrm>
            <a:off x="3631096" y="1563756"/>
            <a:ext cx="4674703" cy="3472070"/>
          </a:xfrm>
          <a:prstGeom prst="rect">
            <a:avLst/>
          </a:prstGeom>
          <a:noFill/>
          <a:ln>
            <a:noFill/>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buFont typeface="Wingdings 3" charset="2"/>
              <a:buNone/>
            </a:pPr>
            <a:endParaRPr lang="en-US" sz="4000" b="1" dirty="0">
              <a:solidFill>
                <a:srgbClr val="7030A0"/>
              </a:solidFill>
              <a:latin typeface="NikoshBAN" pitchFamily="2" charset="0"/>
              <a:cs typeface="NikoshBAN" pitchFamily="2" charset="0"/>
            </a:endParaRPr>
          </a:p>
          <a:p>
            <a:pPr algn="ctr">
              <a:buFont typeface="Wingdings 3" charset="2"/>
              <a:buNone/>
            </a:pPr>
            <a:r>
              <a:rPr lang="bn-BD" sz="4000" b="1" dirty="0">
                <a:solidFill>
                  <a:srgbClr val="7030A0"/>
                </a:solidFill>
                <a:latin typeface="NikoshBAN" pitchFamily="2" charset="0"/>
                <a:cs typeface="NikoshBAN" pitchFamily="2" charset="0"/>
              </a:rPr>
              <a:t>শ্রে</a:t>
            </a:r>
            <a:r>
              <a:rPr lang="bn-IN" sz="4000" b="1" dirty="0">
                <a:solidFill>
                  <a:srgbClr val="7030A0"/>
                </a:solidFill>
                <a:latin typeface="NikoshBAN" pitchFamily="2" charset="0"/>
                <a:cs typeface="NikoshBAN" pitchFamily="2" charset="0"/>
              </a:rPr>
              <a:t>ণিঃ</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একাদশ</a:t>
            </a:r>
            <a:endParaRPr lang="bn-BD" sz="4000" b="1" dirty="0">
              <a:solidFill>
                <a:srgbClr val="7030A0"/>
              </a:solidFill>
              <a:latin typeface="NikoshBAN" pitchFamily="2" charset="0"/>
              <a:cs typeface="NikoshBAN" pitchFamily="2" charset="0"/>
            </a:endParaRPr>
          </a:p>
          <a:p>
            <a:pPr algn="ctr">
              <a:buFont typeface="Wingdings 3" charset="2"/>
              <a:buNone/>
            </a:pPr>
            <a:r>
              <a:rPr lang="bn-BD" sz="4000" b="1" dirty="0">
                <a:solidFill>
                  <a:srgbClr val="7030A0"/>
                </a:solidFill>
                <a:latin typeface="NikoshBAN" pitchFamily="2" charset="0"/>
                <a:cs typeface="NikoshBAN" pitchFamily="2" charset="0"/>
              </a:rPr>
              <a:t> বিষয়ঃ </a:t>
            </a:r>
            <a:r>
              <a:rPr lang="bn-IN" sz="4000" b="1" dirty="0">
                <a:solidFill>
                  <a:srgbClr val="7030A0"/>
                </a:solidFill>
                <a:latin typeface="NikoshBAN" pitchFamily="2" charset="0"/>
                <a:cs typeface="NikoshBAN" pitchFamily="2" charset="0"/>
              </a:rPr>
              <a:t>আইসিটি</a:t>
            </a:r>
            <a:endParaRPr lang="en-US" sz="4000" b="1" dirty="0">
              <a:solidFill>
                <a:srgbClr val="7030A0"/>
              </a:solidFill>
              <a:latin typeface="NikoshBAN" pitchFamily="2" charset="0"/>
              <a:cs typeface="NikoshBAN" pitchFamily="2" charset="0"/>
            </a:endParaRPr>
          </a:p>
          <a:p>
            <a:pPr algn="ctr">
              <a:buFont typeface="Wingdings 3" charset="2"/>
              <a:buNone/>
            </a:pPr>
            <a:r>
              <a:rPr lang="bn-BD" sz="4000" b="1" dirty="0">
                <a:solidFill>
                  <a:srgbClr val="7030A0"/>
                </a:solidFill>
                <a:latin typeface="NikoshBAN" pitchFamily="2" charset="0"/>
                <a:cs typeface="NikoshBAN" pitchFamily="2" charset="0"/>
              </a:rPr>
              <a:t>অধ্যায়</a:t>
            </a:r>
            <a:r>
              <a:rPr lang="en-US" sz="4000" b="1" dirty="0">
                <a:solidFill>
                  <a:srgbClr val="7030A0"/>
                </a:solidFill>
                <a:latin typeface="NikoshBAN" pitchFamily="2" charset="0"/>
                <a:cs typeface="NikoshBAN" pitchFamily="2" charset="0"/>
              </a:rPr>
              <a:t>ঃ ১ম</a:t>
            </a:r>
            <a:r>
              <a:rPr lang="bn-BD" sz="4000" b="1" dirty="0">
                <a:solidFill>
                  <a:srgbClr val="7030A0"/>
                </a:solidFill>
                <a:latin typeface="NikoshBAN" pitchFamily="2" charset="0"/>
                <a:cs typeface="NikoshBAN" pitchFamily="2" charset="0"/>
              </a:rPr>
              <a:t> </a:t>
            </a:r>
            <a:r>
              <a:rPr lang="en-US" sz="4000" b="1" dirty="0">
                <a:solidFill>
                  <a:srgbClr val="7030A0"/>
                </a:solidFill>
                <a:latin typeface="NikoshBAN" pitchFamily="2" charset="0"/>
                <a:cs typeface="NikoshBAN" pitchFamily="2" charset="0"/>
              </a:rPr>
              <a:t> </a:t>
            </a:r>
            <a:endParaRPr lang="bn-BD" sz="4000" b="1" dirty="0">
              <a:solidFill>
                <a:srgbClr val="7030A0"/>
              </a:solidFill>
              <a:latin typeface="NikoshBAN" pitchFamily="2" charset="0"/>
              <a:cs typeface="NikoshBAN" pitchFamily="2" charset="0"/>
            </a:endParaRPr>
          </a:p>
        </p:txBody>
      </p:sp>
      <p:sp>
        <p:nvSpPr>
          <p:cNvPr id="3" name="Rectangle 2">
            <a:extLst>
              <a:ext uri="{FF2B5EF4-FFF2-40B4-BE49-F238E27FC236}">
                <a16:creationId xmlns:a16="http://schemas.microsoft.com/office/drawing/2014/main" id="{D93198EA-9AE1-42DA-A777-09F295DB9D0B}"/>
              </a:ext>
            </a:extLst>
          </p:cNvPr>
          <p:cNvSpPr/>
          <p:nvPr/>
        </p:nvSpPr>
        <p:spPr>
          <a:xfrm>
            <a:off x="2623931" y="374197"/>
            <a:ext cx="6944140" cy="1030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a:solidFill>
                  <a:prstClr val="white"/>
                </a:solidFill>
                <a:latin typeface="NikoshBAN" pitchFamily="2" charset="0"/>
                <a:cs typeface="NikoshBAN" pitchFamily="2" charset="0"/>
              </a:rPr>
              <a:t>পাঠ পরিচিতি</a:t>
            </a:r>
            <a:endParaRPr lang="en-US" sz="5400" b="1" dirty="0">
              <a:solidFill>
                <a:prstClr val="white"/>
              </a:solidFill>
              <a:latin typeface="NikoshBAN" pitchFamily="2" charset="0"/>
              <a:cs typeface="NikoshBAN" pitchFamily="2" charset="0"/>
            </a:endParaRPr>
          </a:p>
        </p:txBody>
      </p:sp>
    </p:spTree>
    <p:extLst>
      <p:ext uri="{BB962C8B-B14F-4D97-AF65-F5344CB8AC3E}">
        <p14:creationId xmlns:p14="http://schemas.microsoft.com/office/powerpoint/2010/main" val="3213405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698" y="74924"/>
            <a:ext cx="9903125" cy="76944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400"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ছবি</a:t>
            </a:r>
            <a:r>
              <a:rPr lang="en-US" sz="4400"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bn-IN" sz="4400" dirty="0">
                <a:solidFill>
                  <a:srgbClr val="C00000"/>
                </a:solidFill>
                <a:effectLst>
                  <a:outerShdw blurRad="38100" dist="38100" dir="2700000" algn="tl">
                    <a:srgbClr val="000000">
                      <a:alpha val="43137"/>
                    </a:srgbClr>
                  </a:outerShdw>
                </a:effectLst>
                <a:latin typeface="NikoshBAN" pitchFamily="2" charset="0"/>
                <a:cs typeface="NikoshBAN" pitchFamily="2" charset="0"/>
              </a:rPr>
              <a:t>দু’টি</a:t>
            </a:r>
            <a:r>
              <a:rPr lang="en-US" sz="4400"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লক্ষ্য</a:t>
            </a:r>
            <a:r>
              <a:rPr lang="en-US" sz="4400"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করি</a:t>
            </a:r>
            <a:r>
              <a:rPr lang="bn-BD" sz="4400"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endParaRPr lang="en-US" sz="4400"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descr="A picture containing text&#10;&#10;Description automatically generated">
            <a:extLst>
              <a:ext uri="{FF2B5EF4-FFF2-40B4-BE49-F238E27FC236}">
                <a16:creationId xmlns:a16="http://schemas.microsoft.com/office/drawing/2014/main" id="{BAD44501-3353-416D-9064-906BB344F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840" y="1259642"/>
            <a:ext cx="5711252" cy="5276069"/>
          </a:xfrm>
          <a:prstGeom prst="rect">
            <a:avLst/>
          </a:prstGeom>
        </p:spPr>
      </p:pic>
      <p:pic>
        <p:nvPicPr>
          <p:cNvPr id="6" name="Picture 5" descr="A picture containing calendar&#10;&#10;Description automatically generated">
            <a:extLst>
              <a:ext uri="{FF2B5EF4-FFF2-40B4-BE49-F238E27FC236}">
                <a16:creationId xmlns:a16="http://schemas.microsoft.com/office/drawing/2014/main" id="{4540482A-1BC0-4A4D-B113-07747DE35D63}"/>
              </a:ext>
            </a:extLst>
          </p:cNvPr>
          <p:cNvPicPr>
            <a:picLocks noChangeAspect="1"/>
          </p:cNvPicPr>
          <p:nvPr/>
        </p:nvPicPr>
        <p:blipFill rotWithShape="1">
          <a:blip r:embed="rId3">
            <a:extLst>
              <a:ext uri="{28A0092B-C50C-407E-A947-70E740481C1C}">
                <a14:useLocalDpi xmlns:a14="http://schemas.microsoft.com/office/drawing/2010/main" val="0"/>
              </a:ext>
            </a:extLst>
          </a:blip>
          <a:srcRect l="9572" r="15032"/>
          <a:stretch/>
        </p:blipFill>
        <p:spPr>
          <a:xfrm>
            <a:off x="449704" y="1259643"/>
            <a:ext cx="5646296" cy="5276068"/>
          </a:xfrm>
          <a:prstGeom prst="rect">
            <a:avLst/>
          </a:prstGeom>
        </p:spPr>
      </p:pic>
    </p:spTree>
    <p:extLst>
      <p:ext uri="{BB962C8B-B14F-4D97-AF65-F5344CB8AC3E}">
        <p14:creationId xmlns:p14="http://schemas.microsoft.com/office/powerpoint/2010/main" val="5980469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2424224" y="1239688"/>
            <a:ext cx="7071468" cy="1323439"/>
          </a:xfrm>
          <a:prstGeom prst="rect">
            <a:avLst/>
          </a:prstGeom>
        </p:spPr>
        <p:txBody>
          <a:bodyPr wrap="square">
            <a:spAutoFit/>
          </a:bodyPr>
          <a:lstStyle/>
          <a:p>
            <a:r>
              <a:rPr lang="bn-IN" sz="8000" b="1" u="sng" dirty="0">
                <a:solidFill>
                  <a:srgbClr val="002060"/>
                </a:solidFill>
                <a:latin typeface="NikoshBAN" panose="02000000000000000000" pitchFamily="2" charset="0"/>
                <a:cs typeface="NikoshBAN" panose="02000000000000000000" pitchFamily="2" charset="0"/>
              </a:rPr>
              <a:t>আজকের পাঠ</a:t>
            </a:r>
            <a:endParaRPr lang="en-US" sz="8000" dirty="0"/>
          </a:p>
        </p:txBody>
      </p:sp>
      <p:sp>
        <p:nvSpPr>
          <p:cNvPr id="6" name="TextBox 5"/>
          <p:cNvSpPr txBox="1"/>
          <p:nvPr/>
        </p:nvSpPr>
        <p:spPr>
          <a:xfrm>
            <a:off x="4078149" y="3429000"/>
            <a:ext cx="3763617" cy="1107996"/>
          </a:xfrm>
          <a:prstGeom prst="rect">
            <a:avLst/>
          </a:prstGeom>
          <a:noFill/>
        </p:spPr>
        <p:txBody>
          <a:bodyPr wrap="square" rtlCol="0">
            <a:spAutoFit/>
          </a:bodyPr>
          <a:lstStyle/>
          <a:p>
            <a:pPr fontAlgn="base"/>
            <a:r>
              <a:rPr lang="as-IN" sz="6600" b="1" dirty="0">
                <a:solidFill>
                  <a:schemeClr val="accent4">
                    <a:lumMod val="50000"/>
                  </a:schemeClr>
                </a:solidFill>
              </a:rPr>
              <a:t>বিশ্বগ্রাম</a:t>
            </a:r>
          </a:p>
        </p:txBody>
      </p:sp>
    </p:spTree>
    <p:extLst>
      <p:ext uri="{BB962C8B-B14F-4D97-AF65-F5344CB8AC3E}">
        <p14:creationId xmlns:p14="http://schemas.microsoft.com/office/powerpoint/2010/main" val="1941665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iterate type="wd">
                                    <p:tmPct val="5000"/>
                                  </p:iterate>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2309004" y="445936"/>
            <a:ext cx="7573992" cy="101566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bn-BD" sz="6000" b="1" dirty="0">
                <a:solidFill>
                  <a:schemeClr val="bg2">
                    <a:lumMod val="10000"/>
                  </a:schemeClr>
                </a:solidFill>
                <a:ea typeface="Calibri"/>
                <a:cs typeface="NikoshBAN"/>
              </a:rPr>
              <a:t>শিখনফল </a:t>
            </a:r>
            <a:endParaRPr lang="en-US" sz="6000" b="1" dirty="0">
              <a:solidFill>
                <a:schemeClr val="bg2">
                  <a:lumMod val="10000"/>
                </a:schemeClr>
              </a:solidFill>
              <a:ea typeface="Calibri"/>
              <a:cs typeface="Vrinda"/>
            </a:endParaRPr>
          </a:p>
        </p:txBody>
      </p:sp>
      <p:sp>
        <p:nvSpPr>
          <p:cNvPr id="3" name="Rectangle 2"/>
          <p:cNvSpPr/>
          <p:nvPr/>
        </p:nvSpPr>
        <p:spPr>
          <a:xfrm>
            <a:off x="370010" y="2594882"/>
            <a:ext cx="11451980" cy="2431435"/>
          </a:xfrm>
          <a:prstGeom prst="rect">
            <a:avLst/>
          </a:prstGeom>
          <a:solidFill>
            <a:schemeClr val="accent1">
              <a:lumMod val="20000"/>
              <a:lumOff val="80000"/>
            </a:schemeClr>
          </a:solidFill>
        </p:spPr>
        <p:style>
          <a:lnRef idx="0">
            <a:schemeClr val="dk1"/>
          </a:lnRef>
          <a:fillRef idx="3">
            <a:schemeClr val="dk1"/>
          </a:fillRef>
          <a:effectRef idx="3">
            <a:schemeClr val="dk1"/>
          </a:effectRef>
          <a:fontRef idx="minor">
            <a:schemeClr val="lt1"/>
          </a:fontRef>
        </p:style>
        <p:txBody>
          <a:bodyPr wrap="square">
            <a:spAutoFit/>
          </a:bodyPr>
          <a:lstStyle/>
          <a:p>
            <a:pPr lvl="0"/>
            <a:r>
              <a:rPr lang="bn-BD" sz="4000" b="1" dirty="0">
                <a:solidFill>
                  <a:srgbClr val="0070C0"/>
                </a:solidFill>
                <a:latin typeface="NikoshBAN" pitchFamily="2" charset="0"/>
                <a:cs typeface="NikoshBAN" pitchFamily="2" charset="0"/>
              </a:rPr>
              <a:t>এই পাঠ শেষে শিক্ষার্থীরা... </a:t>
            </a:r>
          </a:p>
          <a:p>
            <a:pPr fontAlgn="base"/>
            <a:r>
              <a:rPr lang="as-IN" sz="2800" dirty="0">
                <a:solidFill>
                  <a:srgbClr val="00B050"/>
                </a:solidFill>
              </a:rPr>
              <a:t>১। বিশ্বগ্রামের ধারণা ব্যাখ্যা করতে পারবে।</a:t>
            </a:r>
          </a:p>
          <a:p>
            <a:pPr fontAlgn="base"/>
            <a:r>
              <a:rPr lang="as-IN" sz="2800" dirty="0">
                <a:solidFill>
                  <a:srgbClr val="00B050"/>
                </a:solidFill>
              </a:rPr>
              <a:t>২। বিশ্বগ্রাম প্রতিষ্ঠার উপাদানসমূহ ব্যাখ্যা করতে পারবে।</a:t>
            </a:r>
          </a:p>
          <a:p>
            <a:pPr fontAlgn="base"/>
            <a:r>
              <a:rPr lang="as-IN" sz="2800" dirty="0">
                <a:solidFill>
                  <a:srgbClr val="00B050"/>
                </a:solidFill>
              </a:rPr>
              <a:t>৩। বিশ্বগ্রাম প্রতিষ্ঠার সুবিধা ও অসুবিধাসমূহ ব্যাখ্যা করতে পারবে।</a:t>
            </a:r>
            <a:endParaRPr lang="en-US" sz="2800" dirty="0">
              <a:solidFill>
                <a:srgbClr val="00B050"/>
              </a:solidFill>
            </a:endParaRPr>
          </a:p>
          <a:p>
            <a:pPr fontAlgn="base"/>
            <a:r>
              <a:rPr lang="as-IN" sz="2800" dirty="0">
                <a:solidFill>
                  <a:srgbClr val="00B050"/>
                </a:solidFill>
              </a:rPr>
              <a:t>৪। বিশ্বগ্রামের ধারণা সংশ্লিষ্ট প্রধান উপাদানসমূহ বর্ণনা করতে পারবে।</a:t>
            </a:r>
          </a:p>
        </p:txBody>
      </p:sp>
    </p:spTree>
    <p:extLst>
      <p:ext uri="{BB962C8B-B14F-4D97-AF65-F5344CB8AC3E}">
        <p14:creationId xmlns:p14="http://schemas.microsoft.com/office/powerpoint/2010/main" val="310107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t="-210000" r="6000" b="-14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DBCAAD-D863-4545-B1E4-09185A99E2A1}"/>
              </a:ext>
            </a:extLst>
          </p:cNvPr>
          <p:cNvSpPr/>
          <p:nvPr/>
        </p:nvSpPr>
        <p:spPr>
          <a:xfrm>
            <a:off x="848139" y="4099601"/>
            <a:ext cx="11343861" cy="1631216"/>
          </a:xfrm>
          <a:prstGeom prst="rect">
            <a:avLst/>
          </a:prstGeom>
        </p:spPr>
        <p:txBody>
          <a:bodyPr wrap="square">
            <a:spAutoFit/>
          </a:bodyPr>
          <a:lstStyle/>
          <a:p>
            <a:pPr fontAlgn="base"/>
            <a:r>
              <a:rPr lang="as-IN" sz="2000" b="1" dirty="0">
                <a:solidFill>
                  <a:srgbClr val="002060"/>
                </a:solidFill>
              </a:rPr>
              <a:t>বিশ্বগ্রাম হচ্ছে এমন একটি ধারণা যেখানে পৃথিবীর সকল মানুষ একটি একক সমাজের ন্যায় বসবাস করবে এবং  তথ্য ও যোগাযোগ প্রযুক্তি ব্যবহারের মাধ্যমে একে অপরের সাথে যোগাযোগ ও সেবা প্রদান করবে। অর্থাৎ তথ্য ও যোগাযোগ প্রযুক্তি নির্ভর বিশ্বকে বিশ্বগ্রাম বলা হয়।বিশ্বগ্রামের এই ধারণা ১৯৬২ সালে ক্যানাডিয়ান দার্শনিক মার্শাল ম্যাকলুহান(</a:t>
            </a:r>
            <a:r>
              <a:rPr lang="en-US" sz="2000" b="1" dirty="0" err="1">
                <a:solidFill>
                  <a:srgbClr val="002060"/>
                </a:solidFill>
              </a:rPr>
              <a:t>Marchall</a:t>
            </a:r>
            <a:r>
              <a:rPr lang="en-US" sz="2000" b="1" dirty="0">
                <a:solidFill>
                  <a:srgbClr val="002060"/>
                </a:solidFill>
              </a:rPr>
              <a:t> </a:t>
            </a:r>
            <a:r>
              <a:rPr lang="en-US" sz="2000" b="1" dirty="0" err="1">
                <a:solidFill>
                  <a:srgbClr val="002060"/>
                </a:solidFill>
              </a:rPr>
              <a:t>Mcluhan</a:t>
            </a:r>
            <a:r>
              <a:rPr lang="en-US" sz="2000" b="1" dirty="0">
                <a:solidFill>
                  <a:srgbClr val="002060"/>
                </a:solidFill>
              </a:rPr>
              <a:t>) </a:t>
            </a:r>
            <a:r>
              <a:rPr lang="as-IN" sz="2000" b="1" dirty="0">
                <a:solidFill>
                  <a:srgbClr val="002060"/>
                </a:solidFill>
              </a:rPr>
              <a:t>সর্বপ্রথম তার ‘</a:t>
            </a:r>
            <a:r>
              <a:rPr lang="en-US" sz="2000" b="1" dirty="0">
                <a:solidFill>
                  <a:srgbClr val="002060"/>
                </a:solidFill>
              </a:rPr>
              <a:t>The Gutenberg Galaxy’ </a:t>
            </a:r>
            <a:r>
              <a:rPr lang="as-IN" sz="2000" b="1" dirty="0">
                <a:solidFill>
                  <a:srgbClr val="002060"/>
                </a:solidFill>
              </a:rPr>
              <a:t>বইয়ে উল্লেখ করেন। এই জন্য মার্শাল ম্যাকলুহানকে বিশ্বগ্রামের জনক বলা হয়।</a:t>
            </a:r>
          </a:p>
        </p:txBody>
      </p:sp>
      <p:sp>
        <p:nvSpPr>
          <p:cNvPr id="11" name="Rectangle 10">
            <a:extLst>
              <a:ext uri="{FF2B5EF4-FFF2-40B4-BE49-F238E27FC236}">
                <a16:creationId xmlns:a16="http://schemas.microsoft.com/office/drawing/2014/main" id="{92C341AE-6079-4788-81ED-01B16C610388}"/>
              </a:ext>
            </a:extLst>
          </p:cNvPr>
          <p:cNvSpPr/>
          <p:nvPr/>
        </p:nvSpPr>
        <p:spPr>
          <a:xfrm>
            <a:off x="5174113" y="129283"/>
            <a:ext cx="1843774" cy="707886"/>
          </a:xfrm>
          <a:prstGeom prst="rect">
            <a:avLst/>
          </a:prstGeom>
          <a:solidFill>
            <a:schemeClr val="accent1">
              <a:lumMod val="20000"/>
              <a:lumOff val="80000"/>
            </a:schemeClr>
          </a:solidFill>
          <a:ln>
            <a:solidFill>
              <a:schemeClr val="accent1">
                <a:lumMod val="60000"/>
                <a:lumOff val="40000"/>
              </a:schemeClr>
            </a:solidFill>
          </a:ln>
        </p:spPr>
        <p:style>
          <a:lnRef idx="0">
            <a:schemeClr val="accent6"/>
          </a:lnRef>
          <a:fillRef idx="3">
            <a:schemeClr val="accent6"/>
          </a:fillRef>
          <a:effectRef idx="3">
            <a:schemeClr val="accent6"/>
          </a:effectRef>
          <a:fontRef idx="minor">
            <a:schemeClr val="lt1"/>
          </a:fontRef>
        </p:style>
        <p:txBody>
          <a:bodyPr wrap="none">
            <a:spAutoFit/>
          </a:bodyPr>
          <a:lstStyle/>
          <a:p>
            <a:pPr fontAlgn="base"/>
            <a:r>
              <a:rPr lang="as-IN" sz="4000" dirty="0">
                <a:solidFill>
                  <a:srgbClr val="7030A0"/>
                </a:solidFill>
              </a:rPr>
              <a:t>বিশ্বগ্রামঃ</a:t>
            </a:r>
          </a:p>
        </p:txBody>
      </p:sp>
      <p:pic>
        <p:nvPicPr>
          <p:cNvPr id="4" name="Picture 3" descr="A picture containing text, outdoor&#10;&#10;Description automatically generated">
            <a:extLst>
              <a:ext uri="{FF2B5EF4-FFF2-40B4-BE49-F238E27FC236}">
                <a16:creationId xmlns:a16="http://schemas.microsoft.com/office/drawing/2014/main" id="{09BB0BEA-8141-4C5C-879E-1F04A6B1F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265" y="1053440"/>
            <a:ext cx="8295251" cy="2829890"/>
          </a:xfrm>
          <a:prstGeom prst="rect">
            <a:avLst/>
          </a:prstGeom>
        </p:spPr>
      </p:pic>
    </p:spTree>
    <p:extLst>
      <p:ext uri="{BB962C8B-B14F-4D97-AF65-F5344CB8AC3E}">
        <p14:creationId xmlns:p14="http://schemas.microsoft.com/office/powerpoint/2010/main" val="2885852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CE21BB-114A-4248-9A98-848916ED2571}"/>
              </a:ext>
            </a:extLst>
          </p:cNvPr>
          <p:cNvSpPr/>
          <p:nvPr/>
        </p:nvSpPr>
        <p:spPr>
          <a:xfrm>
            <a:off x="1166192" y="4697392"/>
            <a:ext cx="10349948" cy="707886"/>
          </a:xfrm>
          <a:prstGeom prst="rect">
            <a:avLst/>
          </a:prstGeom>
        </p:spPr>
        <p:txBody>
          <a:bodyPr wrap="square">
            <a:spAutoFit/>
          </a:bodyPr>
          <a:lstStyle/>
          <a:p>
            <a:pPr algn="just" fontAlgn="base"/>
            <a:r>
              <a:rPr lang="as-IN" sz="2000" b="1" dirty="0">
                <a:solidFill>
                  <a:srgbClr val="002060"/>
                </a:solidFill>
                <a:latin typeface="inherit"/>
              </a:rPr>
              <a:t>হার্ডওয়্যারঃ</a:t>
            </a:r>
            <a:r>
              <a:rPr lang="as-IN" sz="2000" dirty="0">
                <a:solidFill>
                  <a:srgbClr val="002060"/>
                </a:solidFill>
                <a:latin typeface="Open Sans"/>
              </a:rPr>
              <a:t> বিশ্বগ্রামে যে কোন ধরণের যোগাযোগ এর জন্য প্রয়োজন উপযুক্ত হার্ডওয়্যার। যেমন- কম্পিউটার এবং পেরিফেরাল যন্ত্রপাতি, মোবাইল, রেডিও, টেলিভিশন ইত্যাদি।</a:t>
            </a:r>
            <a:endParaRPr lang="as-IN" sz="2000" b="0" i="0" dirty="0">
              <a:solidFill>
                <a:srgbClr val="002060"/>
              </a:solidFill>
              <a:effectLst/>
              <a:latin typeface="Open Sans"/>
            </a:endParaRPr>
          </a:p>
        </p:txBody>
      </p:sp>
      <p:sp>
        <p:nvSpPr>
          <p:cNvPr id="5" name="Rectangle 4">
            <a:extLst>
              <a:ext uri="{FF2B5EF4-FFF2-40B4-BE49-F238E27FC236}">
                <a16:creationId xmlns:a16="http://schemas.microsoft.com/office/drawing/2014/main" id="{EF47F6D3-F238-4D7A-A93E-0F6227CDD64E}"/>
              </a:ext>
            </a:extLst>
          </p:cNvPr>
          <p:cNvSpPr/>
          <p:nvPr/>
        </p:nvSpPr>
        <p:spPr>
          <a:xfrm>
            <a:off x="3034093" y="196334"/>
            <a:ext cx="5726248" cy="584775"/>
          </a:xfrm>
          <a:prstGeom prst="rect">
            <a:avLst/>
          </a:prstGeom>
        </p:spPr>
        <p:txBody>
          <a:bodyPr wrap="none">
            <a:spAutoFit/>
          </a:bodyPr>
          <a:lstStyle/>
          <a:p>
            <a:pPr algn="just" fontAlgn="base"/>
            <a:r>
              <a:rPr lang="as-IN" sz="3200" b="1" dirty="0">
                <a:solidFill>
                  <a:srgbClr val="002060"/>
                </a:solidFill>
                <a:latin typeface="Raleway"/>
              </a:rPr>
              <a:t>বিশ্বগ্রাম প্রতিষ্ঠার উপাদান সমূহঃ</a:t>
            </a:r>
          </a:p>
        </p:txBody>
      </p:sp>
      <p:pic>
        <p:nvPicPr>
          <p:cNvPr id="7" name="Picture 6" descr="A picture containing indoor, electronics, keyboard, desk&#10;&#10;Description automatically generated">
            <a:extLst>
              <a:ext uri="{FF2B5EF4-FFF2-40B4-BE49-F238E27FC236}">
                <a16:creationId xmlns:a16="http://schemas.microsoft.com/office/drawing/2014/main" id="{C51D7831-6357-4C13-B7A0-9ADDE849D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900" y="1017518"/>
            <a:ext cx="9219570" cy="2905125"/>
          </a:xfrm>
          <a:prstGeom prst="rect">
            <a:avLst/>
          </a:prstGeom>
        </p:spPr>
      </p:pic>
    </p:spTree>
    <p:extLst>
      <p:ext uri="{BB962C8B-B14F-4D97-AF65-F5344CB8AC3E}">
        <p14:creationId xmlns:p14="http://schemas.microsoft.com/office/powerpoint/2010/main" val="3476075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FEB3D5-3F9B-4505-AAD0-4A6088030B47}"/>
              </a:ext>
            </a:extLst>
          </p:cNvPr>
          <p:cNvSpPr/>
          <p:nvPr/>
        </p:nvSpPr>
        <p:spPr>
          <a:xfrm>
            <a:off x="410817" y="5044542"/>
            <a:ext cx="11370365" cy="1323439"/>
          </a:xfrm>
          <a:prstGeom prst="rect">
            <a:avLst/>
          </a:prstGeom>
        </p:spPr>
        <p:txBody>
          <a:bodyPr wrap="square">
            <a:spAutoFit/>
          </a:bodyPr>
          <a:lstStyle/>
          <a:p>
            <a:pPr algn="just" fontAlgn="base"/>
            <a:r>
              <a:rPr lang="as-IN" sz="2000" b="1" dirty="0">
                <a:solidFill>
                  <a:srgbClr val="444444"/>
                </a:solidFill>
                <a:latin typeface="inherit"/>
              </a:rPr>
              <a:t>সফটওয়্যারঃ</a:t>
            </a:r>
            <a:r>
              <a:rPr lang="as-IN" sz="2000" dirty="0">
                <a:solidFill>
                  <a:srgbClr val="444444"/>
                </a:solidFill>
                <a:latin typeface="Open Sans"/>
              </a:rPr>
              <a:t> কোন সমস্যা সমাধানের লক্ষ্যে প্রোগ্রামিং ভাষায় লিখিত নির্দেশনার সমাবেশকে প্রোগ্রাম বলে। আবার কতগুলো প্রোগ্রামের সমাবেশকে সফটওয়্যার বলে। বিশ্বগ্রাম প্রতিষ্ঠার জন্য হার্ডওয়্যার এর পাশাপাশি বিভিন্ন প্রোগ্রাম বা সফটওয়্যার প্রয়োজন। বিভিন্ন ধরণের সফটওয়্যার যেমন- অপারেটিং সিস্টেম, ব্রাউজিং সফটওয়্যার,কমিউনিকেশন সফটওয়্যার ইত্যাদি।</a:t>
            </a:r>
          </a:p>
        </p:txBody>
      </p:sp>
      <p:sp>
        <p:nvSpPr>
          <p:cNvPr id="5" name="Rectangle 4">
            <a:extLst>
              <a:ext uri="{FF2B5EF4-FFF2-40B4-BE49-F238E27FC236}">
                <a16:creationId xmlns:a16="http://schemas.microsoft.com/office/drawing/2014/main" id="{A76A5F51-3951-4BA3-AFB8-66F5514AB80D}"/>
              </a:ext>
            </a:extLst>
          </p:cNvPr>
          <p:cNvSpPr/>
          <p:nvPr/>
        </p:nvSpPr>
        <p:spPr>
          <a:xfrm>
            <a:off x="3034093" y="196334"/>
            <a:ext cx="5726248" cy="584775"/>
          </a:xfrm>
          <a:prstGeom prst="rect">
            <a:avLst/>
          </a:prstGeom>
        </p:spPr>
        <p:txBody>
          <a:bodyPr wrap="none">
            <a:spAutoFit/>
          </a:bodyPr>
          <a:lstStyle/>
          <a:p>
            <a:pPr algn="just" fontAlgn="base"/>
            <a:r>
              <a:rPr lang="as-IN" sz="3200" b="1" dirty="0">
                <a:solidFill>
                  <a:srgbClr val="002060"/>
                </a:solidFill>
                <a:latin typeface="Raleway"/>
              </a:rPr>
              <a:t>বিশ্বগ্রাম প্রতিষ্ঠার উপাদান সমূহঃ</a:t>
            </a:r>
          </a:p>
        </p:txBody>
      </p:sp>
      <p:pic>
        <p:nvPicPr>
          <p:cNvPr id="7" name="Picture 6" descr="A picture containing graphical user interface&#10;&#10;Description automatically generated">
            <a:extLst>
              <a:ext uri="{FF2B5EF4-FFF2-40B4-BE49-F238E27FC236}">
                <a16:creationId xmlns:a16="http://schemas.microsoft.com/office/drawing/2014/main" id="{E04869F3-7DA9-4E63-991F-F5E8FA628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814" y="967381"/>
            <a:ext cx="7934179" cy="3884442"/>
          </a:xfrm>
          <a:prstGeom prst="rect">
            <a:avLst/>
          </a:prstGeom>
        </p:spPr>
      </p:pic>
    </p:spTree>
    <p:extLst>
      <p:ext uri="{BB962C8B-B14F-4D97-AF65-F5344CB8AC3E}">
        <p14:creationId xmlns:p14="http://schemas.microsoft.com/office/powerpoint/2010/main" val="7661618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1522</TotalTime>
  <Words>848</Words>
  <Application>Microsoft Office PowerPoint</Application>
  <PresentationFormat>Widescreen</PresentationFormat>
  <Paragraphs>107</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inherit</vt:lpstr>
      <vt:lpstr>NikoshBAN</vt:lpstr>
      <vt:lpstr>Open Sans</vt:lpstr>
      <vt:lpstr>Raleway</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BIPLOB ROY</dc:creator>
  <cp:lastModifiedBy>biplob roy</cp:lastModifiedBy>
  <cp:revision>227</cp:revision>
  <dcterms:created xsi:type="dcterms:W3CDTF">2019-04-25T08:07:48Z</dcterms:created>
  <dcterms:modified xsi:type="dcterms:W3CDTF">2021-06-02T20:59:48Z</dcterms:modified>
</cp:coreProperties>
</file>