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2" r:id="rId3"/>
    <p:sldId id="273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047EE4F-468C-487B-A686-B7C20559E0AA}" type="datetimeFigureOut">
              <a:rPr lang="en-US"/>
              <a:pPr>
                <a:defRPr/>
              </a:pPr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D4E8232-0A19-43E2-8018-5684F81D2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94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A75549-62BA-4764-90E3-5AA9FB8E3F1A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2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6218F-D5A1-4196-B81A-03C608BBB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74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32396-39A2-42AB-AA44-64B2CCB12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8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6ED4E-FADB-48F6-8F45-C9FDFA94C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14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B849-CD64-4FFE-B994-33EBFE959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6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3F612-D1E8-4032-A83B-6ED8B1575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9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60501-5C49-4213-ADB1-4FB7CEBA4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37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411DD-F883-4B8B-8935-36AB785BF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4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8134A-65E5-4DAA-93C5-FBB5E4525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14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F5C62-68A0-4C95-84FD-26EDC40E0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46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1F17-4804-4A45-933F-A6E2FAE34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1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32F2-5B92-436A-BDE5-954996E43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3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1D475D3-438A-4569-9BA8-D647AA9DF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Bar - 9"/>
          <p:cNvPicPr>
            <a:picLocks noChangeAspect="1" noChangeArrowheads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6050"/>
            <a:ext cx="8686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1195423990759977006molumen_multicolor_power_buttons_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Floralpinkframecor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6" descr="Floralpinkframecor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0"/>
            <a:ext cx="22177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44463"/>
            <a:ext cx="8821738" cy="6477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905000" y="650929"/>
            <a:ext cx="5797658" cy="276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17500" i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altLang="en-US" sz="17500" i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altLang="en-US" sz="17500" i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altLang="en-US" sz="17500" i="1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altLang="en-US" sz="17500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17500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n-IN" alt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ঐশী মতবাদ</a:t>
            </a:r>
            <a:endParaRPr lang="en-US" altLang="en-US" sz="6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96200" cy="24384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রাষ্ট্রের উৎপত্তি সম্পর্কে সবচেয়ে পুরাতন মতবাদ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এ মতবাদে বলা হয়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-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বিধাতা বা স্রষ্টা স্বয়ং রাষ্ট্র সৃষ্টি</a:t>
            </a: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করেছেন এবং রাষ্ট্রকে সুষ্ঠুভাবে পরিচালনার জন্য তিনি শাসক প্রেরণ করেছেন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শাসক তাঁর প্রতিনিধি এবং তিনি</a:t>
            </a: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তার কাজের জন্য একমাত্র স্রষ্টা বা বিধাতার নিকট দায়ী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,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জনগণের নিকট নয়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শাসক যেহেতু স্রষ্টার নির্দেশে</a:t>
            </a: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কাজ করে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,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সেহেতু শাসকের আদেশ অমান্য করার অর্থ বিধাতার নির্দেশ অমান্য করা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</a:t>
            </a:r>
            <a:endParaRPr lang="en-US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pic>
        <p:nvPicPr>
          <p:cNvPr id="13316" name="Picture 5" descr="masjid-naba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35438"/>
            <a:ext cx="24384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2005_new_charch_s_gallery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1"/>
          <a:stretch>
            <a:fillRect/>
          </a:stretch>
        </p:blipFill>
        <p:spPr bwMode="auto">
          <a:xfrm>
            <a:off x="3352800" y="4114800"/>
            <a:ext cx="25146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ANd9GcTJbXEqaUoBAdwS7GrKnqAopuTOpaftT9YlmsUXcYu3YDNb7ezt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767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n-IN" alt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বল বা শক্তি প্রয়োগ মতবাদ</a:t>
            </a:r>
            <a:endParaRPr lang="en-US" altLang="en-US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23622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বল বা শক্তি প্রয়োগ</a:t>
            </a: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মতবাদের মূল বক্তব্য হলো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-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বল বা শক্তি প্রয়োগের মাধ্যমে রাষ্ট্রের উৎপত্তি হয়েছে এবং শক্তির জোরে রাষ্ট্র টিকে আছে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এ মতবাদে বলা হয়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,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সমাজের বলশালী ব্যক্তিরা যুদ্ধ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-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বিগ্রহ বা বল প্রয়োগের মাধ্যমে দুর্বলের উপর নিজেদের আধিপত্য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¯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থাপনের মাধ্যমে রাষ্ট্র প্রতিষ্ঠা করে এবং শাসনকার্য পরিচালনা করে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</a:t>
            </a:r>
            <a:endParaRPr lang="en-US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pic>
        <p:nvPicPr>
          <p:cNvPr id="14340" name="Picture 5" descr="mm1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3048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glorious-moment-of-the-liberation-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78250"/>
            <a:ext cx="38385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IN" altLang="en-US" sz="3600" smtClean="0">
                <a:latin typeface="Siyam Rupali" panose="02000500000000020004" pitchFamily="2" charset="0"/>
                <a:cs typeface="Siyam Rupali" panose="02000500000000020004" pitchFamily="2" charset="0"/>
              </a:rPr>
              <a:t>সামাজিক চুক্তি মতবাদ</a:t>
            </a:r>
            <a:endParaRPr lang="en-US" altLang="en-US" sz="3600" smtClean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8194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tabLst>
                <a:tab pos="0" algn="l"/>
              </a:tabLst>
            </a:pPr>
            <a:r>
              <a:rPr lang="bn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সামাজিক চুক্তি মতবাদের মূলকথা হলো</a:t>
            </a:r>
            <a:r>
              <a:rPr lang="en-US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- </a:t>
            </a:r>
            <a:r>
              <a:rPr lang="bn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সমাজে বসবাসকারী জনগণের পারস্পরিক চুক্তির ফলে রাষ্ট্রের জন্ম হয়েছে</a:t>
            </a:r>
            <a:r>
              <a:rPr lang="hi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ব্রিটিশ</a:t>
            </a:r>
            <a:r>
              <a:rPr lang="bn-BD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দার্শনিক টমাস হবস্ ও জন লক এবং ফরাসি দার্শনিক জ্যাঁ জ্যাক রুশো সামাজিক চুক্তি মতবাদের প্রবর্তক</a:t>
            </a:r>
            <a:r>
              <a:rPr lang="bn-BD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ছিলেন</a:t>
            </a:r>
            <a:r>
              <a:rPr lang="hi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।</a:t>
            </a:r>
            <a:r>
              <a:rPr lang="bn-BD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এ মতবাদ অনুযায়ী</a:t>
            </a:r>
            <a:r>
              <a:rPr lang="en-US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, </a:t>
            </a:r>
            <a:r>
              <a:rPr lang="bn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রাষ্ট্র সৃষ্টির পূর্বে মানুষ প্রকৃতির রাজ্যে বসবাস করত</a:t>
            </a:r>
            <a:r>
              <a:rPr lang="hi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তারা প্রকৃতির নিয়ম মেনে চলত এবং</a:t>
            </a:r>
            <a:r>
              <a:rPr lang="bn-BD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প্রাকৃতিক সুযোগ</a:t>
            </a:r>
            <a:r>
              <a:rPr lang="en-US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-</a:t>
            </a:r>
            <a:r>
              <a:rPr lang="bn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সুবিধা ভোগ করত</a:t>
            </a:r>
            <a:r>
              <a:rPr lang="hi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কিন্তু প্রকৃতির রাজ্যে আইন অমান্য করলে শাস্তি দেয়ার কোনো কর্তৃপক্ষ</a:t>
            </a:r>
            <a:r>
              <a:rPr lang="bn-BD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টমাস হবস্ জন লক জ্যাঁ জ্যাক রুশো</a:t>
            </a:r>
            <a:r>
              <a:rPr lang="bn-BD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ছিল না</a:t>
            </a:r>
            <a:r>
              <a:rPr lang="hi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ফলে সামাজিক জীবনে অরাজকতা ও বিশৃংখলা সৃষ্টি হয়</a:t>
            </a:r>
            <a:r>
              <a:rPr lang="hi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মানুষ হয়ে ওঠে স্বার্থপর ও আত্মকেন্দ্রিক</a:t>
            </a:r>
            <a:r>
              <a:rPr lang="hi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।</a:t>
            </a:r>
            <a:r>
              <a:rPr lang="bn-BD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দুর্বলের ওপর চলে সবলের অত্যাচার</a:t>
            </a:r>
            <a:r>
              <a:rPr lang="hi-IN" altLang="en-US" sz="2000" smtClean="0">
                <a:latin typeface="Siyam Rupali" panose="02000500000000020004" pitchFamily="2" charset="0"/>
                <a:cs typeface="Siyam Rupali" panose="02000500000000020004" pitchFamily="2" charset="0"/>
              </a:rPr>
              <a:t>।</a:t>
            </a:r>
            <a:endParaRPr lang="en-US" altLang="en-US" sz="2000" smtClean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6210300" cy="227647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eaLnBrk="1" hangingPunct="1">
              <a:defRPr/>
            </a:pPr>
            <a:r>
              <a:rPr lang="bn-IN" altLang="en-US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ঐতিহাসিক বা বিবর্তনমূলক মতবাদ</a:t>
            </a:r>
            <a:endParaRPr lang="en-US" altLang="en-US" sz="3600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22098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ঐতিহাসিক বা বিবর্তনমূলক মতবাদের মূল বক্তব্য হলো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-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রাষ্ট্র কোনো একটি বিশেষ কারণে হঠাৎ করে সৃষ্টি হয়নি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দীর্ঘদিনের বিবর্তনের</a:t>
            </a: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মাধ্যমে সমাজের বিভিনড়ব স্তরে বিভিনড়ব শক্তি ও উপাদান ধীরে ধীরে পরিবর্তিত হতে হতে রাষ্ট্রের উৎপত্তি হয়েছে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</a:t>
            </a: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যেসব উপাদানের কার্যকারিতার ফলে রাষ্ট্রের উৎপত্তি হয়েছে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,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সেগুলো হলো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-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রক্তের বন্ধন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,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ধর্মের বন্ধন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,</a:t>
            </a: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যুদ্ধবিগ্রহ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,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অর্থনৈতিক ও রাজনৈতিক চেতনা ও কার্যকলাপ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</a:t>
            </a:r>
            <a:endParaRPr lang="en-US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pic>
        <p:nvPicPr>
          <p:cNvPr id="16388" name="Picture 7" descr="old-world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4" y="4130675"/>
            <a:ext cx="31464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5589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7432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ANd9GcQJlekifhypdECSbC4cjSZZV_PpCdtGunndpqBYBZfVhUaR5S8j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r="5818"/>
          <a:stretch>
            <a:fillRect/>
          </a:stretch>
        </p:blipFill>
        <p:spPr bwMode="auto">
          <a:xfrm>
            <a:off x="6172200" y="4106863"/>
            <a:ext cx="27432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IN" altLang="en-US" sz="7200" smtClean="0">
                <a:latin typeface="Siyam Rupali" panose="02000500000000020004" pitchFamily="2" charset="0"/>
                <a:cs typeface="Siyam Rupali" panose="02000500000000020004" pitchFamily="2" charset="0"/>
              </a:rPr>
              <a:t>একক কাজ</a:t>
            </a:r>
            <a:endParaRPr lang="en-US" altLang="en-US" sz="7200" smtClean="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229600" cy="160020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bn-I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ঐতিহাসিক বা বিবর্তনমূলক মতবাদ স</a:t>
            </a:r>
            <a:r>
              <a:rPr lang="bn-BD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র্বাপে</a:t>
            </a:r>
            <a:r>
              <a:rPr lang="bn-I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ক্ষা গুরুত্বপূর্ণ ও বিজ্ঞানসম্মত স্বপক্ষে যুক্তি প্রদর্শন করবে</a:t>
            </a:r>
            <a:r>
              <a:rPr lang="hi-I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</a:t>
            </a: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pic>
        <p:nvPicPr>
          <p:cNvPr id="17412" name="Picture 5" descr="indi_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2314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n-BD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দলীয়</a:t>
            </a:r>
            <a:r>
              <a:rPr lang="bn-IN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কাজ</a:t>
            </a:r>
            <a:endParaRPr lang="en-US" altLang="en-US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pic>
        <p:nvPicPr>
          <p:cNvPr id="18435" name="Picture 5" descr="team-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4495800"/>
            <a:ext cx="8229600" cy="160020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bn-BD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রাষ্ট্র ও রাষ্ট্রের উৎপত্তির </a:t>
            </a:r>
            <a:r>
              <a:rPr lang="bn-I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মতবাদ</a:t>
            </a:r>
            <a:r>
              <a:rPr lang="bn-BD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গুলোর বিজ্ঞানসম্মত যৌক্তিকতা বিশ্লেষণ কর।</a:t>
            </a: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066800"/>
            <a:ext cx="3581400" cy="1143000"/>
          </a:xfrm>
        </p:spPr>
        <p:txBody>
          <a:bodyPr/>
          <a:lstStyle/>
          <a:p>
            <a:pPr eaLnBrk="1" hangingPunct="1"/>
            <a:r>
              <a:rPr lang="bn-BD" altLang="en-US" smtClean="0"/>
              <a:t>প্রশ্নোত্তর পর্ব</a:t>
            </a:r>
            <a:endParaRPr lang="en-US" altLang="en-US" smtClean="0"/>
          </a:p>
        </p:txBody>
      </p:sp>
      <p:pic>
        <p:nvPicPr>
          <p:cNvPr id="19459" name="Picture 5" descr="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06475"/>
            <a:ext cx="39052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 rot="-2403355">
            <a:off x="762000" y="3962400"/>
            <a:ext cx="3800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n-IN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কোন প্রশ্ন থাকলে বলতে পার</a:t>
            </a:r>
            <a:endParaRPr lang="en-US" sz="48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n-BD" altLang="en-US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বাড়ির কাজ</a:t>
            </a:r>
            <a:endParaRPr lang="en-US" altLang="en-US" sz="5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97180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bn-BD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রাষ্ট্র কি? </a:t>
            </a:r>
          </a:p>
          <a:p>
            <a:pPr eaLnBrk="1" hangingPunct="1">
              <a:defRPr/>
            </a:pPr>
            <a:r>
              <a:rPr lang="bn-BD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রাষ্ট্রের উৎপত্তির মতবাদসমূহ আলোচনা কর।</a:t>
            </a:r>
            <a:endParaRPr lang="en-US" alt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7010400" y="224155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3505200" y="161204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</a:rPr>
              <a:t>ধন্যবাদ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09675" y="3200400"/>
            <a:ext cx="66484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আরমান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পাকশাইল আইডিয়াল হাইস্কুল বড়লেখা, মৌলভীবাজার।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০১৭৬৩৭৯৬৮৬৭</a:t>
            </a:r>
            <a:endParaRPr lang="bn-BD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4800"/>
            <a:ext cx="2667000" cy="2765778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6892 4.44444E-6 0.125 0.05601 0.125 0.125 C 0.125 0.19398 0.06892 0.25 1.38889E-6 0.25 C -0.06892 0.25 -0.125 0.19398 -0.125 0.125 C -0.125 0.05601 -0.06892 4.44444E-6 1.38889E-6 4.44444E-6 Z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400800" cy="1143000"/>
          </a:xfrm>
          <a:solidFill>
            <a:schemeClr val="bg1"/>
          </a:solidFill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bn-BD" sz="8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6807"/>
            <a:ext cx="7450137" cy="4525963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bn-BD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</a:t>
            </a:r>
            <a:r>
              <a:rPr lang="bn-BD" alt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রনীতি ও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bn-IN" alt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altLang="en-US" sz="5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নবম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বিষয়বস্তু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endParaRPr lang="en-US" alt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bn-BD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3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457200"/>
            <a:ext cx="41148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993900"/>
            <a:ext cx="8382000" cy="41783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।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  করতে  পারবে ।</a:t>
            </a:r>
          </a:p>
          <a:p>
            <a:pPr>
              <a:lnSpc>
                <a:spcPct val="150000"/>
              </a:lnSpc>
              <a:defRPr/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endParaRPr lang="bn-BD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defRPr/>
            </a:pPr>
            <a:endParaRPr lang="bn-BD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defRPr/>
            </a:pPr>
            <a:endParaRPr lang="bn-BD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defRPr/>
            </a:pPr>
            <a:endParaRPr lang="bn-BD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defRPr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14300"/>
            <a:ext cx="6105525" cy="1143000"/>
          </a:xfrm>
        </p:spPr>
        <p:txBody>
          <a:bodyPr/>
          <a:lstStyle/>
          <a:p>
            <a:pPr eaLnBrk="1" hangingPunct="1"/>
            <a:r>
              <a:rPr lang="bn-BD" altLang="en-US" sz="5400" b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দেখি</a:t>
            </a:r>
            <a:endParaRPr lang="en-US" altLang="en-US" sz="5400" b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2967038"/>
            <a:ext cx="1676400" cy="6381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bn-BD" altLang="en-US" sz="4800" b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altLang="en-US" sz="4800" b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7" name="Picture 5" descr="WorldMap-A_non-Frame-498x498-animated36step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13" y="1806582"/>
            <a:ext cx="1055773" cy="6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001838" y="3000375"/>
            <a:ext cx="17287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4400" b="1">
                <a:latin typeface="NikoshBAN" panose="02000000000000000000" pitchFamily="2" charset="0"/>
                <a:cs typeface="NikoshBAN" panose="02000000000000000000" pitchFamily="2" charset="0"/>
              </a:rPr>
              <a:t>এটা কি?</a:t>
            </a:r>
            <a:endParaRPr lang="en-US" altLang="en-US" sz="4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08013" y="5199063"/>
            <a:ext cx="3740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83" name="Picture 11" descr="saudi_arabia_provi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b="6667"/>
          <a:stretch>
            <a:fillRect/>
          </a:stretch>
        </p:blipFill>
        <p:spPr bwMode="auto">
          <a:xfrm>
            <a:off x="1539875" y="1482572"/>
            <a:ext cx="1889125" cy="143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08014" y="4748212"/>
            <a:ext cx="376078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সৌদি আরবের মানচিত্র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08013" y="5702300"/>
            <a:ext cx="5332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b="1">
                <a:latin typeface="NikoshBAN" panose="02000000000000000000" pitchFamily="2" charset="0"/>
                <a:cs typeface="NikoshBAN" panose="02000000000000000000" pitchFamily="2" charset="0"/>
              </a:rPr>
              <a:t>বইয়ের ভাষায় দেশ গুলোকে কি বলা হয়?</a:t>
            </a:r>
            <a:endParaRPr lang="en-US" altLang="en-US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284789" y="3768725"/>
            <a:ext cx="340201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208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endParaRPr lang="en-US" altLang="en-US" sz="20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5" grpId="1" build="p"/>
      <p:bldP spid="3078" grpId="0"/>
      <p:bldP spid="3078" grpId="1"/>
      <p:bldP spid="3078" grpId="2"/>
      <p:bldP spid="3078" grpId="3"/>
      <p:bldP spid="3078" grpId="4"/>
      <p:bldP spid="3078" grpId="5"/>
      <p:bldP spid="3081" grpId="0"/>
      <p:bldP spid="3081" grpId="1"/>
      <p:bldP spid="3084" grpId="0"/>
      <p:bldP spid="3084" grpId="1"/>
      <p:bldP spid="3085" grpId="0"/>
      <p:bldP spid="3085" grpId="1"/>
      <p:bldP spid="30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n-BD" altLang="en-US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আজকের আলোচ্য বিষয়</a:t>
            </a:r>
            <a:endParaRPr lang="en-US" altLang="en-US" sz="6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001000" cy="3352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bn-BD" altLang="en-US" sz="8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রাষ্ট্র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bn-BD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বই-পোরনীতি ও নাগরিকতা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bn-BD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অধ্যায় - ১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bn-BD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পৃষ্টা – ৬-৮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n-BD" altLang="en-US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রাষ্ট্র</a:t>
            </a:r>
            <a:endParaRPr lang="en-US" altLang="en-US" sz="8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229600" cy="384016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রাষ্ট্র একটি রাজনৈতিক প্রতিষ্ঠান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বিশ্বের মানুষ কোনো না কোনো রাষ্ট্রে বসবাস করে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আমাদের এই পৃথিবীতে ছোট</a:t>
            </a: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বড় মিলিয়ে ১৯৭ রাষ্ট্র আছে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প্রতিটি রাষ্ট্রেরই আছে নির্দিষ্ট ভূখণ্ড এবং জনসংখ্যা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এ ছাড়া রাষ্ট্র পরিচালনার জন্য</a:t>
            </a: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আরও আছে সরকার এবং রাষ্ট্র পরিচালনার সর্বোচ্চ ক্ষমতা অর্থাৎ সার্বভৌমত্ব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মূলত এগুলো ছাড়া কোনো রাষ্ট্র গঠিত</a:t>
            </a: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হতে পারে না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অধ্যাপক গার্নার বলেন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, ‘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সুনির্দিষ্ট ভূখণ্ডে </a:t>
            </a: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স্থা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য়ীভাবে বসবাসকারী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,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সুসংগঠিত সরকারের প্রতি</a:t>
            </a: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স্বভাবজাতভাবে আনুগত্যশীল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,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বহিঃশত্রুর নিয়ন্ত্রণ হতে মুক্ত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,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স্বাধীন জনসমষ্টিকে রাষ্ট্র বলে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’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IN" altLang="en-US" sz="3600" dirty="0" smtClean="0">
                <a:solidFill>
                  <a:srgbClr val="FF000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রাষ্ট্রের</a:t>
            </a:r>
            <a:r>
              <a:rPr lang="en-US" altLang="en-US" sz="3600" dirty="0" smtClean="0">
                <a:solidFill>
                  <a:srgbClr val="FF000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3600" dirty="0" smtClean="0">
                <a:solidFill>
                  <a:srgbClr val="FF0000"/>
                </a:solidFill>
                <a:latin typeface="Siyam Rupali" panose="02000500000000020004" pitchFamily="2" charset="0"/>
                <a:cs typeface="Siyam Rupali" panose="02000500000000020004" pitchFamily="2" charset="0"/>
              </a:rPr>
              <a:t>চারটি উপাদান</a:t>
            </a:r>
            <a:endParaRPr lang="en-US" altLang="en-US" sz="3600" dirty="0" smtClean="0">
              <a:solidFill>
                <a:srgbClr val="FF0000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11267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" name="AutoShape 8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9" name="AutoShape 11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4589" name="Picture 13" descr="67299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6576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5" descr="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 descr="ANd9GcT2CJFAceTyM6WXt3i1r8_NAuFWwYcuOgPi8h5fVY-_-E4vgG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374775"/>
            <a:ext cx="35052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 descr="Bangladesh-240-animated-flag-gi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3505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533400" y="6165850"/>
            <a:ext cx="133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IN" altLang="en-US" sz="1800">
                <a:latin typeface="Siyam Rupali" panose="02000500000000020004" pitchFamily="2" charset="0"/>
                <a:cs typeface="Siyam Rupali" panose="02000500000000020004" pitchFamily="2" charset="0"/>
              </a:rPr>
              <a:t>১</a:t>
            </a:r>
            <a:r>
              <a:rPr lang="hi-IN" altLang="en-US" sz="1800"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1800">
                <a:latin typeface="Siyam Rupali" panose="02000500000000020004" pitchFamily="2" charset="0"/>
                <a:cs typeface="Siyam Rupali" panose="02000500000000020004" pitchFamily="2" charset="0"/>
              </a:rPr>
              <a:t>জনসমষ্টি</a:t>
            </a:r>
            <a:endParaRPr lang="en-US" altLang="en-US" sz="180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5029200" y="61722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IN" altLang="en-US" sz="1800">
                <a:latin typeface="Siyam Rupali" panose="02000500000000020004" pitchFamily="2" charset="0"/>
                <a:cs typeface="Siyam Rupali" panose="02000500000000020004" pitchFamily="2" charset="0"/>
              </a:rPr>
              <a:t>৪</a:t>
            </a:r>
            <a:r>
              <a:rPr lang="hi-IN" altLang="en-US" sz="1800"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1800">
                <a:latin typeface="Siyam Rupali" panose="02000500000000020004" pitchFamily="2" charset="0"/>
                <a:cs typeface="Siyam Rupali" panose="02000500000000020004" pitchFamily="2" charset="0"/>
              </a:rPr>
              <a:t>সার্বভৌমত্ব</a:t>
            </a:r>
            <a:r>
              <a:rPr lang="hi-IN" altLang="en-US" sz="1800">
                <a:latin typeface="Siyam Rupali" panose="02000500000000020004" pitchFamily="2" charset="0"/>
                <a:cs typeface="Siyam Rupali" panose="02000500000000020004" pitchFamily="2" charset="0"/>
              </a:rPr>
              <a:t>।</a:t>
            </a:r>
            <a:endParaRPr lang="en-US" altLang="en-US" sz="180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3733800" y="6172200"/>
            <a:ext cx="1285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IN" altLang="en-US" sz="1800">
                <a:latin typeface="Siyam Rupali" panose="02000500000000020004" pitchFamily="2" charset="0"/>
                <a:cs typeface="Siyam Rupali" panose="02000500000000020004" pitchFamily="2" charset="0"/>
              </a:rPr>
              <a:t>৩</a:t>
            </a:r>
            <a:r>
              <a:rPr lang="hi-IN" altLang="en-US" sz="1800"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1800">
                <a:latin typeface="Siyam Rupali" panose="02000500000000020004" pitchFamily="2" charset="0"/>
                <a:cs typeface="Siyam Rupali" panose="02000500000000020004" pitchFamily="2" charset="0"/>
              </a:rPr>
              <a:t>সরকার </a:t>
            </a:r>
            <a:endParaRPr lang="en-US" altLang="en-US" sz="180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1981200" y="6172200"/>
            <a:ext cx="166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IN" altLang="en-US" sz="1800">
                <a:latin typeface="Siyam Rupali" panose="02000500000000020004" pitchFamily="2" charset="0"/>
                <a:cs typeface="Siyam Rupali" panose="02000500000000020004" pitchFamily="2" charset="0"/>
              </a:rPr>
              <a:t>২</a:t>
            </a:r>
            <a:r>
              <a:rPr lang="hi-IN" altLang="en-US" sz="1800"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1800">
                <a:latin typeface="Siyam Rupali" panose="02000500000000020004" pitchFamily="2" charset="0"/>
                <a:cs typeface="Siyam Rupali" panose="02000500000000020004" pitchFamily="2" charset="0"/>
              </a:rPr>
              <a:t>নির্দিষ্ট ভূখণ্ড </a:t>
            </a:r>
            <a:endParaRPr lang="en-US" altLang="en-US" sz="1800"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6" grpId="0"/>
      <p:bldP spid="24597" grpId="0"/>
      <p:bldP spid="24598" grpId="0"/>
      <p:bldP spid="245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n-IN" alt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রাষ্ট্রের উৎপত্তি</a:t>
            </a:r>
            <a:endParaRPr lang="en-US" altLang="en-US" sz="4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848600" cy="3200400"/>
          </a:xfrm>
        </p:spPr>
        <p:txBody>
          <a:bodyPr/>
          <a:lstStyle/>
          <a:p>
            <a:pPr algn="just" eaLnBrk="1" hangingPunct="1">
              <a:defRPr/>
            </a:pP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রাষ্ট্র কখন ও কীভাবে উৎপত্তি লাভ করেছে তা নিশ্চিত করে বলা কঠিন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তবে রাষ্ট্রবিজ্ঞানীরা অতীত ইতিহাস ও</a:t>
            </a: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রাজনৈতিক ঘটনাপ্রবাহ পরীক্ষা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-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নীরিক্ষা করে রাষ্ট্রের উৎপত্তি সম্পর্কে কতগুলো মতবাদ প্রদান করেছেন</a:t>
            </a:r>
            <a:r>
              <a:rPr lang="hi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তন্মধ্যে</a:t>
            </a: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পৌরনীতি ও নাগরিকতা</a:t>
            </a:r>
            <a:r>
              <a:rPr lang="bn-BD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উল্লেখযোগ্য হলো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- </a:t>
            </a:r>
            <a:endParaRPr lang="bn-BD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90600" y="4114800"/>
            <a:ext cx="7162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n-BD" altLang="en-US" sz="2400" dirty="0" smtClean="0">
                <a:latin typeface="Siyam Rupali" panose="02000500000000020004" pitchFamily="2" charset="0"/>
                <a:cs typeface="Siyam Rupali" panose="02000500000000020004" pitchFamily="2" charset="0"/>
              </a:rPr>
              <a:t>	</a:t>
            </a:r>
            <a:r>
              <a:rPr lang="bn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১</a:t>
            </a:r>
            <a:r>
              <a:rPr lang="hi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ঐশী মতবাদ </a:t>
            </a:r>
            <a:endParaRPr lang="bn-BD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 eaLnBrk="1" hangingPunct="1">
              <a:defRPr/>
            </a:pPr>
            <a:r>
              <a:rPr lang="bn-BD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	</a:t>
            </a:r>
            <a:r>
              <a:rPr lang="bn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২</a:t>
            </a:r>
            <a:r>
              <a:rPr lang="hi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বল বা শক্তি প্রয়োগ মতবাদ </a:t>
            </a:r>
            <a:endParaRPr lang="bn-BD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 eaLnBrk="1" hangingPunct="1">
              <a:defRPr/>
            </a:pPr>
            <a:r>
              <a:rPr lang="bn-BD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	</a:t>
            </a:r>
            <a:r>
              <a:rPr lang="bn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৩</a:t>
            </a:r>
            <a:r>
              <a:rPr lang="hi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সামাজিক চুক্তি মতবাদ ও </a:t>
            </a:r>
            <a:endParaRPr lang="bn-BD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 eaLnBrk="1" hangingPunct="1">
              <a:defRPr/>
            </a:pPr>
            <a:r>
              <a:rPr lang="bn-BD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	</a:t>
            </a:r>
            <a:r>
              <a:rPr lang="bn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৪</a:t>
            </a:r>
            <a:r>
              <a:rPr lang="hi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 </a:t>
            </a:r>
            <a:r>
              <a:rPr lang="bn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ঐতিহাসিক</a:t>
            </a:r>
            <a:r>
              <a:rPr lang="bn-BD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 </a:t>
            </a:r>
            <a:r>
              <a:rPr lang="bn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বা বিবর্তনমূলক মতবাদ</a:t>
            </a:r>
            <a:r>
              <a:rPr lang="hi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anose="02000500000000020004" pitchFamily="2" charset="0"/>
                <a:cs typeface="Siyam Rupali" panose="02000500000000020004" pitchFamily="2" charset="0"/>
              </a:rPr>
              <a:t>।</a:t>
            </a:r>
            <a:endParaRPr lang="en-US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588</Words>
  <Application>Microsoft Office PowerPoint</Application>
  <PresentationFormat>On-screen Show (4:3)</PresentationFormat>
  <Paragraphs>63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Siyam Rupali</vt:lpstr>
      <vt:lpstr>Vrinda</vt:lpstr>
      <vt:lpstr>Default Design</vt:lpstr>
      <vt:lpstr>PowerPoint Presentation</vt:lpstr>
      <vt:lpstr>PowerPoint Presentation</vt:lpstr>
      <vt:lpstr>পাঠ পরিচিতি</vt:lpstr>
      <vt:lpstr>PowerPoint Presentation</vt:lpstr>
      <vt:lpstr>নিচের ছবিগুলো দেখি</vt:lpstr>
      <vt:lpstr>আজকের আলোচ্য বিষয়</vt:lpstr>
      <vt:lpstr>রাষ্ট্র</vt:lpstr>
      <vt:lpstr>রাষ্ট্রের চারটি উপাদান</vt:lpstr>
      <vt:lpstr>রাষ্ট্রের উৎপত্তি</vt:lpstr>
      <vt:lpstr>ঐশী মতবাদ</vt:lpstr>
      <vt:lpstr>বল বা শক্তি প্রয়োগ মতবাদ</vt:lpstr>
      <vt:lpstr>সামাজিক চুক্তি মতবাদ</vt:lpstr>
      <vt:lpstr>ঐতিহাসিক বা বিবর্তনমূলক মতবাদ</vt:lpstr>
      <vt:lpstr>একক কাজ</vt:lpstr>
      <vt:lpstr>দলীয় কাজ</vt:lpstr>
      <vt:lpstr>প্রশ্নোত্তর পর্ব</vt:lpstr>
      <vt:lpstr>বাড়ির কাজ</vt:lpstr>
      <vt:lpstr>PowerPoint Presentation</vt:lpstr>
    </vt:vector>
  </TitlesOfParts>
  <Company>shaheed alauddin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sagotom</dc:title>
  <dc:creator>SRDL ABUL KALAM</dc:creator>
  <cp:lastModifiedBy>User</cp:lastModifiedBy>
  <cp:revision>69</cp:revision>
  <dcterms:created xsi:type="dcterms:W3CDTF">2013-08-02T07:50:58Z</dcterms:created>
  <dcterms:modified xsi:type="dcterms:W3CDTF">2021-06-02T06:19:53Z</dcterms:modified>
</cp:coreProperties>
</file>