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66" r:id="rId5"/>
    <p:sldId id="258" r:id="rId6"/>
    <p:sldId id="259" r:id="rId7"/>
    <p:sldId id="260" r:id="rId8"/>
    <p:sldId id="261" r:id="rId9"/>
    <p:sldId id="262" r:id="rId10"/>
    <p:sldId id="263" r:id="rId11"/>
    <p:sldId id="264" r:id="rId12"/>
    <p:sldId id="265" r:id="rId13"/>
    <p:sldId id="268" r:id="rId14"/>
    <p:sldId id="267"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E6C"/>
    <a:srgbClr val="25FF88"/>
    <a:srgbClr val="BE0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6" d="100"/>
          <a:sy n="76" d="100"/>
        </p:scale>
        <p:origin x="54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FD6C7-6891-41AB-8C3F-E6D4B82218C4}"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1E242-FF36-4987-B5F0-9A802E516C0F}" type="slidenum">
              <a:rPr lang="en-US" smtClean="0"/>
              <a:t>‹#›</a:t>
            </a:fld>
            <a:endParaRPr lang="en-US"/>
          </a:p>
        </p:txBody>
      </p:sp>
    </p:spTree>
    <p:extLst>
      <p:ext uri="{BB962C8B-B14F-4D97-AF65-F5344CB8AC3E}">
        <p14:creationId xmlns:p14="http://schemas.microsoft.com/office/powerpoint/2010/main" val="287844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FD6C7-6891-41AB-8C3F-E6D4B82218C4}"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1E242-FF36-4987-B5F0-9A802E516C0F}" type="slidenum">
              <a:rPr lang="en-US" smtClean="0"/>
              <a:t>‹#›</a:t>
            </a:fld>
            <a:endParaRPr lang="en-US"/>
          </a:p>
        </p:txBody>
      </p:sp>
    </p:spTree>
    <p:extLst>
      <p:ext uri="{BB962C8B-B14F-4D97-AF65-F5344CB8AC3E}">
        <p14:creationId xmlns:p14="http://schemas.microsoft.com/office/powerpoint/2010/main" val="107527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FD6C7-6891-41AB-8C3F-E6D4B82218C4}"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1E242-FF36-4987-B5F0-9A802E516C0F}" type="slidenum">
              <a:rPr lang="en-US" smtClean="0"/>
              <a:t>‹#›</a:t>
            </a:fld>
            <a:endParaRPr lang="en-US"/>
          </a:p>
        </p:txBody>
      </p:sp>
    </p:spTree>
    <p:extLst>
      <p:ext uri="{BB962C8B-B14F-4D97-AF65-F5344CB8AC3E}">
        <p14:creationId xmlns:p14="http://schemas.microsoft.com/office/powerpoint/2010/main" val="69104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FD6C7-6891-41AB-8C3F-E6D4B82218C4}"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1E242-FF36-4987-B5F0-9A802E516C0F}" type="slidenum">
              <a:rPr lang="en-US" smtClean="0"/>
              <a:t>‹#›</a:t>
            </a:fld>
            <a:endParaRPr lang="en-US"/>
          </a:p>
        </p:txBody>
      </p:sp>
    </p:spTree>
    <p:extLst>
      <p:ext uri="{BB962C8B-B14F-4D97-AF65-F5344CB8AC3E}">
        <p14:creationId xmlns:p14="http://schemas.microsoft.com/office/powerpoint/2010/main" val="3101365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FD6C7-6891-41AB-8C3F-E6D4B82218C4}"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1E242-FF36-4987-B5F0-9A802E516C0F}" type="slidenum">
              <a:rPr lang="en-US" smtClean="0"/>
              <a:t>‹#›</a:t>
            </a:fld>
            <a:endParaRPr lang="en-US"/>
          </a:p>
        </p:txBody>
      </p:sp>
    </p:spTree>
    <p:extLst>
      <p:ext uri="{BB962C8B-B14F-4D97-AF65-F5344CB8AC3E}">
        <p14:creationId xmlns:p14="http://schemas.microsoft.com/office/powerpoint/2010/main" val="145879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FD6C7-6891-41AB-8C3F-E6D4B82218C4}"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1E242-FF36-4987-B5F0-9A802E516C0F}" type="slidenum">
              <a:rPr lang="en-US" smtClean="0"/>
              <a:t>‹#›</a:t>
            </a:fld>
            <a:endParaRPr lang="en-US"/>
          </a:p>
        </p:txBody>
      </p:sp>
    </p:spTree>
    <p:extLst>
      <p:ext uri="{BB962C8B-B14F-4D97-AF65-F5344CB8AC3E}">
        <p14:creationId xmlns:p14="http://schemas.microsoft.com/office/powerpoint/2010/main" val="4157748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FD6C7-6891-41AB-8C3F-E6D4B82218C4}"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51E242-FF36-4987-B5F0-9A802E516C0F}" type="slidenum">
              <a:rPr lang="en-US" smtClean="0"/>
              <a:t>‹#›</a:t>
            </a:fld>
            <a:endParaRPr lang="en-US"/>
          </a:p>
        </p:txBody>
      </p:sp>
    </p:spTree>
    <p:extLst>
      <p:ext uri="{BB962C8B-B14F-4D97-AF65-F5344CB8AC3E}">
        <p14:creationId xmlns:p14="http://schemas.microsoft.com/office/powerpoint/2010/main" val="213489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FD6C7-6891-41AB-8C3F-E6D4B82218C4}"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51E242-FF36-4987-B5F0-9A802E516C0F}" type="slidenum">
              <a:rPr lang="en-US" smtClean="0"/>
              <a:t>‹#›</a:t>
            </a:fld>
            <a:endParaRPr lang="en-US"/>
          </a:p>
        </p:txBody>
      </p:sp>
    </p:spTree>
    <p:extLst>
      <p:ext uri="{BB962C8B-B14F-4D97-AF65-F5344CB8AC3E}">
        <p14:creationId xmlns:p14="http://schemas.microsoft.com/office/powerpoint/2010/main" val="1555191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FD6C7-6891-41AB-8C3F-E6D4B82218C4}"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51E242-FF36-4987-B5F0-9A802E516C0F}" type="slidenum">
              <a:rPr lang="en-US" smtClean="0"/>
              <a:t>‹#›</a:t>
            </a:fld>
            <a:endParaRPr lang="en-US"/>
          </a:p>
        </p:txBody>
      </p:sp>
    </p:spTree>
    <p:extLst>
      <p:ext uri="{BB962C8B-B14F-4D97-AF65-F5344CB8AC3E}">
        <p14:creationId xmlns:p14="http://schemas.microsoft.com/office/powerpoint/2010/main" val="3284213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FD6C7-6891-41AB-8C3F-E6D4B82218C4}"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1E242-FF36-4987-B5F0-9A802E516C0F}" type="slidenum">
              <a:rPr lang="en-US" smtClean="0"/>
              <a:t>‹#›</a:t>
            </a:fld>
            <a:endParaRPr lang="en-US"/>
          </a:p>
        </p:txBody>
      </p:sp>
    </p:spTree>
    <p:extLst>
      <p:ext uri="{BB962C8B-B14F-4D97-AF65-F5344CB8AC3E}">
        <p14:creationId xmlns:p14="http://schemas.microsoft.com/office/powerpoint/2010/main" val="218572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FD6C7-6891-41AB-8C3F-E6D4B82218C4}"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1E242-FF36-4987-B5F0-9A802E516C0F}" type="slidenum">
              <a:rPr lang="en-US" smtClean="0"/>
              <a:t>‹#›</a:t>
            </a:fld>
            <a:endParaRPr lang="en-US"/>
          </a:p>
        </p:txBody>
      </p:sp>
    </p:spTree>
    <p:extLst>
      <p:ext uri="{BB962C8B-B14F-4D97-AF65-F5344CB8AC3E}">
        <p14:creationId xmlns:p14="http://schemas.microsoft.com/office/powerpoint/2010/main" val="1900024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FD6C7-6891-41AB-8C3F-E6D4B82218C4}"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1E242-FF36-4987-B5F0-9A802E516C0F}" type="slidenum">
              <a:rPr lang="en-US" smtClean="0"/>
              <a:t>‹#›</a:t>
            </a:fld>
            <a:endParaRPr lang="en-US"/>
          </a:p>
        </p:txBody>
      </p:sp>
    </p:spTree>
    <p:extLst>
      <p:ext uri="{BB962C8B-B14F-4D97-AF65-F5344CB8AC3E}">
        <p14:creationId xmlns:p14="http://schemas.microsoft.com/office/powerpoint/2010/main" val="2035949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jpe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00EE6C"/>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457200"/>
            <a:ext cx="11328400" cy="5969000"/>
          </a:xfrm>
          <a:prstGeom prst="rect">
            <a:avLst/>
          </a:prstGeom>
        </p:spPr>
      </p:pic>
    </p:spTree>
    <p:extLst>
      <p:ext uri="{BB962C8B-B14F-4D97-AF65-F5344CB8AC3E}">
        <p14:creationId xmlns:p14="http://schemas.microsoft.com/office/powerpoint/2010/main" val="404131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sp>
        <p:nvSpPr>
          <p:cNvPr id="13" name="Rounded Rectangle 12"/>
          <p:cNvSpPr/>
          <p:nvPr/>
        </p:nvSpPr>
        <p:spPr>
          <a:xfrm>
            <a:off x="2476121" y="4152900"/>
            <a:ext cx="7239758" cy="1538975"/>
          </a:xfrm>
          <a:prstGeom prst="roundRect">
            <a:avLst/>
          </a:prstGeom>
          <a:blipFill>
            <a:blip r:embed="rId3"/>
            <a:tile tx="0" ty="0" sx="100000" sy="100000" flip="none" algn="tl"/>
          </a:blip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প্রতীকের পরিচয় সহ চক্রবৃদ্ধি মূলধন ও চক্রবৃদ্ধি মুনাফার সূত্র দুইটি লিখ। </a:t>
            </a:r>
            <a:endPar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32-Point Star 17"/>
          <p:cNvSpPr/>
          <p:nvPr/>
        </p:nvSpPr>
        <p:spPr>
          <a:xfrm>
            <a:off x="3238500" y="409037"/>
            <a:ext cx="5715000" cy="1106606"/>
          </a:xfrm>
          <a:prstGeom prst="star32">
            <a:avLst/>
          </a:prstGeom>
          <a:solidFill>
            <a:srgbClr val="92D05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a:t>
            </a:r>
            <a:endParaRPr lang="en-US" sz="4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4167" b="97917" l="0" r="100000"/>
                    </a14:imgEffect>
                  </a14:imgLayer>
                </a14:imgProps>
              </a:ext>
              <a:ext uri="{28A0092B-C50C-407E-A947-70E740481C1C}">
                <a14:useLocalDpi xmlns:a14="http://schemas.microsoft.com/office/drawing/2010/main" val="0"/>
              </a:ext>
            </a:extLst>
          </a:blip>
          <a:stretch>
            <a:fillRect/>
          </a:stretch>
        </p:blipFill>
        <p:spPr>
          <a:xfrm>
            <a:off x="4152900" y="1635061"/>
            <a:ext cx="3886199" cy="1613106"/>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TextBox 19"/>
          <p:cNvSpPr txBox="1"/>
          <p:nvPr/>
        </p:nvSpPr>
        <p:spPr>
          <a:xfrm>
            <a:off x="8902700" y="635000"/>
            <a:ext cx="2146300" cy="523220"/>
          </a:xfrm>
          <a:prstGeom prst="rect">
            <a:avLst/>
          </a:prstGeom>
          <a:noFill/>
        </p:spPr>
        <p:txBody>
          <a:bodyPr wrap="square" rtlCol="0">
            <a:spAutoFit/>
          </a:bodyPr>
          <a:lstStyle/>
          <a:p>
            <a:r>
              <a:rPr lang="bn-IN" sz="28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৫মিনিট</a:t>
            </a:r>
            <a:endParaRPr lang="en-US" sz="28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6641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3"/>
                                        </p:tgtEl>
                                        <p:attrNameLst>
                                          <p:attrName>style.visibility</p:attrName>
                                        </p:attrNameLst>
                                      </p:cBhvr>
                                      <p:to>
                                        <p:strVal val="visible"/>
                                      </p:to>
                                    </p:set>
                                    <p:anim by="(-#ppt_w*2)" calcmode="lin" valueType="num">
                                      <p:cBhvr rctx="PPT">
                                        <p:cTn id="25" dur="500" autoRev="1" fill="hold">
                                          <p:stCondLst>
                                            <p:cond delay="0"/>
                                          </p:stCondLst>
                                        </p:cTn>
                                        <p:tgtEl>
                                          <p:spTgt spid="13"/>
                                        </p:tgtEl>
                                        <p:attrNameLst>
                                          <p:attrName>ppt_w</p:attrName>
                                        </p:attrNameLst>
                                      </p:cBhvr>
                                    </p:anim>
                                    <p:anim by="(#ppt_w*0.50)" calcmode="lin" valueType="num">
                                      <p:cBhvr>
                                        <p:cTn id="26" dur="500" decel="50000" autoRev="1" fill="hold">
                                          <p:stCondLst>
                                            <p:cond delay="0"/>
                                          </p:stCondLst>
                                        </p:cTn>
                                        <p:tgtEl>
                                          <p:spTgt spid="13"/>
                                        </p:tgtEl>
                                        <p:attrNameLst>
                                          <p:attrName>ppt_x</p:attrName>
                                        </p:attrNameLst>
                                      </p:cBhvr>
                                    </p:anim>
                                    <p:anim from="(-#ppt_h/2)" to="(#ppt_y)" calcmode="lin" valueType="num">
                                      <p:cBhvr>
                                        <p:cTn id="27" dur="1000" fill="hold">
                                          <p:stCondLst>
                                            <p:cond delay="0"/>
                                          </p:stCondLst>
                                        </p:cTn>
                                        <p:tgtEl>
                                          <p:spTgt spid="13"/>
                                        </p:tgtEl>
                                        <p:attrNameLst>
                                          <p:attrName>ppt_y</p:attrName>
                                        </p:attrNameLst>
                                      </p:cBhvr>
                                    </p:anim>
                                    <p:animRot by="21600000">
                                      <p:cBhvr>
                                        <p:cTn id="28"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635000" y="1473200"/>
                <a:ext cx="11099800" cy="4888646"/>
              </a:xfrm>
              <a:prstGeom prst="rect">
                <a:avLst/>
              </a:prstGeom>
              <a:noFill/>
            </p:spPr>
            <p:txBody>
              <a:bodyPr wrap="square" rtlCol="0">
                <a:spAutoFit/>
              </a:bodyPr>
              <a:lstStyle/>
              <a:p>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সমস্যাঃ বার্ষিক ১০% মুনাফায় ৫০০০ টাকার ৩ বছরের চক্রবৃদ্ধি মূলধন ও চক্রবৃদ্ধি মুনাফা বের কর।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সমাধানঃ আমরা জানি,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 মূলধন </a:t>
                </a:r>
                <a:r>
                  <a:rPr lang="en-US" sz="2800" b="1" i="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a:t>
                </a:r>
                <a:r>
                  <a:rPr lang="en-US" sz="2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sSup>
                      <m:sSupPr>
                        <m:ctrlP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ctrlPr>
                      </m:sSupPr>
                      <m:e>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𝑷</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𝟏</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𝒓</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e>
                      <m:sup>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𝒏</m:t>
                        </m:r>
                      </m:sup>
                    </m:sSup>
                  </m:oMath>
                </a14:m>
                <a:endPar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৫০০০</a:t>
                </a:r>
                <a14:m>
                  <m:oMath xmlns:m="http://schemas.openxmlformats.org/officeDocument/2006/math">
                    <m:sSup>
                      <m:sSupPr>
                        <m:ctrlP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১</m:t>
                        </m:r>
                        <m: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০</m:t>
                        </m:r>
                        <m:r>
                          <a:rPr lang="en-US" sz="2800"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NikoshBAN" panose="02000000000000000000" pitchFamily="2" charset="0"/>
                            <a:sym typeface="Symbol" panose="05050102010706020507" pitchFamily="18" charset="2"/>
                          </a:rPr>
                          <m:t></m:t>
                        </m:r>
                        <m:r>
                          <a:rPr lang="bn-IN" sz="28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NikoshBAN" panose="02000000000000000000" pitchFamily="2" charset="0"/>
                          </a:rPr>
                          <m:t>১</m:t>
                        </m:r>
                        <m:r>
                          <a:rPr lang="bn-IN" sz="28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NikoshBAN" panose="02000000000000000000" pitchFamily="2" charset="0"/>
                          </a:rPr>
                          <m:t>)</m:t>
                        </m:r>
                      </m:e>
                      <m:sup>
                        <m: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২</m:t>
                        </m:r>
                      </m:sup>
                    </m:sSup>
                  </m:oMath>
                </a14:m>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টাকা</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৫০০০</a:t>
                </a:r>
                <a14:m>
                  <m:oMath xmlns:m="http://schemas.openxmlformats.org/officeDocument/2006/math">
                    <m:sSup>
                      <m:sSupPr>
                        <m:ctrlP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ctrlPr>
                      </m:sSupPr>
                      <m:e>
                        <m: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১</m:t>
                        </m:r>
                        <m:r>
                          <a:rPr lang="en-US" sz="2800"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NikoshBAN" panose="02000000000000000000" pitchFamily="2" charset="0"/>
                            <a:sym typeface="Symbol" panose="05050102010706020507" pitchFamily="18" charset="2"/>
                          </a:rPr>
                          <m:t></m:t>
                        </m:r>
                        <m:r>
                          <a:rPr lang="bn-IN" sz="28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NikoshBAN" panose="02000000000000000000" pitchFamily="2" charset="0"/>
                          </a:rPr>
                          <m:t>১</m:t>
                        </m:r>
                        <m:r>
                          <a:rPr lang="bn-IN" sz="28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NikoshBAN" panose="02000000000000000000" pitchFamily="2" charset="0"/>
                          </a:rPr>
                          <m:t>)</m:t>
                        </m:r>
                      </m:e>
                      <m:sup>
                        <m:r>
                          <a:rPr lang="bn-IN" sz="2800" b="1" i="1" smtClean="0">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২</m:t>
                        </m:r>
                      </m:sup>
                    </m:sSup>
                  </m:oMath>
                </a14:m>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টাকা</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৫০০০ </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১</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২১ টাকা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 ৬০৫০ টাকা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চক্রবৃদ্ধি মুনাফা = </a:t>
                </a:r>
                <a:r>
                  <a:rPr lang="en-US" sz="2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C – P</a:t>
                </a:r>
              </a:p>
              <a:p>
                <a:r>
                  <a:rPr lang="en-US" sz="2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a:t>
                </a:r>
                <a:r>
                  <a:rPr lang="en-US" sz="2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(6050 - 5000)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টাকা</a:t>
                </a:r>
              </a:p>
              <a:p>
                <a:r>
                  <a:rPr lang="bn-BD" sz="28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a:t>
                </a:r>
                <a:r>
                  <a:rPr lang="bn-BD" sz="2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১০৫০ টাকা </a:t>
                </a:r>
                <a:r>
                  <a:rPr lang="bn-BD" sz="2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a:t>
                </a:r>
                <a:endParaRPr lang="bn-IN" sz="2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endParaRPr>
              </a:p>
              <a:p>
                <a:r>
                  <a:rPr lang="en-US" sz="2800" b="1" dirty="0" smtClean="0">
                    <a:effectLst>
                      <a:outerShdw blurRad="38100" dist="38100" dir="2700000" algn="tl">
                        <a:srgbClr val="000000">
                          <a:alpha val="43137"/>
                        </a:srgbClr>
                      </a:outerShdw>
                    </a:effectLst>
                    <a:latin typeface="NikoshBAN" panose="02000000000000000000" pitchFamily="2" charset="0"/>
                    <a:ea typeface="Yu Gothic UI Light" panose="020B0300000000000000" pitchFamily="34" charset="-128"/>
                    <a:cs typeface="NikoshBAN" panose="02000000000000000000" pitchFamily="2" charset="0"/>
                    <a:sym typeface="Symbol" panose="05050102010706020507" pitchFamily="18" charset="2"/>
                  </a:rPr>
                  <a:t>∴</a:t>
                </a:r>
                <a:r>
                  <a:rPr lang="bn-IN" sz="2800" b="1" dirty="0" smtClean="0">
                    <a:effectLst>
                      <a:outerShdw blurRad="38100" dist="38100" dir="2700000" algn="tl">
                        <a:srgbClr val="000000">
                          <a:alpha val="43137"/>
                        </a:srgbClr>
                      </a:outerShdw>
                    </a:effectLst>
                    <a:latin typeface="NikoshBAN" panose="02000000000000000000" pitchFamily="2" charset="0"/>
                    <a:ea typeface="Yu Gothic UI Light" panose="020B0300000000000000" pitchFamily="34" charset="-128"/>
                    <a:cs typeface="NikoshBAN" panose="02000000000000000000" pitchFamily="2" charset="0"/>
                    <a:sym typeface="Symbol" panose="05050102010706020507" pitchFamily="18" charset="2"/>
                  </a:rPr>
                  <a:t> চক্রবৃদ্ধি মূলধন ৬০৫০ টাকা এবং চক্রবৃদ্ধি মুনাফা ১০৫০ টাকা।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35000" y="1473200"/>
                <a:ext cx="11099800" cy="4888646"/>
              </a:xfrm>
              <a:prstGeom prst="rect">
                <a:avLst/>
              </a:prstGeom>
              <a:blipFill rotWithShape="0">
                <a:blip r:embed="rId3"/>
                <a:stretch>
                  <a:fillRect l="-1153" t="-1372" b="-3367"/>
                </a:stretch>
              </a:blipFill>
            </p:spPr>
            <p:txBody>
              <a:bodyPr/>
              <a:lstStyle/>
              <a:p>
                <a:r>
                  <a:rPr lang="en-US">
                    <a:noFill/>
                  </a:rPr>
                  <a:t> </a:t>
                </a:r>
              </a:p>
            </p:txBody>
          </p:sp>
        </mc:Fallback>
      </mc:AlternateContent>
      <p:cxnSp>
        <p:nvCxnSpPr>
          <p:cNvPr id="5" name="Straight Connector 4"/>
          <p:cNvCxnSpPr/>
          <p:nvPr/>
        </p:nvCxnSpPr>
        <p:spPr>
          <a:xfrm>
            <a:off x="7861300" y="2146300"/>
            <a:ext cx="0" cy="1943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8077200" y="2273300"/>
                <a:ext cx="3530600" cy="1755352"/>
              </a:xfrm>
              <a:prstGeom prst="rect">
                <a:avLst/>
              </a:prstGeom>
              <a:noFill/>
            </p:spPr>
            <p:txBody>
              <a:bodyPr wrap="square" rtlCol="0">
                <a:spAutoFit/>
              </a:bodyPr>
              <a:lstStyle/>
              <a:p>
                <a:r>
                  <a:rPr lang="bn-IN" sz="2400" b="1" dirty="0" smtClean="0">
                    <a:latin typeface="NikoshBAN" panose="02000000000000000000" pitchFamily="2" charset="0"/>
                    <a:cs typeface="NikoshBAN" panose="02000000000000000000" pitchFamily="2" charset="0"/>
                  </a:rPr>
                  <a:t>যেখানে,</a:t>
                </a:r>
              </a:p>
              <a:p>
                <a:r>
                  <a:rPr lang="en-US" sz="2400" b="1" dirty="0" smtClean="0">
                    <a:latin typeface="NikoshBAN" panose="02000000000000000000" pitchFamily="2" charset="0"/>
                    <a:cs typeface="NikoshBAN" panose="02000000000000000000" pitchFamily="2" charset="0"/>
                  </a:rPr>
                  <a:t>P=</a:t>
                </a:r>
                <a:r>
                  <a:rPr lang="bn-BD" sz="2400" b="1" dirty="0" smtClean="0">
                    <a:latin typeface="NikoshBAN" panose="02000000000000000000" pitchFamily="2" charset="0"/>
                    <a:cs typeface="NikoshBAN" panose="02000000000000000000" pitchFamily="2" charset="0"/>
                  </a:rPr>
                  <a:t> ৫০০০ টাকা </a:t>
                </a:r>
                <a:endParaRPr lang="en-US" sz="2400" b="1" dirty="0" smtClean="0">
                  <a:latin typeface="NikoshBAN" panose="02000000000000000000" pitchFamily="2" charset="0"/>
                  <a:cs typeface="NikoshBAN" panose="02000000000000000000" pitchFamily="2" charset="0"/>
                </a:endParaRPr>
              </a:p>
              <a:p>
                <a:r>
                  <a:rPr lang="en-US" sz="2400" b="1" dirty="0" smtClean="0">
                    <a:latin typeface="NikoshBAN" panose="02000000000000000000" pitchFamily="2" charset="0"/>
                    <a:cs typeface="NikoshBAN" panose="02000000000000000000" pitchFamily="2" charset="0"/>
                  </a:rPr>
                  <a:t>r=</a:t>
                </a:r>
                <a:r>
                  <a:rPr lang="bn-BD" sz="2400" b="1" dirty="0" smtClean="0">
                    <a:latin typeface="NikoshBAN" panose="02000000000000000000" pitchFamily="2" charset="0"/>
                    <a:cs typeface="NikoshBAN" panose="02000000000000000000" pitchFamily="2" charset="0"/>
                  </a:rPr>
                  <a:t> ১০%= </a:t>
                </a:r>
                <a14:m>
                  <m:oMath xmlns:m="http://schemas.openxmlformats.org/officeDocument/2006/math">
                    <m:f>
                      <m:fPr>
                        <m:ctrlPr>
                          <a:rPr lang="bn-BD" sz="2400" b="1" i="1" smtClean="0">
                            <a:latin typeface="Cambria Math" panose="02040503050406030204" pitchFamily="18" charset="0"/>
                            <a:cs typeface="NikoshBAN" panose="02000000000000000000" pitchFamily="2" charset="0"/>
                          </a:rPr>
                        </m:ctrlPr>
                      </m:fPr>
                      <m:num>
                        <m:r>
                          <a:rPr lang="bn-IN" sz="2400" b="1" i="1" smtClean="0">
                            <a:latin typeface="Cambria Math" panose="02040503050406030204" pitchFamily="18" charset="0"/>
                            <a:cs typeface="NikoshBAN" panose="02000000000000000000" pitchFamily="2" charset="0"/>
                          </a:rPr>
                          <m:t>১০</m:t>
                        </m:r>
                      </m:num>
                      <m:den>
                        <m:r>
                          <a:rPr lang="bn-IN" sz="2400" b="1" i="1" smtClean="0">
                            <a:latin typeface="Cambria Math" panose="02040503050406030204" pitchFamily="18" charset="0"/>
                            <a:cs typeface="NikoshBAN" panose="02000000000000000000" pitchFamily="2" charset="0"/>
                          </a:rPr>
                          <m:t>১০০</m:t>
                        </m:r>
                      </m:den>
                    </m:f>
                  </m:oMath>
                </a14:m>
                <a:r>
                  <a:rPr lang="bn-IN" sz="2400" b="1" dirty="0" smtClean="0">
                    <a:latin typeface="NikoshBAN" panose="02000000000000000000" pitchFamily="2" charset="0"/>
                    <a:cs typeface="NikoshBAN" panose="02000000000000000000" pitchFamily="2" charset="0"/>
                  </a:rPr>
                  <a:t>=০</a:t>
                </a:r>
                <a:r>
                  <a:rPr lang="en-US" sz="2400" b="1" dirty="0" smtClean="0">
                    <a:latin typeface="NikoshBAN" panose="02000000000000000000" pitchFamily="2" charset="0"/>
                    <a:cs typeface="NikoshBAN" panose="02000000000000000000" pitchFamily="2" charset="0"/>
                    <a:sym typeface="Symbol" panose="05050102010706020507" pitchFamily="18" charset="2"/>
                  </a:rPr>
                  <a:t></a:t>
                </a:r>
                <a:r>
                  <a:rPr lang="bn-IN" sz="2400" b="1" dirty="0" smtClean="0">
                    <a:latin typeface="NikoshBAN" panose="02000000000000000000" pitchFamily="2" charset="0"/>
                    <a:cs typeface="NikoshBAN" panose="02000000000000000000" pitchFamily="2" charset="0"/>
                    <a:sym typeface="Symbol" panose="05050102010706020507" pitchFamily="18" charset="2"/>
                  </a:rPr>
                  <a:t>১ </a:t>
                </a:r>
                <a:endParaRPr lang="en-US" sz="2400" b="1" dirty="0" smtClean="0">
                  <a:latin typeface="NikoshBAN" panose="02000000000000000000" pitchFamily="2" charset="0"/>
                  <a:cs typeface="NikoshBAN" panose="02000000000000000000" pitchFamily="2" charset="0"/>
                </a:endParaRPr>
              </a:p>
              <a:p>
                <a:r>
                  <a:rPr lang="en-US" sz="2400" b="1" dirty="0" smtClean="0">
                    <a:latin typeface="NikoshBAN" panose="02000000000000000000" pitchFamily="2" charset="0"/>
                    <a:cs typeface="NikoshBAN" panose="02000000000000000000" pitchFamily="2" charset="0"/>
                  </a:rPr>
                  <a:t>n=</a:t>
                </a:r>
                <a:r>
                  <a:rPr lang="bn-IN" sz="2400" b="1" dirty="0" smtClean="0">
                    <a:latin typeface="NikoshBAN" panose="02000000000000000000" pitchFamily="2" charset="0"/>
                    <a:cs typeface="NikoshBAN" panose="02000000000000000000" pitchFamily="2" charset="0"/>
                  </a:rPr>
                  <a:t> ৩ বছর </a:t>
                </a:r>
                <a:endParaRPr lang="en-US" sz="2400" b="1" dirty="0">
                  <a:latin typeface="NikoshBAN" panose="02000000000000000000" pitchFamily="2" charset="0"/>
                  <a:cs typeface="NikoshBAN" panose="02000000000000000000" pitchFamily="2"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077200" y="2273300"/>
                <a:ext cx="3530600" cy="1755352"/>
              </a:xfrm>
              <a:prstGeom prst="rect">
                <a:avLst/>
              </a:prstGeom>
              <a:blipFill rotWithShape="0">
                <a:blip r:embed="rId4"/>
                <a:stretch>
                  <a:fillRect l="-2591" t="-2778" b="-6944"/>
                </a:stretch>
              </a:blipFill>
            </p:spPr>
            <p:txBody>
              <a:bodyPr/>
              <a:lstStyle/>
              <a:p>
                <a:r>
                  <a:rPr lang="en-US">
                    <a:noFill/>
                  </a:rPr>
                  <a:t> </a:t>
                </a:r>
              </a:p>
            </p:txBody>
          </p:sp>
        </mc:Fallback>
      </mc:AlternateContent>
      <p:sp>
        <p:nvSpPr>
          <p:cNvPr id="7" name="Flowchart: Terminator 6"/>
          <p:cNvSpPr/>
          <p:nvPr/>
        </p:nvSpPr>
        <p:spPr>
          <a:xfrm>
            <a:off x="3911600" y="622300"/>
            <a:ext cx="4368800" cy="762000"/>
          </a:xfrm>
          <a:prstGeom prst="flowChartTerminator">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 মুনাফা সংক্রান্ত সমস্যা </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46302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 calcmode="lin" valueType="num">
                                      <p:cBhvr additive="base">
                                        <p:cTn id="5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 calcmode="lin" valueType="num">
                                      <p:cBhvr additive="base">
                                        <p:cTn id="6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anim calcmode="lin" valueType="num">
                                      <p:cBhvr additive="base">
                                        <p:cTn id="6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 calcmode="lin" valueType="num">
                                      <p:cBhvr additive="base">
                                        <p:cTn id="7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7" end="7"/>
                                            </p:txEl>
                                          </p:spTgt>
                                        </p:tgtEl>
                                        <p:attrNameLst>
                                          <p:attrName>style.visibility</p:attrName>
                                        </p:attrNameLst>
                                      </p:cBhvr>
                                      <p:to>
                                        <p:strVal val="visible"/>
                                      </p:to>
                                    </p:set>
                                    <p:anim calcmode="lin" valueType="num">
                                      <p:cBhvr additive="base">
                                        <p:cTn id="7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
                                            <p:txEl>
                                              <p:pRg st="8" end="8"/>
                                            </p:txEl>
                                          </p:spTgt>
                                        </p:tgtEl>
                                        <p:attrNameLst>
                                          <p:attrName>style.visibility</p:attrName>
                                        </p:attrNameLst>
                                      </p:cBhvr>
                                      <p:to>
                                        <p:strVal val="visible"/>
                                      </p:to>
                                    </p:set>
                                    <p:anim calcmode="lin" valueType="num">
                                      <p:cBhvr additive="base">
                                        <p:cTn id="8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
                                            <p:txEl>
                                              <p:pRg st="9" end="9"/>
                                            </p:txEl>
                                          </p:spTgt>
                                        </p:tgtEl>
                                        <p:attrNameLst>
                                          <p:attrName>style.visibility</p:attrName>
                                        </p:attrNameLst>
                                      </p:cBhvr>
                                      <p:to>
                                        <p:strVal val="visible"/>
                                      </p:to>
                                    </p:set>
                                    <p:anim calcmode="lin" valueType="num">
                                      <p:cBhvr additive="base">
                                        <p:cTn id="9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
                                            <p:txEl>
                                              <p:pRg st="10" end="10"/>
                                            </p:txEl>
                                          </p:spTgt>
                                        </p:tgtEl>
                                        <p:attrNameLst>
                                          <p:attrName>style.visibility</p:attrName>
                                        </p:attrNameLst>
                                      </p:cBhvr>
                                      <p:to>
                                        <p:strVal val="visible"/>
                                      </p:to>
                                    </p:set>
                                    <p:anim calcmode="lin" valueType="num">
                                      <p:cBhvr additive="base">
                                        <p:cTn id="9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sp>
        <p:nvSpPr>
          <p:cNvPr id="13" name="TextBox 12"/>
          <p:cNvSpPr txBox="1"/>
          <p:nvPr/>
        </p:nvSpPr>
        <p:spPr>
          <a:xfrm>
            <a:off x="3267088" y="532262"/>
            <a:ext cx="5657824" cy="2896738"/>
          </a:xfrm>
          <a:prstGeom prst="rect">
            <a:avLst/>
          </a:prstGeom>
          <a:noFill/>
        </p:spPr>
        <p:txBody>
          <a:bodyPr wrap="square" rtlCol="0">
            <a:prstTxWarp prst="textArchUpPour">
              <a:avLst/>
            </a:prstTxWarp>
            <a:spAutoFit/>
          </a:bodyPr>
          <a:lstStyle/>
          <a:p>
            <a:pPr algn="ctr"/>
            <a:r>
              <a:rPr lang="bn-IN" sz="5400" b="1" dirty="0" smtClean="0">
                <a:latin typeface="NikoshBAN" panose="02000000000000000000" pitchFamily="2" charset="0"/>
                <a:cs typeface="NikoshBAN" panose="02000000000000000000" pitchFamily="2" charset="0"/>
              </a:rPr>
              <a:t>দলগত কাজ </a:t>
            </a:r>
            <a:endParaRPr lang="en-US" sz="5400" b="1" dirty="0">
              <a:latin typeface="NikoshBAN" panose="02000000000000000000" pitchFamily="2" charset="0"/>
              <a:cs typeface="NikoshBAN" panose="02000000000000000000" pitchFamily="2" charset="0"/>
            </a:endParaRPr>
          </a:p>
        </p:txBody>
      </p:sp>
      <p:sp>
        <p:nvSpPr>
          <p:cNvPr id="18" name="Rounded Rectangle 17"/>
          <p:cNvSpPr/>
          <p:nvPr/>
        </p:nvSpPr>
        <p:spPr>
          <a:xfrm>
            <a:off x="1578798" y="3886200"/>
            <a:ext cx="9034405" cy="2052954"/>
          </a:xfrm>
          <a:prstGeom prst="roundRect">
            <a:avLst/>
          </a:prstGeom>
          <a:blipFill>
            <a:blip r:embed="rId3"/>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বার্ষিক ৮% মুনাফায় ৬০০০ টাকার ৩ বছরের চক্রবৃদ্ধি মুনাফা বের কর। </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TextBox 18"/>
          <p:cNvSpPr txBox="1"/>
          <p:nvPr/>
        </p:nvSpPr>
        <p:spPr>
          <a:xfrm>
            <a:off x="9013536" y="1009073"/>
            <a:ext cx="2146300" cy="523220"/>
          </a:xfrm>
          <a:prstGeom prst="rect">
            <a:avLst/>
          </a:prstGeom>
          <a:noFill/>
        </p:spPr>
        <p:txBody>
          <a:bodyPr wrap="square" rtlCol="0">
            <a:spAutoFit/>
          </a:bodyPr>
          <a:lstStyle/>
          <a:p>
            <a:r>
              <a:rPr lang="bn-IN" sz="28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৫মিনিট</a:t>
            </a:r>
            <a:endParaRPr lang="en-US" sz="28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2015" y="1357745"/>
            <a:ext cx="3867969" cy="21757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40721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sp>
        <p:nvSpPr>
          <p:cNvPr id="2" name="32-Point Star 1"/>
          <p:cNvSpPr/>
          <p:nvPr/>
        </p:nvSpPr>
        <p:spPr>
          <a:xfrm>
            <a:off x="4557713" y="546100"/>
            <a:ext cx="3076575" cy="927100"/>
          </a:xfrm>
          <a:prstGeom prst="star32">
            <a:avLst>
              <a:gd name="adj" fmla="val 42045"/>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 </a:t>
            </a:r>
            <a:endParaRPr lang="en-US" sz="5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5" name="TextBox 4"/>
              <p:cNvSpPr txBox="1"/>
              <p:nvPr/>
            </p:nvSpPr>
            <p:spPr>
              <a:xfrm>
                <a:off x="698500" y="1676400"/>
                <a:ext cx="10795000" cy="4401205"/>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চক্রবৃদ্ধি মূলধনের সূত্র?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 </a:t>
                </a:r>
                <a:r>
                  <a:rPr lang="en-US" sz="2800" b="1" i="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a:t>
                </a:r>
                <a:r>
                  <a:rPr lang="en-US" sz="2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sSup>
                      <m:sSupPr>
                        <m:ctrlP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ctrlPr>
                      </m:sSupPr>
                      <m:e>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𝑷</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𝟏</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𝒓</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e>
                      <m:sup>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𝒏</m:t>
                        </m:r>
                      </m:sup>
                    </m:sSup>
                  </m:oMath>
                </a14:m>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a:t>
                </a:r>
                <a14:m>
                  <m:oMath xmlns:m="http://schemas.openxmlformats.org/officeDocument/2006/math">
                    <m:sSup>
                      <m:sSupPr>
                        <m:ctrlP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ctrlPr>
                      </m:sSupPr>
                      <m:e>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𝑷</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𝟏</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𝒓</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e>
                      <m:sup>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𝒏</m:t>
                        </m:r>
                      </m:sup>
                    </m:sSup>
                  </m:oMath>
                </a14:m>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P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 = P+I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i="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a:t>
                </a:r>
                <a:r>
                  <a:rPr lang="en-US" sz="2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en-US" sz="2800" b="1" i="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P</a:t>
                </a:r>
                <a:endPar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জামাল সাহেব বার্ষিক ১০% মুনাফায় ২০০০ টাকা ব্যাংকে জমা রাখলেন।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নিচের প্রশ্নগুলোর উত্তর দাওঃ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১ম বছরান্তে সরল মুনাফা কত হবে?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 ১৫০ টাকা 	   (খ) ২০০ টাকা 	(গ) ২৫০ টাকা 		(ঘ) ৩০০ টাকা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সরল মুনাফায় ২য় বছরান্তে মুনাফা-আসল কত হবে?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 ২৪০০ টাকা 	   (খ) ২৪২০ টাকা </a:t>
                </a:r>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(গ) ২৪৪০ টাকা 		(ঘ) ২৪৫০ টাকা </a:t>
                </a:r>
              </a:p>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১ম বছরান্তে চক্রবৃদ্ধি মূলধন কত হবে?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 ২০৫০ টাকা	   (খ) ২১০০ টাকা 	(গ) ২১৫০ টাকা 		(ঘ) ২২০০ টাকা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98500" y="1676400"/>
                <a:ext cx="10795000" cy="4401205"/>
              </a:xfrm>
              <a:prstGeom prst="rect">
                <a:avLst/>
              </a:prstGeom>
              <a:blipFill rotWithShape="0">
                <a:blip r:embed="rId3"/>
                <a:stretch>
                  <a:fillRect l="-1070" t="-962" b="-3297"/>
                </a:stretch>
              </a:blipFill>
              <a:ln w="38100">
                <a:solidFill>
                  <a:srgbClr val="00B0F0"/>
                </a:solidFill>
              </a:ln>
            </p:spPr>
            <p:txBody>
              <a:bodyPr/>
              <a:lstStyle/>
              <a:p>
                <a:r>
                  <a:rPr lang="en-US">
                    <a:noFill/>
                  </a:rPr>
                  <a:t> </a:t>
                </a:r>
              </a:p>
            </p:txBody>
          </p:sp>
        </mc:Fallback>
      </mc:AlternateContent>
      <p:sp>
        <p:nvSpPr>
          <p:cNvPr id="6" name="Flowchart: Connector 5"/>
          <p:cNvSpPr/>
          <p:nvPr/>
        </p:nvSpPr>
        <p:spPr>
          <a:xfrm>
            <a:off x="8928100" y="5562600"/>
            <a:ext cx="469900" cy="444500"/>
          </a:xfrm>
          <a:prstGeom prst="flowChartConnector">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244600" y="4749800"/>
            <a:ext cx="469900" cy="444500"/>
          </a:xfrm>
          <a:prstGeom prst="flowChartConnector">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3708400" y="3873500"/>
            <a:ext cx="469900" cy="444500"/>
          </a:xfrm>
          <a:prstGeom prst="flowChartConnector">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1143000" y="2146300"/>
            <a:ext cx="469900" cy="444500"/>
          </a:xfrm>
          <a:prstGeom prst="flowChartConnector">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187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0" fill="hold"/>
                                        <p:tgtEl>
                                          <p:spTgt spid="20"/>
                                        </p:tgtEl>
                                        <p:attrNameLst>
                                          <p:attrName>ppt_w</p:attrName>
                                        </p:attrNameLst>
                                      </p:cBhvr>
                                      <p:tavLst>
                                        <p:tav tm="0">
                                          <p:val>
                                            <p:fltVal val="0"/>
                                          </p:val>
                                        </p:tav>
                                        <p:tav tm="100000">
                                          <p:val>
                                            <p:strVal val="#ppt_w"/>
                                          </p:val>
                                        </p:tav>
                                      </p:tavLst>
                                    </p:anim>
                                    <p:anim calcmode="lin" valueType="num">
                                      <p:cBhvr>
                                        <p:cTn id="26" dur="5000" fill="hold"/>
                                        <p:tgtEl>
                                          <p:spTgt spid="20"/>
                                        </p:tgtEl>
                                        <p:attrNameLst>
                                          <p:attrName>ppt_h</p:attrName>
                                        </p:attrNameLst>
                                      </p:cBhvr>
                                      <p:tavLst>
                                        <p:tav tm="0">
                                          <p:val>
                                            <p:fltVal val="0"/>
                                          </p:val>
                                        </p:tav>
                                        <p:tav tm="100000">
                                          <p:val>
                                            <p:strVal val="#ppt_h"/>
                                          </p:val>
                                        </p:tav>
                                      </p:tavLst>
                                    </p:anim>
                                    <p:anim calcmode="lin" valueType="num">
                                      <p:cBhvr>
                                        <p:cTn id="27" dur="5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8" dur="5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additive="base">
                                        <p:cTn id="3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additive="base">
                                        <p:cTn id="4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0" fill="hold"/>
                                        <p:tgtEl>
                                          <p:spTgt spid="19"/>
                                        </p:tgtEl>
                                        <p:attrNameLst>
                                          <p:attrName>ppt_w</p:attrName>
                                        </p:attrNameLst>
                                      </p:cBhvr>
                                      <p:tavLst>
                                        <p:tav tm="0">
                                          <p:val>
                                            <p:fltVal val="0"/>
                                          </p:val>
                                        </p:tav>
                                        <p:tav tm="100000">
                                          <p:val>
                                            <p:strVal val="#ppt_w"/>
                                          </p:val>
                                        </p:tav>
                                      </p:tavLst>
                                    </p:anim>
                                    <p:anim calcmode="lin" valueType="num">
                                      <p:cBhvr>
                                        <p:cTn id="56" dur="5000" fill="hold"/>
                                        <p:tgtEl>
                                          <p:spTgt spid="19"/>
                                        </p:tgtEl>
                                        <p:attrNameLst>
                                          <p:attrName>ppt_h</p:attrName>
                                        </p:attrNameLst>
                                      </p:cBhvr>
                                      <p:tavLst>
                                        <p:tav tm="0">
                                          <p:val>
                                            <p:fltVal val="0"/>
                                          </p:val>
                                        </p:tav>
                                        <p:tav tm="100000">
                                          <p:val>
                                            <p:strVal val="#ppt_h"/>
                                          </p:val>
                                        </p:tav>
                                      </p:tavLst>
                                    </p:anim>
                                    <p:anim calcmode="lin" valueType="num">
                                      <p:cBhvr>
                                        <p:cTn id="57" dur="5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58" dur="5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 calcmode="lin" valueType="num">
                                      <p:cBhvr additive="base">
                                        <p:cTn id="6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 calcmode="lin" valueType="num">
                                      <p:cBhvr additive="base">
                                        <p:cTn id="6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0" fill="hold"/>
                                        <p:tgtEl>
                                          <p:spTgt spid="18"/>
                                        </p:tgtEl>
                                        <p:attrNameLst>
                                          <p:attrName>ppt_w</p:attrName>
                                        </p:attrNameLst>
                                      </p:cBhvr>
                                      <p:tavLst>
                                        <p:tav tm="0">
                                          <p:val>
                                            <p:fltVal val="0"/>
                                          </p:val>
                                        </p:tav>
                                        <p:tav tm="100000">
                                          <p:val>
                                            <p:strVal val="#ppt_w"/>
                                          </p:val>
                                        </p:tav>
                                      </p:tavLst>
                                    </p:anim>
                                    <p:anim calcmode="lin" valueType="num">
                                      <p:cBhvr>
                                        <p:cTn id="74" dur="5000" fill="hold"/>
                                        <p:tgtEl>
                                          <p:spTgt spid="18"/>
                                        </p:tgtEl>
                                        <p:attrNameLst>
                                          <p:attrName>ppt_h</p:attrName>
                                        </p:attrNameLst>
                                      </p:cBhvr>
                                      <p:tavLst>
                                        <p:tav tm="0">
                                          <p:val>
                                            <p:fltVal val="0"/>
                                          </p:val>
                                        </p:tav>
                                        <p:tav tm="100000">
                                          <p:val>
                                            <p:strVal val="#ppt_h"/>
                                          </p:val>
                                        </p:tav>
                                      </p:tavLst>
                                    </p:anim>
                                    <p:anim calcmode="lin" valueType="num">
                                      <p:cBhvr>
                                        <p:cTn id="75" dur="5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76" dur="5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5">
                                            <p:txEl>
                                              <p:pRg st="8" end="8"/>
                                            </p:txEl>
                                          </p:spTgt>
                                        </p:tgtEl>
                                        <p:attrNameLst>
                                          <p:attrName>style.visibility</p:attrName>
                                        </p:attrNameLst>
                                      </p:cBhvr>
                                      <p:to>
                                        <p:strVal val="visible"/>
                                      </p:to>
                                    </p:set>
                                    <p:anim calcmode="lin" valueType="num">
                                      <p:cBhvr additive="base">
                                        <p:cTn id="8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
                                            <p:txEl>
                                              <p:pRg st="9" end="9"/>
                                            </p:txEl>
                                          </p:spTgt>
                                        </p:tgtEl>
                                        <p:attrNameLst>
                                          <p:attrName>style.visibility</p:attrName>
                                        </p:attrNameLst>
                                      </p:cBhvr>
                                      <p:to>
                                        <p:strVal val="visible"/>
                                      </p:to>
                                    </p:set>
                                    <p:anim calcmode="lin" valueType="num">
                                      <p:cBhvr additive="base">
                                        <p:cTn id="8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5000" fill="hold"/>
                                        <p:tgtEl>
                                          <p:spTgt spid="6"/>
                                        </p:tgtEl>
                                        <p:attrNameLst>
                                          <p:attrName>ppt_w</p:attrName>
                                        </p:attrNameLst>
                                      </p:cBhvr>
                                      <p:tavLst>
                                        <p:tav tm="0">
                                          <p:val>
                                            <p:fltVal val="0"/>
                                          </p:val>
                                        </p:tav>
                                        <p:tav tm="100000">
                                          <p:val>
                                            <p:strVal val="#ppt_w"/>
                                          </p:val>
                                        </p:tav>
                                      </p:tavLst>
                                    </p:anim>
                                    <p:anim calcmode="lin" valueType="num">
                                      <p:cBhvr>
                                        <p:cTn id="92" dur="5000" fill="hold"/>
                                        <p:tgtEl>
                                          <p:spTgt spid="6"/>
                                        </p:tgtEl>
                                        <p:attrNameLst>
                                          <p:attrName>ppt_h</p:attrName>
                                        </p:attrNameLst>
                                      </p:cBhvr>
                                      <p:tavLst>
                                        <p:tav tm="0">
                                          <p:val>
                                            <p:fltVal val="0"/>
                                          </p:val>
                                        </p:tav>
                                        <p:tav tm="100000">
                                          <p:val>
                                            <p:strVal val="#ppt_h"/>
                                          </p:val>
                                        </p:tav>
                                      </p:tavLst>
                                    </p:anim>
                                    <p:anim calcmode="lin" valueType="num">
                                      <p:cBhvr>
                                        <p:cTn id="93" dur="5000" fill="hold"/>
                                        <p:tgtEl>
                                          <p:spTgt spid="6"/>
                                        </p:tgtEl>
                                        <p:attrNameLst>
                                          <p:attrName>ppt_x</p:attrName>
                                        </p:attrNameLst>
                                      </p:cBhvr>
                                      <p:tavLst>
                                        <p:tav tm="0" fmla="#ppt_x+(cos(-2*pi*(1-$))*-#ppt_x-sin(-2*pi*(1-$))*(1-#ppt_y))*(1-$)">
                                          <p:val>
                                            <p:fltVal val="0"/>
                                          </p:val>
                                        </p:tav>
                                        <p:tav tm="100000">
                                          <p:val>
                                            <p:fltVal val="1"/>
                                          </p:val>
                                        </p:tav>
                                      </p:tavLst>
                                    </p:anim>
                                    <p:anim calcmode="lin" valueType="num">
                                      <p:cBhvr>
                                        <p:cTn id="94" dur="5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800" y="1330325"/>
            <a:ext cx="4470400" cy="2514600"/>
          </a:xfrm>
          <a:prstGeom prst="rect">
            <a:avLst/>
          </a:prstGeom>
        </p:spPr>
      </p:pic>
      <p:sp>
        <p:nvSpPr>
          <p:cNvPr id="3" name="TextBox 2"/>
          <p:cNvSpPr txBox="1"/>
          <p:nvPr/>
        </p:nvSpPr>
        <p:spPr>
          <a:xfrm>
            <a:off x="3898900" y="520700"/>
            <a:ext cx="4394200" cy="923330"/>
          </a:xfrm>
          <a:prstGeom prst="rect">
            <a:avLst/>
          </a:prstGeom>
          <a:noFill/>
        </p:spPr>
        <p:txBody>
          <a:bodyPr wrap="square" rtlCol="0">
            <a:spAutoFit/>
          </a:bodyPr>
          <a:lstStyle/>
          <a:p>
            <a:pPr algn="ctr"/>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1362075" y="4165600"/>
            <a:ext cx="9467850" cy="2057400"/>
          </a:xfrm>
          <a:prstGeom prst="roundRect">
            <a:avLst/>
          </a:prstGeom>
          <a:blipFill>
            <a:blip r:embed="rId4"/>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 বার্ষিক ১০% মুনাফায় ৫০০০ টাকা কোনো ব্যাংকে জমা রাখে।</a:t>
            </a:r>
          </a:p>
          <a:p>
            <a:r>
              <a:rPr lang="bn-IN"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প্রতীকের পরিচয় সহ সরল মুনাফা ও চক্রবৃদ্ধি মুনাফার সূত্র দুইটি লিখ। </a:t>
            </a:r>
          </a:p>
          <a:p>
            <a:r>
              <a:rPr lang="bn-IN"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২ বছর পর সরল মুনাফা কত হবে? </a:t>
            </a:r>
          </a:p>
          <a:p>
            <a:r>
              <a:rPr lang="bn-IN"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৩ বছর পর সরল মুনাফা ও চক্রবৃদ্ধি মুনাফার পার্থক্য কত হবে?</a:t>
            </a:r>
            <a:endPar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0684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482600"/>
            <a:ext cx="11303000" cy="5943600"/>
          </a:xfrm>
          <a:prstGeom prst="rect">
            <a:avLst/>
          </a:prstGeom>
        </p:spPr>
      </p:pic>
      <p:sp>
        <p:nvSpPr>
          <p:cNvPr id="2" name="TextBox 1"/>
          <p:cNvSpPr txBox="1"/>
          <p:nvPr/>
        </p:nvSpPr>
        <p:spPr>
          <a:xfrm>
            <a:off x="495300" y="1159710"/>
            <a:ext cx="11239499" cy="5201424"/>
          </a:xfrm>
          <a:prstGeom prst="rect">
            <a:avLst/>
          </a:prstGeom>
          <a:noFill/>
        </p:spPr>
        <p:txBody>
          <a:bodyPr wrap="square" rtlCol="0">
            <a:spAutoFit/>
          </a:bodyPr>
          <a:lstStyle/>
          <a:p>
            <a:pPr algn="ctr"/>
            <a:r>
              <a:rPr lang="bn-IN" sz="1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আবারও সবাইকে ধন্যবাদ </a:t>
            </a:r>
            <a:endParaRPr lang="en-US" sz="1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6735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00E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469900"/>
            <a:ext cx="11252200" cy="5943600"/>
          </a:xfrm>
          <a:prstGeom prst="rect">
            <a:avLst/>
          </a:prstGeom>
        </p:spPr>
      </p:pic>
      <p:sp>
        <p:nvSpPr>
          <p:cNvPr id="20" name="TextBox 19"/>
          <p:cNvSpPr txBox="1"/>
          <p:nvPr/>
        </p:nvSpPr>
        <p:spPr>
          <a:xfrm>
            <a:off x="558800" y="1174537"/>
            <a:ext cx="11074400" cy="4508927"/>
          </a:xfrm>
          <a:prstGeom prst="rect">
            <a:avLst/>
          </a:prstGeom>
          <a:noFill/>
        </p:spPr>
        <p:txBody>
          <a:bodyPr wrap="square" rtlCol="0">
            <a:prstTxWarp prst="textPlain">
              <a:avLst/>
            </a:prstTxWarp>
            <a:spAutoFit/>
          </a:bodyPr>
          <a:lstStyle/>
          <a:p>
            <a:pPr algn="ctr"/>
            <a:r>
              <a:rPr lang="bn-BD" sz="28700" b="1" dirty="0" smtClean="0">
                <a:solidFill>
                  <a:srgbClr val="BE069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a:t>
            </a:r>
            <a:r>
              <a:rPr lang="bn-BD" sz="287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BD" sz="287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287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bn-BD" sz="28700" b="1" dirty="0" smtClean="0">
                <a:solidFill>
                  <a:srgbClr val="BE069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700" b="1" dirty="0">
              <a:solidFill>
                <a:srgbClr val="BE069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703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sp>
        <p:nvSpPr>
          <p:cNvPr id="2" name="32-Point Star 1"/>
          <p:cNvSpPr/>
          <p:nvPr/>
        </p:nvSpPr>
        <p:spPr>
          <a:xfrm>
            <a:off x="3879850" y="495300"/>
            <a:ext cx="4432300" cy="901700"/>
          </a:xfrm>
          <a:prstGeom prst="star3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 </a:t>
            </a:r>
            <a:endParaRPr lang="en-US" sz="4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83" y="660400"/>
            <a:ext cx="2697218" cy="2768600"/>
          </a:xfrm>
          <a:prstGeom prst="rect">
            <a:avLst/>
          </a:prstGeom>
        </p:spPr>
      </p:pic>
      <p:sp>
        <p:nvSpPr>
          <p:cNvPr id="5" name="Snip Single Corner Rectangle 4"/>
          <p:cNvSpPr/>
          <p:nvPr/>
        </p:nvSpPr>
        <p:spPr>
          <a:xfrm>
            <a:off x="571500" y="3822700"/>
            <a:ext cx="3848100" cy="2171700"/>
          </a:xfrm>
          <a:prstGeom prst="snip1Rect">
            <a:avLst>
              <a:gd name="adj" fmla="val 50000"/>
            </a:avLst>
          </a:prstGeom>
          <a:solidFill>
            <a:schemeClr val="accent2">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 আহমাদ </a:t>
            </a:r>
          </a:p>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 (কৃষি)</a:t>
            </a:r>
          </a:p>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চারিয়াকান্দা উচ্চ বিদ্যালয়</a:t>
            </a:r>
          </a:p>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ধোবাউড়া-ময়মনসিংহ।</a:t>
            </a:r>
          </a:p>
          <a:p>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০১৯১৫২৯৯০৪৪ </a:t>
            </a:r>
          </a:p>
          <a:p>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Snip Single Corner Rectangle 17"/>
          <p:cNvSpPr/>
          <p:nvPr/>
        </p:nvSpPr>
        <p:spPr>
          <a:xfrm flipH="1">
            <a:off x="7607300" y="3860800"/>
            <a:ext cx="3898900" cy="2159000"/>
          </a:xfrm>
          <a:prstGeom prst="snip1Rect">
            <a:avLst>
              <a:gd name="adj" fmla="val 50000"/>
            </a:avLst>
          </a:prstGeom>
          <a:solidFill>
            <a:schemeClr val="accent2">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৮ম</a:t>
            </a:r>
          </a:p>
          <a:p>
            <a:pPr algn="ct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গণিত</a:t>
            </a:r>
          </a:p>
          <a:p>
            <a:pPr algn="ct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২য়</a:t>
            </a:r>
          </a:p>
          <a:p>
            <a:pPr algn="ctr"/>
            <a:r>
              <a:rPr lang="bn-IN" sz="2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২.৪ </a:t>
            </a:r>
          </a:p>
          <a:p>
            <a:pPr algn="ctr"/>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4"/>
          <a:stretch>
            <a:fillRect/>
          </a:stretch>
        </p:blipFill>
        <p:spPr>
          <a:xfrm>
            <a:off x="9100029" y="585676"/>
            <a:ext cx="2478199" cy="28433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7299" y="1536700"/>
            <a:ext cx="4203701" cy="5143500"/>
          </a:xfrm>
          <a:prstGeom prst="rect">
            <a:avLst/>
          </a:prstGeom>
        </p:spPr>
      </p:pic>
    </p:spTree>
    <p:extLst>
      <p:ext uri="{BB962C8B-B14F-4D97-AF65-F5344CB8AC3E}">
        <p14:creationId xmlns:p14="http://schemas.microsoft.com/office/powerpoint/2010/main" val="709968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70" y="4005940"/>
            <a:ext cx="4023361" cy="1831341"/>
          </a:xfrm>
          <a:prstGeom prst="rect">
            <a:avLst/>
          </a:prstGeom>
          <a:ln w="88900" cap="sq" cmpd="thickThin">
            <a:solidFill>
              <a:srgbClr val="BE069B"/>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402" y="1188720"/>
            <a:ext cx="3975056" cy="2057400"/>
          </a:xfrm>
          <a:prstGeom prst="rect">
            <a:avLst/>
          </a:prstGeom>
          <a:ln w="88900" cap="sq" cmpd="thickThin">
            <a:solidFill>
              <a:srgbClr val="BE069B"/>
            </a:solidFill>
            <a:prstDash val="solid"/>
            <a:miter lim="800000"/>
          </a:ln>
          <a:effectLst>
            <a:innerShdw blurRad="76200">
              <a:srgbClr val="000000"/>
            </a:inn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3400" y="3920669"/>
            <a:ext cx="4232366" cy="1829889"/>
          </a:xfrm>
          <a:prstGeom prst="rect">
            <a:avLst/>
          </a:prstGeom>
          <a:ln w="88900" cap="sq" cmpd="thickThin">
            <a:solidFill>
              <a:srgbClr val="BE069B"/>
            </a:solidFill>
            <a:prstDash val="solid"/>
            <a:miter lim="800000"/>
          </a:ln>
          <a:effectLst>
            <a:innerShdw blurRad="76200">
              <a:srgbClr val="000000"/>
            </a:innerShdw>
          </a:effec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1063" y="1136469"/>
            <a:ext cx="4193177" cy="2096588"/>
          </a:xfrm>
          <a:prstGeom prst="rect">
            <a:avLst/>
          </a:prstGeom>
          <a:ln w="88900" cap="sq" cmpd="thickThin">
            <a:solidFill>
              <a:srgbClr val="BE069B"/>
            </a:solidFill>
            <a:prstDash val="solid"/>
            <a:miter lim="800000"/>
          </a:ln>
          <a:effectLst>
            <a:innerShdw blurRad="76200">
              <a:srgbClr val="000000"/>
            </a:innerShdw>
          </a:effectLst>
        </p:spPr>
      </p:pic>
      <p:sp>
        <p:nvSpPr>
          <p:cNvPr id="20" name="TextBox 19"/>
          <p:cNvSpPr txBox="1"/>
          <p:nvPr/>
        </p:nvSpPr>
        <p:spPr>
          <a:xfrm>
            <a:off x="3972197" y="522514"/>
            <a:ext cx="4247606" cy="584775"/>
          </a:xfrm>
          <a:prstGeom prst="rect">
            <a:avLst/>
          </a:prstGeom>
          <a:noFill/>
        </p:spPr>
        <p:txBody>
          <a:bodyPr wrap="square" rtlCol="0">
            <a:spAutoFit/>
          </a:bodyPr>
          <a:lstStyle/>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আমরা ছবিগুলো দেখি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1" name="TextBox 20"/>
          <p:cNvSpPr txBox="1"/>
          <p:nvPr/>
        </p:nvSpPr>
        <p:spPr>
          <a:xfrm>
            <a:off x="6868886" y="3274422"/>
            <a:ext cx="3540034" cy="523220"/>
          </a:xfrm>
          <a:prstGeom prst="rect">
            <a:avLst/>
          </a:prstGeom>
          <a:noFill/>
        </p:spPr>
        <p:txBody>
          <a:bodyPr wrap="square" rtlCol="0">
            <a:spAutoFit/>
          </a:bodyPr>
          <a:lstStyle/>
          <a:p>
            <a:pPr algn="ct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 ব্যাংক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2" name="TextBox 21"/>
          <p:cNvSpPr txBox="1"/>
          <p:nvPr/>
        </p:nvSpPr>
        <p:spPr>
          <a:xfrm>
            <a:off x="1234440" y="3309256"/>
            <a:ext cx="3540034" cy="523220"/>
          </a:xfrm>
          <a:prstGeom prst="rect">
            <a:avLst/>
          </a:prstGeom>
          <a:noFill/>
        </p:spPr>
        <p:txBody>
          <a:bodyPr wrap="square" rtlCol="0">
            <a:spAutoFit/>
          </a:bodyPr>
          <a:lstStyle/>
          <a:p>
            <a:pPr algn="ct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ব্যাংকে লেন-দেন হচ্ছে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3" name="TextBox 22"/>
          <p:cNvSpPr txBox="1"/>
          <p:nvPr/>
        </p:nvSpPr>
        <p:spPr>
          <a:xfrm>
            <a:off x="1776547" y="5856514"/>
            <a:ext cx="2305595" cy="523220"/>
          </a:xfrm>
          <a:prstGeom prst="rect">
            <a:avLst/>
          </a:prstGeom>
          <a:noFill/>
        </p:spPr>
        <p:txBody>
          <a:bodyPr wrap="square" rtlCol="0">
            <a:spAutoFit/>
          </a:bodyPr>
          <a:lstStyle/>
          <a:p>
            <a:pPr algn="ct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অনেকগুলো টাকা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4" name="TextBox 23"/>
          <p:cNvSpPr txBox="1"/>
          <p:nvPr/>
        </p:nvSpPr>
        <p:spPr>
          <a:xfrm>
            <a:off x="7977050" y="5865222"/>
            <a:ext cx="2305595" cy="523220"/>
          </a:xfrm>
          <a:prstGeom prst="rect">
            <a:avLst/>
          </a:prstGeom>
          <a:noFill/>
        </p:spPr>
        <p:txBody>
          <a:bodyPr wrap="square" rtlCol="0">
            <a:spAutoFit/>
          </a:bodyPr>
          <a:lstStyle/>
          <a:p>
            <a:pPr algn="ct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অনেকগুলো টাকা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5330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sp>
        <p:nvSpPr>
          <p:cNvPr id="2" name="32-Point Star 1"/>
          <p:cNvSpPr/>
          <p:nvPr/>
        </p:nvSpPr>
        <p:spPr>
          <a:xfrm>
            <a:off x="3746500" y="533400"/>
            <a:ext cx="4699000" cy="927100"/>
          </a:xfrm>
          <a:prstGeom prst="star32">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শিরোনাম </a:t>
            </a:r>
            <a:endParaRPr lang="en-US"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ight Arrow 4"/>
          <p:cNvSpPr/>
          <p:nvPr/>
        </p:nvSpPr>
        <p:spPr>
          <a:xfrm>
            <a:off x="711200" y="2387600"/>
            <a:ext cx="2857500" cy="1358900"/>
          </a:xfrm>
          <a:prstGeom prst="rightArrow">
            <a:avLst/>
          </a:prstGeom>
          <a:solidFill>
            <a:schemeClr val="accent4">
              <a:lumMod val="40000"/>
              <a:lumOff val="6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a:t>
            </a:r>
            <a:endParaRPr lang="en-US"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Cloud 6"/>
          <p:cNvSpPr/>
          <p:nvPr/>
        </p:nvSpPr>
        <p:spPr>
          <a:xfrm>
            <a:off x="4038600" y="2933700"/>
            <a:ext cx="6388100" cy="2476500"/>
          </a:xfrm>
          <a:prstGeom prst="cloud">
            <a:avLst/>
          </a:prstGeom>
          <a:solidFill>
            <a:schemeClr val="accent1">
              <a:lumMod val="40000"/>
              <a:lumOff val="6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 মুনাফা </a:t>
            </a:r>
            <a:endParaRPr lang="en-US" sz="6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4079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500" autoRev="1" fill="hold">
                                          <p:stCondLst>
                                            <p:cond delay="0"/>
                                          </p:stCondLst>
                                        </p:cTn>
                                        <p:tgtEl>
                                          <p:spTgt spid="7"/>
                                        </p:tgtEl>
                                        <p:attrNameLst>
                                          <p:attrName>ppt_w</p:attrName>
                                        </p:attrNameLst>
                                      </p:cBhvr>
                                    </p:anim>
                                    <p:anim by="(#ppt_w*0.50)" calcmode="lin" valueType="num">
                                      <p:cBhvr>
                                        <p:cTn id="14" dur="500" decel="50000" autoRev="1" fill="hold">
                                          <p:stCondLst>
                                            <p:cond delay="0"/>
                                          </p:stCondLst>
                                        </p:cTn>
                                        <p:tgtEl>
                                          <p:spTgt spid="7"/>
                                        </p:tgtEl>
                                        <p:attrNameLst>
                                          <p:attrName>ppt_x</p:attrName>
                                        </p:attrNameLst>
                                      </p:cBhvr>
                                    </p:anim>
                                    <p:anim from="(-#ppt_h/2)" to="(#ppt_y)" calcmode="lin" valueType="num">
                                      <p:cBhvr>
                                        <p:cTn id="15" dur="1000" fill="hold">
                                          <p:stCondLst>
                                            <p:cond delay="0"/>
                                          </p:stCondLst>
                                        </p:cTn>
                                        <p:tgtEl>
                                          <p:spTgt spid="7"/>
                                        </p:tgtEl>
                                        <p:attrNameLst>
                                          <p:attrName>ppt_y</p:attrName>
                                        </p:attrNameLst>
                                      </p:cBhvr>
                                    </p:anim>
                                    <p:animRot by="21600000">
                                      <p:cBhvr>
                                        <p:cTn id="16"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sp>
        <p:nvSpPr>
          <p:cNvPr id="2" name="Flowchart: Terminator 1"/>
          <p:cNvSpPr/>
          <p:nvPr/>
        </p:nvSpPr>
        <p:spPr>
          <a:xfrm>
            <a:off x="4495800" y="635000"/>
            <a:ext cx="3200400" cy="825500"/>
          </a:xfrm>
          <a:prstGeom prst="flowChartTerminator">
            <a:avLst/>
          </a:prstGeom>
          <a:solidFill>
            <a:srgbClr val="92D05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 ফল </a:t>
            </a:r>
            <a:endParaRPr lang="en-US" sz="60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ight Arrow 2"/>
          <p:cNvSpPr/>
          <p:nvPr/>
        </p:nvSpPr>
        <p:spPr>
          <a:xfrm>
            <a:off x="622300" y="1981200"/>
            <a:ext cx="3797300" cy="1219200"/>
          </a:xfrm>
          <a:prstGeom prst="rightArrow">
            <a:avLst/>
          </a:prstGeom>
          <a:solidFill>
            <a:srgbClr val="00EE6C"/>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 শেষে শিক্ষার্থীরা </a:t>
            </a:r>
            <a:endParaRPr lang="en-US" sz="2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4076700" y="3162300"/>
            <a:ext cx="7010400" cy="2387600"/>
          </a:xfrm>
          <a:prstGeom prst="roundRect">
            <a:avLst/>
          </a:prstGeom>
          <a:blipFill>
            <a:blip r:embed="rId3"/>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 মুনাফা কী তা বলতে পারবে।</a:t>
            </a:r>
          </a:p>
          <a:p>
            <a:pPr marL="457200" indent="-457200">
              <a:buFont typeface="Wingdings" panose="05000000000000000000" pitchFamily="2" charset="2"/>
              <a:buChar char="Ø"/>
            </a:pPr>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 মূলধন ও মুনাফার সূত্র গঠন করতে পারবে।</a:t>
            </a:r>
          </a:p>
          <a:p>
            <a:pPr marL="457200" indent="-457200">
              <a:buFont typeface="Wingdings" panose="05000000000000000000" pitchFamily="2" charset="2"/>
              <a:buChar char="Ø"/>
            </a:pPr>
            <a:r>
              <a:rPr lang="bn-IN" sz="2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 মূলধন ও মুনাফা সংক্রান্ত সমস্যা সমাধান করতে পারবে।  </a:t>
            </a:r>
          </a:p>
          <a:p>
            <a:pPr marL="457200" indent="-457200">
              <a:buFont typeface="Wingdings" panose="05000000000000000000" pitchFamily="2" charset="2"/>
              <a:buChar char="Ø"/>
            </a:pPr>
            <a:endParaRPr lang="en-US" sz="2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4479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25" y="461062"/>
            <a:ext cx="1476375" cy="896250"/>
          </a:xfrm>
          <a:prstGeom prst="rect">
            <a:avLst/>
          </a:prstGeom>
        </p:spPr>
      </p:pic>
      <p:sp>
        <p:nvSpPr>
          <p:cNvPr id="3" name="Flowchart: Terminator 2"/>
          <p:cNvSpPr/>
          <p:nvPr/>
        </p:nvSpPr>
        <p:spPr>
          <a:xfrm>
            <a:off x="4965700" y="520700"/>
            <a:ext cx="2260600" cy="774700"/>
          </a:xfrm>
          <a:prstGeom prst="flowChartTerminator">
            <a:avLst/>
          </a:prstGeom>
          <a:solidFill>
            <a:schemeClr val="accent2">
              <a:lumMod val="20000"/>
              <a:lumOff val="80000"/>
            </a:schemeClr>
          </a:solidFill>
          <a:ln w="38100">
            <a:solidFill>
              <a:srgbClr val="BE0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 মুনাফা </a:t>
            </a:r>
            <a:endParaRPr lang="en-US" sz="32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5" name="TextBox 4"/>
              <p:cNvSpPr txBox="1"/>
              <p:nvPr/>
            </p:nvSpPr>
            <p:spPr>
              <a:xfrm>
                <a:off x="539750" y="1790700"/>
                <a:ext cx="11112500" cy="4152547"/>
              </a:xfrm>
              <a:prstGeom prst="rect">
                <a:avLst/>
              </a:prstGeom>
              <a:noFill/>
            </p:spPr>
            <p:txBody>
              <a:bodyPr wrap="square" rtlCol="0">
                <a:spAutoFit/>
              </a:bodyPr>
              <a:lstStyle/>
              <a:p>
                <a:r>
                  <a:rPr lang="bn-IN" sz="2400" b="1" dirty="0" smtClean="0">
                    <a:solidFill>
                      <a:srgbClr val="0070C0"/>
                    </a:solidFill>
                    <a:effectLst/>
                    <a:latin typeface="NikoshBAN" panose="02000000000000000000" pitchFamily="2" charset="0"/>
                    <a:cs typeface="NikoshBAN" panose="02000000000000000000" pitchFamily="2" charset="0"/>
                  </a:rPr>
                  <a:t>প্রতি বছর শেষে ব্যাংকে আমানতকারীর মূলধন বাড়তে থাকে। এই বৃদ্ধিপ্রাপ্ত মূলধনকে বলা হয় চক্রবৃদ্ধি মূলধন বা চক্রবৃদ্ধি মূল বা সবৃদ্ধি মূল। আর প্রতি বছর বৃদ্ধিপ্রাপ্ত মূলধনের উপর যে মুনাফা হিসাব করা হয়, একে বলে চক্রবৃদ্ধি মুনাফা। </a:t>
                </a:r>
              </a:p>
              <a:p>
                <a:r>
                  <a:rPr lang="bn-IN" sz="2400" b="1" dirty="0" smtClean="0">
                    <a:solidFill>
                      <a:srgbClr val="0070C0"/>
                    </a:solidFill>
                    <a:effectLst/>
                    <a:latin typeface="NikoshBAN" panose="02000000000000000000" pitchFamily="2" charset="0"/>
                    <a:cs typeface="NikoshBAN" panose="02000000000000000000" pitchFamily="2" charset="0"/>
                  </a:rPr>
                  <a:t>চক্রবৃদ্ধি মুনাফার ক্ষেত্রে প্রত্যেক বছরের শেষে মূলধনের সাথে মুনাফা যোগ হয়ে নতুন মূলধন হয়। </a:t>
                </a:r>
              </a:p>
              <a:p>
                <a:endParaRPr lang="bn-IN" sz="2400" b="1" dirty="0" smtClean="0">
                  <a:solidFill>
                    <a:srgbClr val="0070C0"/>
                  </a:solidFill>
                  <a:effectLst/>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v"/>
                </a:pPr>
                <a:r>
                  <a:rPr lang="bn-IN" sz="2400" b="1" dirty="0" smtClean="0">
                    <a:solidFill>
                      <a:srgbClr val="002060"/>
                    </a:solidFill>
                    <a:effectLst/>
                    <a:latin typeface="NikoshBAN" panose="02000000000000000000" pitchFamily="2" charset="0"/>
                    <a:cs typeface="NikoshBAN" panose="02000000000000000000" pitchFamily="2" charset="0"/>
                  </a:rPr>
                  <a:t>বার্ষিক ১২% হারে ১০০০ টাকা ব্যাংকে জমা রাখলে-</a:t>
                </a:r>
              </a:p>
              <a:p>
                <a:r>
                  <a:rPr lang="bn-IN" sz="2400" b="1" dirty="0" smtClean="0">
                    <a:solidFill>
                      <a:srgbClr val="002060"/>
                    </a:solidFill>
                    <a:effectLst/>
                    <a:latin typeface="NikoshBAN" panose="02000000000000000000" pitchFamily="2" charset="0"/>
                    <a:cs typeface="NikoshBAN" panose="02000000000000000000" pitchFamily="2" charset="0"/>
                  </a:rPr>
                  <a:t> প্রারম্ভিক মূলধন = ১০০০ টাকা </a:t>
                </a:r>
              </a:p>
              <a:p>
                <a:r>
                  <a:rPr lang="bn-IN" sz="2400" b="1" dirty="0" smtClean="0">
                    <a:solidFill>
                      <a:srgbClr val="002060"/>
                    </a:solidFill>
                    <a:effectLst/>
                    <a:latin typeface="NikoshBAN" panose="02000000000000000000" pitchFamily="2" charset="0"/>
                    <a:cs typeface="NikoshBAN" panose="02000000000000000000" pitchFamily="2" charset="0"/>
                  </a:rPr>
                  <a:t>১ম বছরান্তে চক্রবৃদ্ধি মুনাফা = ১০০০ এর </a:t>
                </a:r>
                <a14:m>
                  <m:oMath xmlns:m="http://schemas.openxmlformats.org/officeDocument/2006/math">
                    <m:f>
                      <m:fPr>
                        <m:ctrlPr>
                          <a:rPr lang="bn-IN" sz="2400" b="1" i="1" smtClean="0">
                            <a:solidFill>
                              <a:srgbClr val="002060"/>
                            </a:solidFill>
                            <a:effectLst/>
                            <a:latin typeface="Cambria Math" panose="02040503050406030204" pitchFamily="18" charset="0"/>
                            <a:cs typeface="NikoshBAN" panose="02000000000000000000" pitchFamily="2" charset="0"/>
                          </a:rPr>
                        </m:ctrlPr>
                      </m:fPr>
                      <m:num>
                        <m:r>
                          <a:rPr lang="bn-IN" sz="2400" b="1" i="1" smtClean="0">
                            <a:solidFill>
                              <a:srgbClr val="002060"/>
                            </a:solidFill>
                            <a:effectLst/>
                            <a:latin typeface="Cambria Math" panose="02040503050406030204" pitchFamily="18" charset="0"/>
                            <a:cs typeface="NikoshBAN" panose="02000000000000000000" pitchFamily="2" charset="0"/>
                          </a:rPr>
                          <m:t>১২</m:t>
                        </m:r>
                      </m:num>
                      <m:den>
                        <m:r>
                          <a:rPr lang="bn-IN" sz="2400" b="1" i="1" smtClean="0">
                            <a:solidFill>
                              <a:srgbClr val="002060"/>
                            </a:solidFill>
                            <a:effectLst/>
                            <a:latin typeface="Cambria Math" panose="02040503050406030204" pitchFamily="18" charset="0"/>
                            <a:cs typeface="NikoshBAN" panose="02000000000000000000" pitchFamily="2" charset="0"/>
                          </a:rPr>
                          <m:t>১০০</m:t>
                        </m:r>
                      </m:den>
                    </m:f>
                    <m:r>
                      <a:rPr lang="bn-IN" sz="2400" b="1" i="1" smtClean="0">
                        <a:solidFill>
                          <a:srgbClr val="002060"/>
                        </a:solidFill>
                        <a:effectLst/>
                        <a:latin typeface="Cambria Math" panose="02040503050406030204" pitchFamily="18" charset="0"/>
                        <a:cs typeface="NikoshBAN" panose="02000000000000000000" pitchFamily="2" charset="0"/>
                      </a:rPr>
                      <m:t>=</m:t>
                    </m:r>
                    <m:r>
                      <a:rPr lang="bn-IN" sz="2400" b="1" i="1" smtClean="0">
                        <a:solidFill>
                          <a:srgbClr val="002060"/>
                        </a:solidFill>
                        <a:effectLst/>
                        <a:latin typeface="Cambria Math" panose="02040503050406030204" pitchFamily="18" charset="0"/>
                        <a:cs typeface="NikoshBAN" panose="02000000000000000000" pitchFamily="2" charset="0"/>
                      </a:rPr>
                      <m:t>১২০</m:t>
                    </m:r>
                    <m:r>
                      <a:rPr lang="bn-IN" sz="2400" b="1" i="1" smtClean="0">
                        <a:solidFill>
                          <a:srgbClr val="002060"/>
                        </a:solidFill>
                        <a:effectLst/>
                        <a:latin typeface="Cambria Math" panose="02040503050406030204" pitchFamily="18" charset="0"/>
                        <a:cs typeface="NikoshBAN" panose="02000000000000000000" pitchFamily="2" charset="0"/>
                      </a:rPr>
                      <m:t> </m:t>
                    </m:r>
                    <m:r>
                      <a:rPr lang="bn-IN" sz="2400" b="1" i="1" smtClean="0">
                        <a:solidFill>
                          <a:srgbClr val="002060"/>
                        </a:solidFill>
                        <a:effectLst/>
                        <a:latin typeface="Cambria Math" panose="02040503050406030204" pitchFamily="18" charset="0"/>
                        <a:cs typeface="NikoshBAN" panose="02000000000000000000" pitchFamily="2" charset="0"/>
                      </a:rPr>
                      <m:t>টাকা</m:t>
                    </m:r>
                    <m:r>
                      <a:rPr lang="bn-IN" sz="2400" b="1" i="1" smtClean="0">
                        <a:solidFill>
                          <a:srgbClr val="002060"/>
                        </a:solidFill>
                        <a:effectLst/>
                        <a:latin typeface="Cambria Math" panose="02040503050406030204" pitchFamily="18" charset="0"/>
                        <a:cs typeface="NikoshBAN" panose="02000000000000000000" pitchFamily="2" charset="0"/>
                      </a:rPr>
                      <m:t> </m:t>
                    </m:r>
                    <m:r>
                      <a:rPr lang="bn-IN" sz="2400" b="1" i="1" smtClean="0">
                        <a:solidFill>
                          <a:srgbClr val="002060"/>
                        </a:solidFill>
                        <a:effectLst/>
                        <a:latin typeface="Cambria Math" panose="02040503050406030204" pitchFamily="18" charset="0"/>
                        <a:cs typeface="NikoshBAN" panose="02000000000000000000" pitchFamily="2" charset="0"/>
                      </a:rPr>
                      <m:t>এবং</m:t>
                    </m:r>
                    <m:r>
                      <a:rPr lang="bn-IN" sz="2400" b="1" i="1" smtClean="0">
                        <a:solidFill>
                          <a:srgbClr val="002060"/>
                        </a:solidFill>
                        <a:effectLst/>
                        <a:latin typeface="Cambria Math" panose="02040503050406030204" pitchFamily="18" charset="0"/>
                        <a:cs typeface="NikoshBAN" panose="02000000000000000000" pitchFamily="2" charset="0"/>
                      </a:rPr>
                      <m:t> </m:t>
                    </m:r>
                    <m:r>
                      <a:rPr lang="bn-IN" sz="2400" b="1" i="1" smtClean="0">
                        <a:solidFill>
                          <a:srgbClr val="002060"/>
                        </a:solidFill>
                        <a:effectLst/>
                        <a:latin typeface="Cambria Math" panose="02040503050406030204" pitchFamily="18" charset="0"/>
                        <a:cs typeface="NikoshBAN" panose="02000000000000000000" pitchFamily="2" charset="0"/>
                      </a:rPr>
                      <m:t>মুলধন</m:t>
                    </m:r>
                    <m:r>
                      <a:rPr lang="bn-IN" sz="2400" b="1" i="1" smtClean="0">
                        <a:solidFill>
                          <a:srgbClr val="002060"/>
                        </a:solidFill>
                        <a:effectLst/>
                        <a:latin typeface="Cambria Math" panose="02040503050406030204" pitchFamily="18" charset="0"/>
                        <a:cs typeface="NikoshBAN" panose="02000000000000000000" pitchFamily="2" charset="0"/>
                      </a:rPr>
                      <m:t>=</m:t>
                    </m:r>
                    <m:r>
                      <a:rPr lang="bn-IN" sz="2400" b="1" i="1" smtClean="0">
                        <a:solidFill>
                          <a:srgbClr val="002060"/>
                        </a:solidFill>
                        <a:effectLst/>
                        <a:latin typeface="Cambria Math" panose="02040503050406030204" pitchFamily="18" charset="0"/>
                        <a:cs typeface="NikoshBAN" panose="02000000000000000000" pitchFamily="2" charset="0"/>
                      </a:rPr>
                      <m:t>১০০০</m:t>
                    </m:r>
                    <m:r>
                      <a:rPr lang="bn-IN" sz="2400" b="1" i="1" smtClean="0">
                        <a:solidFill>
                          <a:srgbClr val="002060"/>
                        </a:solidFill>
                        <a:effectLst/>
                        <a:latin typeface="Cambria Math" panose="02040503050406030204" pitchFamily="18" charset="0"/>
                        <a:cs typeface="NikoshBAN" panose="02000000000000000000" pitchFamily="2" charset="0"/>
                      </a:rPr>
                      <m:t>+</m:t>
                    </m:r>
                    <m:r>
                      <a:rPr lang="bn-IN" sz="2400" b="1" i="1" smtClean="0">
                        <a:solidFill>
                          <a:srgbClr val="002060"/>
                        </a:solidFill>
                        <a:effectLst/>
                        <a:latin typeface="Cambria Math" panose="02040503050406030204" pitchFamily="18" charset="0"/>
                        <a:cs typeface="NikoshBAN" panose="02000000000000000000" pitchFamily="2" charset="0"/>
                      </a:rPr>
                      <m:t>১২০</m:t>
                    </m:r>
                    <m:r>
                      <a:rPr lang="bn-IN" sz="2400" b="1" i="1" smtClean="0">
                        <a:solidFill>
                          <a:srgbClr val="002060"/>
                        </a:solidFill>
                        <a:effectLst/>
                        <a:latin typeface="Cambria Math" panose="02040503050406030204" pitchFamily="18" charset="0"/>
                        <a:cs typeface="NikoshBAN" panose="02000000000000000000" pitchFamily="2" charset="0"/>
                      </a:rPr>
                      <m:t>=</m:t>
                    </m:r>
                    <m:r>
                      <a:rPr lang="bn-IN" sz="2400" b="1" i="1" smtClean="0">
                        <a:solidFill>
                          <a:srgbClr val="002060"/>
                        </a:solidFill>
                        <a:effectLst/>
                        <a:latin typeface="Cambria Math" panose="02040503050406030204" pitchFamily="18" charset="0"/>
                        <a:cs typeface="NikoshBAN" panose="02000000000000000000" pitchFamily="2" charset="0"/>
                      </a:rPr>
                      <m:t>১১২০</m:t>
                    </m:r>
                  </m:oMath>
                </a14:m>
                <a:r>
                  <a:rPr lang="bn-IN" sz="2400" b="1" dirty="0" smtClean="0">
                    <a:solidFill>
                      <a:srgbClr val="002060"/>
                    </a:solidFill>
                    <a:effectLst/>
                    <a:latin typeface="NikoshBAN" panose="02000000000000000000" pitchFamily="2" charset="0"/>
                    <a:cs typeface="NikoshBAN" panose="02000000000000000000" pitchFamily="2" charset="0"/>
                  </a:rPr>
                  <a:t> টাকা </a:t>
                </a:r>
              </a:p>
              <a:p>
                <a:r>
                  <a:rPr lang="bn-IN" sz="2400" b="1" dirty="0" smtClean="0">
                    <a:solidFill>
                      <a:srgbClr val="002060"/>
                    </a:solidFill>
                    <a:effectLst/>
                    <a:latin typeface="NikoshBAN" panose="02000000000000000000" pitchFamily="2" charset="0"/>
                    <a:cs typeface="NikoshBAN" panose="02000000000000000000" pitchFamily="2" charset="0"/>
                  </a:rPr>
                  <a:t>২য় বছরান্তে চক্রবৃদ্ধি মনাফা = ১১২০ এর</a:t>
                </a:r>
                <a:r>
                  <a:rPr lang="bn-IN" sz="2400" b="1" dirty="0">
                    <a:solidFill>
                      <a:srgbClr val="002060"/>
                    </a:solidFill>
                    <a:effectLst/>
                    <a:latin typeface="NikoshBAN" panose="02000000000000000000" pitchFamily="2" charset="0"/>
                    <a:cs typeface="NikoshBAN" panose="02000000000000000000" pitchFamily="2" charset="0"/>
                  </a:rPr>
                  <a:t> </a:t>
                </a:r>
                <a14:m>
                  <m:oMath xmlns:m="http://schemas.openxmlformats.org/officeDocument/2006/math">
                    <m:f>
                      <m:fPr>
                        <m:ctrlPr>
                          <a:rPr lang="bn-IN" sz="2400" b="1" i="1">
                            <a:solidFill>
                              <a:srgbClr val="002060"/>
                            </a:solidFill>
                            <a:effectLst/>
                            <a:latin typeface="Cambria Math" panose="02040503050406030204" pitchFamily="18" charset="0"/>
                            <a:cs typeface="NikoshBAN" panose="02000000000000000000" pitchFamily="2" charset="0"/>
                          </a:rPr>
                        </m:ctrlPr>
                      </m:fPr>
                      <m:num>
                        <m:r>
                          <a:rPr lang="bn-IN" sz="2400" b="1" i="1">
                            <a:solidFill>
                              <a:srgbClr val="002060"/>
                            </a:solidFill>
                            <a:effectLst/>
                            <a:latin typeface="Cambria Math" panose="02040503050406030204" pitchFamily="18" charset="0"/>
                            <a:cs typeface="NikoshBAN" panose="02000000000000000000" pitchFamily="2" charset="0"/>
                          </a:rPr>
                          <m:t>১২</m:t>
                        </m:r>
                      </m:num>
                      <m:den>
                        <m:r>
                          <a:rPr lang="bn-IN" sz="2400" b="1" i="1">
                            <a:solidFill>
                              <a:srgbClr val="002060"/>
                            </a:solidFill>
                            <a:effectLst/>
                            <a:latin typeface="Cambria Math" panose="02040503050406030204" pitchFamily="18" charset="0"/>
                            <a:cs typeface="NikoshBAN" panose="02000000000000000000" pitchFamily="2" charset="0"/>
                          </a:rPr>
                          <m:t>১০০</m:t>
                        </m:r>
                      </m:den>
                    </m:f>
                    <m:r>
                      <a:rPr lang="bn-IN" sz="2400" b="1" i="1" smtClean="0">
                        <a:solidFill>
                          <a:srgbClr val="002060"/>
                        </a:solidFill>
                        <a:effectLst/>
                        <a:latin typeface="Cambria Math" panose="02040503050406030204" pitchFamily="18" charset="0"/>
                        <a:cs typeface="NikoshBAN" panose="02000000000000000000" pitchFamily="2" charset="0"/>
                      </a:rPr>
                      <m:t>=</m:t>
                    </m:r>
                    <m:r>
                      <a:rPr lang="bn-IN" sz="2400" b="1" i="1" smtClean="0">
                        <a:solidFill>
                          <a:srgbClr val="002060"/>
                        </a:solidFill>
                        <a:effectLst/>
                        <a:latin typeface="Cambria Math" panose="02040503050406030204" pitchFamily="18" charset="0"/>
                        <a:cs typeface="NikoshBAN" panose="02000000000000000000" pitchFamily="2" charset="0"/>
                      </a:rPr>
                      <m:t>১৩৪</m:t>
                    </m:r>
                    <m:r>
                      <a:rPr lang="bn-IN" sz="2400" b="1" i="1" smtClean="0">
                        <a:solidFill>
                          <a:srgbClr val="002060"/>
                        </a:solidFill>
                        <a:effectLst/>
                        <a:latin typeface="Cambria Math" panose="02040503050406030204" pitchFamily="18" charset="0"/>
                        <a:cs typeface="NikoshBAN" panose="02000000000000000000" pitchFamily="2" charset="0"/>
                      </a:rPr>
                      <m:t>.</m:t>
                    </m:r>
                    <m:r>
                      <a:rPr lang="bn-IN" sz="2400" b="1" i="1" smtClean="0">
                        <a:solidFill>
                          <a:srgbClr val="002060"/>
                        </a:solidFill>
                        <a:effectLst/>
                        <a:latin typeface="Cambria Math" panose="02040503050406030204" pitchFamily="18" charset="0"/>
                        <a:cs typeface="NikoshBAN" panose="02000000000000000000" pitchFamily="2" charset="0"/>
                      </a:rPr>
                      <m:t>৪০</m:t>
                    </m:r>
                    <m:r>
                      <a:rPr lang="bn-IN" sz="2400" b="1" i="1" smtClean="0">
                        <a:solidFill>
                          <a:srgbClr val="002060"/>
                        </a:solidFill>
                        <a:effectLst/>
                        <a:latin typeface="Cambria Math" panose="02040503050406030204" pitchFamily="18" charset="0"/>
                        <a:cs typeface="NikoshBAN" panose="02000000000000000000" pitchFamily="2" charset="0"/>
                      </a:rPr>
                      <m:t> </m:t>
                    </m:r>
                    <m:r>
                      <a:rPr lang="bn-IN" sz="2400" b="1" i="1" smtClean="0">
                        <a:solidFill>
                          <a:srgbClr val="002060"/>
                        </a:solidFill>
                        <a:effectLst/>
                        <a:latin typeface="Cambria Math" panose="02040503050406030204" pitchFamily="18" charset="0"/>
                        <a:cs typeface="NikoshBAN" panose="02000000000000000000" pitchFamily="2" charset="0"/>
                      </a:rPr>
                      <m:t>টাকা</m:t>
                    </m:r>
                    <m:r>
                      <a:rPr lang="bn-IN" sz="2400" b="1" i="1" smtClean="0">
                        <a:solidFill>
                          <a:srgbClr val="002060"/>
                        </a:solidFill>
                        <a:effectLst/>
                        <a:latin typeface="Cambria Math" panose="02040503050406030204" pitchFamily="18" charset="0"/>
                        <a:cs typeface="NikoshBAN" panose="02000000000000000000" pitchFamily="2" charset="0"/>
                      </a:rPr>
                      <m:t> </m:t>
                    </m:r>
                    <m:r>
                      <a:rPr lang="bn-IN" sz="2400" b="1" i="1" smtClean="0">
                        <a:solidFill>
                          <a:srgbClr val="002060"/>
                        </a:solidFill>
                        <a:effectLst/>
                        <a:latin typeface="Cambria Math" panose="02040503050406030204" pitchFamily="18" charset="0"/>
                        <a:cs typeface="NikoshBAN" panose="02000000000000000000" pitchFamily="2" charset="0"/>
                      </a:rPr>
                      <m:t>এবং</m:t>
                    </m:r>
                    <m:r>
                      <a:rPr lang="bn-IN" sz="2400" b="1" i="1" smtClean="0">
                        <a:solidFill>
                          <a:srgbClr val="002060"/>
                        </a:solidFill>
                        <a:effectLst/>
                        <a:latin typeface="Cambria Math" panose="02040503050406030204" pitchFamily="18" charset="0"/>
                        <a:cs typeface="NikoshBAN" panose="02000000000000000000" pitchFamily="2" charset="0"/>
                      </a:rPr>
                      <m:t> </m:t>
                    </m:r>
                    <m:r>
                      <a:rPr lang="bn-IN" sz="2400" b="1" i="1" smtClean="0">
                        <a:solidFill>
                          <a:srgbClr val="002060"/>
                        </a:solidFill>
                        <a:effectLst/>
                        <a:latin typeface="Cambria Math" panose="02040503050406030204" pitchFamily="18" charset="0"/>
                        <a:cs typeface="NikoshBAN" panose="02000000000000000000" pitchFamily="2" charset="0"/>
                      </a:rPr>
                      <m:t>মূলধন</m:t>
                    </m:r>
                    <m:r>
                      <a:rPr lang="bn-IN" sz="2400" b="1" i="1" smtClean="0">
                        <a:solidFill>
                          <a:srgbClr val="002060"/>
                        </a:solidFill>
                        <a:effectLst/>
                        <a:latin typeface="Cambria Math" panose="02040503050406030204" pitchFamily="18" charset="0"/>
                        <a:cs typeface="NikoshBAN" panose="02000000000000000000" pitchFamily="2" charset="0"/>
                      </a:rPr>
                      <m:t>=</m:t>
                    </m:r>
                    <m:r>
                      <a:rPr lang="bn-IN" sz="2400" b="1" i="1" smtClean="0">
                        <a:solidFill>
                          <a:srgbClr val="002060"/>
                        </a:solidFill>
                        <a:effectLst/>
                        <a:latin typeface="Cambria Math" panose="02040503050406030204" pitchFamily="18" charset="0"/>
                        <a:cs typeface="NikoshBAN" panose="02000000000000000000" pitchFamily="2" charset="0"/>
                      </a:rPr>
                      <m:t>১১২০</m:t>
                    </m:r>
                    <m:r>
                      <a:rPr lang="bn-IN" sz="2400" b="1" i="1" smtClean="0">
                        <a:solidFill>
                          <a:srgbClr val="002060"/>
                        </a:solidFill>
                        <a:effectLst/>
                        <a:latin typeface="Cambria Math" panose="02040503050406030204" pitchFamily="18" charset="0"/>
                        <a:cs typeface="NikoshBAN" panose="02000000000000000000" pitchFamily="2" charset="0"/>
                      </a:rPr>
                      <m:t>+</m:t>
                    </m:r>
                    <m:r>
                      <a:rPr lang="bn-IN" sz="2400" b="1" i="1" smtClean="0">
                        <a:solidFill>
                          <a:srgbClr val="002060"/>
                        </a:solidFill>
                        <a:effectLst/>
                        <a:latin typeface="Cambria Math" panose="02040503050406030204" pitchFamily="18" charset="0"/>
                        <a:cs typeface="NikoshBAN" panose="02000000000000000000" pitchFamily="2" charset="0"/>
                      </a:rPr>
                      <m:t>১৩৪</m:t>
                    </m:r>
                    <m:r>
                      <a:rPr lang="bn-IN" sz="2400" b="1" i="1" smtClean="0">
                        <a:solidFill>
                          <a:srgbClr val="002060"/>
                        </a:solidFill>
                        <a:effectLst/>
                        <a:latin typeface="Cambria Math" panose="02040503050406030204" pitchFamily="18" charset="0"/>
                        <a:cs typeface="NikoshBAN" panose="02000000000000000000" pitchFamily="2" charset="0"/>
                      </a:rPr>
                      <m:t>.</m:t>
                    </m:r>
                    <m:r>
                      <a:rPr lang="bn-IN" sz="2400" b="1" i="1" smtClean="0">
                        <a:solidFill>
                          <a:srgbClr val="002060"/>
                        </a:solidFill>
                        <a:effectLst/>
                        <a:latin typeface="Cambria Math" panose="02040503050406030204" pitchFamily="18" charset="0"/>
                        <a:cs typeface="NikoshBAN" panose="02000000000000000000" pitchFamily="2" charset="0"/>
                      </a:rPr>
                      <m:t>৪</m:t>
                    </m:r>
                    <m:r>
                      <a:rPr lang="bn-IN" sz="2400" b="1" i="1" smtClean="0">
                        <a:solidFill>
                          <a:srgbClr val="002060"/>
                        </a:solidFill>
                        <a:effectLst/>
                        <a:latin typeface="Cambria Math" panose="02040503050406030204" pitchFamily="18" charset="0"/>
                        <a:cs typeface="NikoshBAN" panose="02000000000000000000" pitchFamily="2" charset="0"/>
                      </a:rPr>
                      <m:t>=</m:t>
                    </m:r>
                    <m:r>
                      <a:rPr lang="bn-IN" sz="2400" b="1" i="1" smtClean="0">
                        <a:solidFill>
                          <a:srgbClr val="002060"/>
                        </a:solidFill>
                        <a:effectLst/>
                        <a:latin typeface="Cambria Math" panose="02040503050406030204" pitchFamily="18" charset="0"/>
                        <a:cs typeface="NikoshBAN" panose="02000000000000000000" pitchFamily="2" charset="0"/>
                      </a:rPr>
                      <m:t>১২৫৪</m:t>
                    </m:r>
                    <m:r>
                      <a:rPr lang="bn-IN" sz="2400" b="1" i="1" smtClean="0">
                        <a:solidFill>
                          <a:srgbClr val="002060"/>
                        </a:solidFill>
                        <a:effectLst/>
                        <a:latin typeface="Cambria Math" panose="02040503050406030204" pitchFamily="18" charset="0"/>
                        <a:cs typeface="NikoshBAN" panose="02000000000000000000" pitchFamily="2" charset="0"/>
                      </a:rPr>
                      <m:t>.</m:t>
                    </m:r>
                    <m:r>
                      <a:rPr lang="bn-IN" sz="2400" b="1" i="1" smtClean="0">
                        <a:solidFill>
                          <a:srgbClr val="002060"/>
                        </a:solidFill>
                        <a:effectLst/>
                        <a:latin typeface="Cambria Math" panose="02040503050406030204" pitchFamily="18" charset="0"/>
                        <a:cs typeface="NikoshBAN" panose="02000000000000000000" pitchFamily="2" charset="0"/>
                      </a:rPr>
                      <m:t>৪০</m:t>
                    </m:r>
                    <m:r>
                      <a:rPr lang="bn-IN" sz="2400" b="1" i="1" smtClean="0">
                        <a:solidFill>
                          <a:srgbClr val="002060"/>
                        </a:solidFill>
                        <a:effectLst/>
                        <a:latin typeface="Cambria Math" panose="02040503050406030204" pitchFamily="18" charset="0"/>
                        <a:cs typeface="NikoshBAN" panose="02000000000000000000" pitchFamily="2" charset="0"/>
                      </a:rPr>
                      <m:t> </m:t>
                    </m:r>
                    <m:r>
                      <a:rPr lang="bn-IN" sz="2400" b="1" i="1" smtClean="0">
                        <a:solidFill>
                          <a:srgbClr val="002060"/>
                        </a:solidFill>
                        <a:effectLst/>
                        <a:latin typeface="Cambria Math" panose="02040503050406030204" pitchFamily="18" charset="0"/>
                        <a:cs typeface="NikoshBAN" panose="02000000000000000000" pitchFamily="2" charset="0"/>
                      </a:rPr>
                      <m:t>টাকা</m:t>
                    </m:r>
                  </m:oMath>
                </a14:m>
                <a:endParaRPr lang="bn-IN" sz="2400" b="1" i="1" dirty="0" smtClean="0">
                  <a:solidFill>
                    <a:srgbClr val="002060"/>
                  </a:solidFill>
                  <a:effectLst/>
                  <a:latin typeface="Cambria Math" panose="02040503050406030204" pitchFamily="18" charset="0"/>
                  <a:cs typeface="NikoshBAN" panose="02000000000000000000" pitchFamily="2" charset="0"/>
                </a:endParaRPr>
              </a:p>
              <a:p>
                <a:r>
                  <a:rPr lang="bn-IN" sz="2400" b="1" dirty="0" smtClean="0">
                    <a:solidFill>
                      <a:srgbClr val="002060"/>
                    </a:solidFill>
                    <a:effectLst/>
                    <a:cs typeface="NikoshBAN" panose="02000000000000000000" pitchFamily="2" charset="0"/>
                  </a:rPr>
                  <a:t>এভাবে প্রতি বছরান্তে ব্যাংকে আমানতকারীর মূলধন বাড়তে থাকবে। </a:t>
                </a:r>
                <a14:m>
                  <m:oMath xmlns:m="http://schemas.openxmlformats.org/officeDocument/2006/math">
                    <m:r>
                      <a:rPr lang="bn-IN" sz="2400" b="1" i="1" smtClean="0">
                        <a:solidFill>
                          <a:srgbClr val="002060"/>
                        </a:solidFill>
                        <a:effectLst/>
                        <a:latin typeface="Cambria Math" panose="02040503050406030204" pitchFamily="18" charset="0"/>
                        <a:cs typeface="NikoshBAN" panose="02000000000000000000" pitchFamily="2" charset="0"/>
                      </a:rPr>
                      <m:t> </m:t>
                    </m:r>
                  </m:oMath>
                </a14:m>
                <a:endParaRPr lang="bn-IN" sz="2400" b="1" dirty="0" smtClean="0">
                  <a:solidFill>
                    <a:srgbClr val="002060"/>
                  </a:solidFill>
                  <a:effectLst/>
                  <a:latin typeface="NikoshBAN" panose="02000000000000000000" pitchFamily="2" charset="0"/>
                  <a:cs typeface="NikoshBAN" panose="02000000000000000000" pitchFamily="2"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9750" y="1790700"/>
                <a:ext cx="11112500" cy="4152547"/>
              </a:xfrm>
              <a:prstGeom prst="rect">
                <a:avLst/>
              </a:prstGeom>
              <a:blipFill rotWithShape="0">
                <a:blip r:embed="rId4"/>
                <a:stretch>
                  <a:fillRect l="-878" t="-1175" b="-2643"/>
                </a:stretch>
              </a:blipFill>
            </p:spPr>
            <p:txBody>
              <a:bodyPr/>
              <a:lstStyle/>
              <a:p>
                <a:r>
                  <a:rPr lang="en-US">
                    <a:noFill/>
                  </a:rPr>
                  <a:t> </a:t>
                </a:r>
              </a:p>
            </p:txBody>
          </p:sp>
        </mc:Fallback>
      </mc:AlternateContent>
    </p:spTree>
    <p:extLst>
      <p:ext uri="{BB962C8B-B14F-4D97-AF65-F5344CB8AC3E}">
        <p14:creationId xmlns:p14="http://schemas.microsoft.com/office/powerpoint/2010/main" val="2351020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
                                            <p:txEl>
                                              <p:pRg st="0" end="0"/>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p:cTn id="3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12192000" cy="6858000"/>
          </a:xfrm>
          <a:prstGeom prst="bevel">
            <a:avLst>
              <a:gd name="adj" fmla="val 6574"/>
            </a:avLst>
          </a:prstGeom>
          <a:solidFill>
            <a:srgbClr val="25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25" y="461062"/>
            <a:ext cx="1476375" cy="896250"/>
          </a:xfrm>
          <a:prstGeom prst="rect">
            <a:avLst/>
          </a:prstGeom>
        </p:spPr>
      </p:pic>
      <p:sp>
        <p:nvSpPr>
          <p:cNvPr id="2" name="TextBox 1"/>
          <p:cNvSpPr txBox="1"/>
          <p:nvPr/>
        </p:nvSpPr>
        <p:spPr>
          <a:xfrm>
            <a:off x="3752850" y="635000"/>
            <a:ext cx="4686300" cy="584775"/>
          </a:xfrm>
          <a:prstGeom prst="rect">
            <a:avLst/>
          </a:prstGeom>
          <a:solidFill>
            <a:schemeClr val="accent4">
              <a:lumMod val="20000"/>
              <a:lumOff val="80000"/>
            </a:schemeClr>
          </a:solidFill>
        </p:spPr>
        <p:txBody>
          <a:bodyPr wrap="square" rtlCol="0">
            <a:spAutoFit/>
          </a:bodyPr>
          <a:lstStyle/>
          <a:p>
            <a:r>
              <a:rPr lang="bn-IN"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 মূলধন ও মুনাফার সূত্র গঠন </a:t>
            </a:r>
            <a:endParaRPr lang="en-US" sz="32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mc:Choice xmlns:a14="http://schemas.microsoft.com/office/drawing/2010/main" Requires="a14">
          <p:sp>
            <p:nvSpPr>
              <p:cNvPr id="3" name="TextBox 2"/>
              <p:cNvSpPr txBox="1"/>
              <p:nvPr/>
            </p:nvSpPr>
            <p:spPr>
              <a:xfrm>
                <a:off x="711200" y="1473200"/>
                <a:ext cx="10579100" cy="4557658"/>
              </a:xfrm>
              <a:prstGeom prst="rect">
                <a:avLst/>
              </a:prstGeom>
              <a:solidFill>
                <a:schemeClr val="accent2">
                  <a:lumMod val="20000"/>
                  <a:lumOff val="80000"/>
                </a:schemeClr>
              </a:solidFill>
              <a:ln>
                <a:solidFill>
                  <a:srgbClr val="00EE6C"/>
                </a:solidFill>
              </a:ln>
            </p:spPr>
            <p:txBody>
              <a:bodyPr wrap="square" rtlCol="0">
                <a:spAutoFit/>
              </a:bodyPr>
              <a:lstStyle/>
              <a:p>
                <a:r>
                  <a:rPr lang="bn-IN" sz="2400" b="1" dirty="0" smtClean="0">
                    <a:solidFill>
                      <a:schemeClr val="tx1"/>
                    </a:solidFill>
                    <a:effectLst/>
                    <a:latin typeface="NikoshBAN" panose="02000000000000000000" pitchFamily="2" charset="0"/>
                    <a:cs typeface="NikoshBAN" panose="02000000000000000000" pitchFamily="2" charset="0"/>
                  </a:rPr>
                  <a:t>মনে করি, প্রারম্ভিক মূলধন বা আসল</a:t>
                </a:r>
                <a:r>
                  <a:rPr lang="en-US" sz="2400" b="1" dirty="0" smtClean="0">
                    <a:solidFill>
                      <a:schemeClr val="tx1"/>
                    </a:solidFill>
                    <a:effectLst/>
                    <a:latin typeface="NikoshBAN" panose="02000000000000000000" pitchFamily="2" charset="0"/>
                    <a:cs typeface="NikoshBAN" panose="02000000000000000000" pitchFamily="2" charset="0"/>
                  </a:rPr>
                  <a:t> </a:t>
                </a:r>
                <a:r>
                  <a:rPr lang="en-US" sz="2400" b="1" i="1" dirty="0" smtClean="0">
                    <a:solidFill>
                      <a:schemeClr val="tx1"/>
                    </a:solidFill>
                    <a:effectLst/>
                    <a:latin typeface="NikoshBAN" panose="02000000000000000000" pitchFamily="2" charset="0"/>
                    <a:cs typeface="NikoshBAN" panose="02000000000000000000" pitchFamily="2" charset="0"/>
                  </a:rPr>
                  <a:t>P</a:t>
                </a:r>
                <a:r>
                  <a:rPr lang="bn-IN" sz="2400" b="1" dirty="0" smtClean="0">
                    <a:solidFill>
                      <a:schemeClr val="tx1"/>
                    </a:solidFill>
                    <a:effectLst/>
                    <a:latin typeface="NikoshBAN" panose="02000000000000000000" pitchFamily="2" charset="0"/>
                    <a:cs typeface="NikoshBAN" panose="02000000000000000000" pitchFamily="2" charset="0"/>
                  </a:rPr>
                  <a:t> এবং বার্ষিক মুনাফার হার</a:t>
                </a:r>
                <a:r>
                  <a:rPr lang="en-US" sz="2400" b="1" dirty="0" smtClean="0">
                    <a:solidFill>
                      <a:schemeClr val="tx1"/>
                    </a:solidFill>
                    <a:effectLst/>
                    <a:latin typeface="NikoshBAN" panose="02000000000000000000" pitchFamily="2" charset="0"/>
                    <a:cs typeface="NikoshBAN" panose="02000000000000000000" pitchFamily="2" charset="0"/>
                  </a:rPr>
                  <a:t> </a:t>
                </a:r>
                <a:r>
                  <a:rPr lang="en-US" sz="2400" b="1" i="1" dirty="0" smtClean="0">
                    <a:solidFill>
                      <a:schemeClr val="tx1"/>
                    </a:solidFill>
                    <a:effectLst/>
                    <a:latin typeface="NikoshBAN" panose="02000000000000000000" pitchFamily="2" charset="0"/>
                    <a:cs typeface="NikoshBAN" panose="02000000000000000000" pitchFamily="2" charset="0"/>
                  </a:rPr>
                  <a:t>r</a:t>
                </a:r>
              </a:p>
              <a:p>
                <a:r>
                  <a:rPr lang="en-US" sz="2400" b="1" dirty="0" smtClean="0">
                    <a:solidFill>
                      <a:schemeClr val="tx1"/>
                    </a:solidFill>
                    <a:effectLst/>
                    <a:latin typeface="NikoshBAN" panose="02000000000000000000" pitchFamily="2" charset="0"/>
                    <a:ea typeface="Yu Gothic UI Light" panose="020B0300000000000000" pitchFamily="34" charset="-128"/>
                    <a:cs typeface="NikoshBAN" panose="02000000000000000000" pitchFamily="2" charset="0"/>
                  </a:rPr>
                  <a:t>∴ </a:t>
                </a:r>
                <a:r>
                  <a:rPr lang="bn-BD" sz="2400" b="1" dirty="0" smtClean="0">
                    <a:solidFill>
                      <a:schemeClr val="tx1"/>
                    </a:solidFill>
                    <a:effectLst/>
                    <a:latin typeface="NikoshBAN" panose="02000000000000000000" pitchFamily="2" charset="0"/>
                    <a:ea typeface="Yu Gothic UI Light" panose="020B0300000000000000" pitchFamily="34" charset="-128"/>
                    <a:cs typeface="NikoshBAN" panose="02000000000000000000" pitchFamily="2" charset="0"/>
                  </a:rPr>
                  <a:t>১ম বছরান্তে চক্রবৃদ্ধি মূলধন = আসল + মুনাফা</a:t>
                </a:r>
              </a:p>
              <a:p>
                <a:r>
                  <a:rPr lang="bn-BD" sz="2400" b="1" i="1" dirty="0">
                    <a:solidFill>
                      <a:schemeClr val="tx1"/>
                    </a:solidFill>
                    <a:effectLst/>
                    <a:latin typeface="NikoshBAN" panose="02000000000000000000" pitchFamily="2" charset="0"/>
                    <a:ea typeface="Yu Gothic UI Light" panose="020B0300000000000000" pitchFamily="34" charset="-128"/>
                    <a:cs typeface="NikoshBAN" panose="02000000000000000000" pitchFamily="2" charset="0"/>
                  </a:rPr>
                  <a:t>	</a:t>
                </a:r>
                <a:r>
                  <a:rPr lang="en-US" sz="2400" b="1" i="1" dirty="0" smtClean="0">
                    <a:solidFill>
                      <a:schemeClr val="tx1"/>
                    </a:solidFill>
                    <a:effectLst/>
                    <a:latin typeface="NikoshBAN" panose="02000000000000000000" pitchFamily="2" charset="0"/>
                    <a:ea typeface="Yu Gothic UI Light" panose="020B0300000000000000" pitchFamily="34" charset="-128"/>
                    <a:cs typeface="NikoshBAN" panose="02000000000000000000" pitchFamily="2" charset="0"/>
                  </a:rPr>
                  <a:t>	</a:t>
                </a:r>
                <a:r>
                  <a:rPr lang="bn-BD" sz="2400" b="1" dirty="0" smtClean="0">
                    <a:solidFill>
                      <a:schemeClr val="tx1"/>
                    </a:solidFill>
                    <a:effectLst/>
                    <a:latin typeface="NikoshBAN" panose="02000000000000000000" pitchFamily="2" charset="0"/>
                    <a:ea typeface="Yu Gothic UI Light" panose="020B0300000000000000" pitchFamily="34" charset="-128"/>
                    <a:cs typeface="NikoshBAN" panose="02000000000000000000" pitchFamily="2" charset="0"/>
                  </a:rPr>
                  <a:t>=</a:t>
                </a:r>
                <a:r>
                  <a:rPr lang="bn-IN" sz="2400" b="1" dirty="0" smtClean="0">
                    <a:solidFill>
                      <a:schemeClr val="tx1"/>
                    </a:solidFill>
                    <a:effectLst/>
                    <a:latin typeface="NikoshBAN" panose="02000000000000000000" pitchFamily="2" charset="0"/>
                    <a:cs typeface="NikoshBAN" panose="02000000000000000000" pitchFamily="2" charset="0"/>
                  </a:rPr>
                  <a:t> </a:t>
                </a:r>
                <a:r>
                  <a:rPr lang="en-US" sz="2400" b="1" i="1" dirty="0" smtClean="0">
                    <a:solidFill>
                      <a:schemeClr val="tx1"/>
                    </a:solidFill>
                    <a:effectLst/>
                    <a:latin typeface="NikoshBAN" panose="02000000000000000000" pitchFamily="2" charset="0"/>
                    <a:cs typeface="NikoshBAN" panose="02000000000000000000" pitchFamily="2" charset="0"/>
                  </a:rPr>
                  <a:t>P </a:t>
                </a:r>
                <a:r>
                  <a:rPr lang="en-US" sz="2400" b="1" dirty="0" smtClean="0">
                    <a:solidFill>
                      <a:schemeClr val="tx1"/>
                    </a:solidFill>
                    <a:effectLst/>
                    <a:latin typeface="NikoshBAN" panose="02000000000000000000" pitchFamily="2" charset="0"/>
                    <a:cs typeface="NikoshBAN" panose="02000000000000000000" pitchFamily="2" charset="0"/>
                  </a:rPr>
                  <a:t>+</a:t>
                </a:r>
                <a:r>
                  <a:rPr lang="en-US" sz="2400" b="1" i="1" dirty="0" smtClean="0">
                    <a:solidFill>
                      <a:schemeClr val="tx1"/>
                    </a:solidFill>
                    <a:effectLst/>
                    <a:latin typeface="NikoshBAN" panose="02000000000000000000" pitchFamily="2" charset="0"/>
                    <a:cs typeface="NikoshBAN" panose="02000000000000000000" pitchFamily="2" charset="0"/>
                  </a:rPr>
                  <a:t>P </a:t>
                </a:r>
                <a:r>
                  <a:rPr lang="en-US" sz="2400" b="1" dirty="0" smtClean="0">
                    <a:solidFill>
                      <a:schemeClr val="tx1"/>
                    </a:solidFill>
                    <a:effectLst/>
                    <a:latin typeface="NikoshBAN" panose="02000000000000000000" pitchFamily="2" charset="0"/>
                    <a:cs typeface="NikoshBAN" panose="02000000000000000000" pitchFamily="2" charset="0"/>
                    <a:sym typeface="Symbol" panose="05050102010706020507" pitchFamily="18" charset="2"/>
                  </a:rPr>
                  <a:t></a:t>
                </a:r>
                <a:r>
                  <a:rPr lang="en-US" sz="2400" b="1" i="1" dirty="0" smtClean="0">
                    <a:solidFill>
                      <a:schemeClr val="tx1"/>
                    </a:solidFill>
                    <a:effectLst/>
                    <a:latin typeface="NikoshBAN" panose="02000000000000000000" pitchFamily="2" charset="0"/>
                    <a:cs typeface="NikoshBAN" panose="02000000000000000000" pitchFamily="2" charset="0"/>
                    <a:sym typeface="Symbol" panose="05050102010706020507" pitchFamily="18" charset="2"/>
                  </a:rPr>
                  <a:t> r</a:t>
                </a:r>
                <a:r>
                  <a:rPr lang="en-US" sz="2400" b="1" dirty="0" smtClean="0">
                    <a:solidFill>
                      <a:schemeClr val="tx1"/>
                    </a:solidFill>
                    <a:effectLst/>
                    <a:latin typeface="NikoshBAN" panose="02000000000000000000" pitchFamily="2" charset="0"/>
                    <a:cs typeface="NikoshBAN" panose="02000000000000000000" pitchFamily="2" charset="0"/>
                    <a:sym typeface="Symbol" panose="05050102010706020507" pitchFamily="18" charset="2"/>
                  </a:rPr>
                  <a:t> </a:t>
                </a:r>
              </a:p>
              <a:p>
                <a:r>
                  <a:rPr lang="en-US" sz="2400" b="1" dirty="0">
                    <a:effectLst/>
                    <a:latin typeface="NikoshBAN" panose="02000000000000000000" pitchFamily="2" charset="0"/>
                    <a:cs typeface="NikoshBAN" panose="02000000000000000000" pitchFamily="2" charset="0"/>
                    <a:sym typeface="Symbol" panose="05050102010706020507" pitchFamily="18" charset="2"/>
                  </a:rPr>
                  <a:t>	</a:t>
                </a:r>
                <a:r>
                  <a:rPr lang="en-US" sz="2400" b="1" dirty="0" smtClean="0">
                    <a:effectLst/>
                    <a:latin typeface="NikoshBAN" panose="02000000000000000000" pitchFamily="2" charset="0"/>
                    <a:cs typeface="NikoshBAN" panose="02000000000000000000" pitchFamily="2" charset="0"/>
                    <a:sym typeface="Symbol" panose="05050102010706020507" pitchFamily="18" charset="2"/>
                  </a:rPr>
                  <a:t>	</a:t>
                </a:r>
                <a:r>
                  <a:rPr lang="en-US" sz="2400" b="1" dirty="0" smtClean="0">
                    <a:solidFill>
                      <a:schemeClr val="tx1"/>
                    </a:solidFill>
                    <a:effectLst/>
                    <a:latin typeface="NikoshBAN" panose="02000000000000000000" pitchFamily="2" charset="0"/>
                    <a:cs typeface="NikoshBAN" panose="02000000000000000000" pitchFamily="2" charset="0"/>
                    <a:sym typeface="Symbol" panose="05050102010706020507" pitchFamily="18" charset="2"/>
                  </a:rPr>
                  <a:t>= </a:t>
                </a:r>
                <a:r>
                  <a:rPr lang="en-US" sz="2400" b="1" i="1" dirty="0" smtClean="0">
                    <a:solidFill>
                      <a:schemeClr val="tx1"/>
                    </a:solidFill>
                    <a:effectLst/>
                    <a:latin typeface="NikoshBAN" panose="02000000000000000000" pitchFamily="2" charset="0"/>
                    <a:cs typeface="NikoshBAN" panose="02000000000000000000" pitchFamily="2" charset="0"/>
                    <a:sym typeface="Symbol" panose="05050102010706020507" pitchFamily="18" charset="2"/>
                  </a:rPr>
                  <a:t>P</a:t>
                </a:r>
                <a:r>
                  <a:rPr lang="en-US" sz="2400" b="1" dirty="0" smtClean="0">
                    <a:solidFill>
                      <a:schemeClr val="tx1"/>
                    </a:solidFill>
                    <a:effectLst/>
                    <a:latin typeface="NikoshBAN" panose="02000000000000000000" pitchFamily="2" charset="0"/>
                    <a:cs typeface="NikoshBAN" panose="02000000000000000000" pitchFamily="2" charset="0"/>
                    <a:sym typeface="Symbol" panose="05050102010706020507" pitchFamily="18" charset="2"/>
                  </a:rPr>
                  <a:t> </a:t>
                </a:r>
                <a:r>
                  <a:rPr lang="en-US" sz="2400" b="1" dirty="0" smtClean="0">
                    <a:solidFill>
                      <a:schemeClr val="tx1"/>
                    </a:solidFill>
                    <a:effectLst/>
                    <a:cs typeface="NikoshBAN" panose="02000000000000000000" pitchFamily="2" charset="0"/>
                    <a:sym typeface="Symbol" panose="05050102010706020507" pitchFamily="18" charset="2"/>
                  </a:rPr>
                  <a:t>(1 + </a:t>
                </a:r>
                <a:r>
                  <a:rPr lang="en-US" sz="2400" b="1" i="1" dirty="0" smtClean="0">
                    <a:solidFill>
                      <a:schemeClr val="tx1"/>
                    </a:solidFill>
                    <a:effectLst/>
                    <a:cs typeface="NikoshBAN" panose="02000000000000000000" pitchFamily="2" charset="0"/>
                    <a:sym typeface="Symbol" panose="05050102010706020507" pitchFamily="18" charset="2"/>
                  </a:rPr>
                  <a:t>r</a:t>
                </a:r>
                <a:r>
                  <a:rPr lang="en-US" sz="2400" b="1" dirty="0" smtClean="0">
                    <a:solidFill>
                      <a:schemeClr val="tx1"/>
                    </a:solidFill>
                    <a:effectLst/>
                    <a:cs typeface="NikoshBAN" panose="02000000000000000000" pitchFamily="2" charset="0"/>
                    <a:sym typeface="Symbol" panose="05050102010706020507" pitchFamily="18" charset="2"/>
                  </a:rPr>
                  <a:t>)</a:t>
                </a:r>
              </a:p>
              <a:p>
                <a:r>
                  <a:rPr lang="bn-BD" sz="2400" b="1" dirty="0" smtClean="0">
                    <a:solidFill>
                      <a:schemeClr val="tx1"/>
                    </a:solidFill>
                    <a:effectLst/>
                    <a:cs typeface="NikoshBAN" panose="02000000000000000000" pitchFamily="2" charset="0"/>
                    <a:sym typeface="Symbol" panose="05050102010706020507" pitchFamily="18" charset="2"/>
                  </a:rPr>
                  <a:t>২য় বছরান্তে চক্রবৃদ্ধি মূলধন = ১ম বছরের চক্রবৃদ্ধি মূলধন + মুনাফা</a:t>
                </a:r>
                <a:endParaRPr lang="bn-IN" sz="2400" b="1" dirty="0" smtClean="0">
                  <a:solidFill>
                    <a:schemeClr val="tx1"/>
                  </a:solidFill>
                  <a:effectLst/>
                  <a:cs typeface="NikoshBAN" panose="02000000000000000000" pitchFamily="2" charset="0"/>
                  <a:sym typeface="Symbol" panose="05050102010706020507" pitchFamily="18" charset="2"/>
                </a:endParaRPr>
              </a:p>
              <a:p>
                <a:r>
                  <a:rPr lang="bn-IN" sz="2400" b="1" dirty="0" smtClean="0">
                    <a:solidFill>
                      <a:schemeClr val="tx1"/>
                    </a:solidFill>
                    <a:effectLst/>
                    <a:latin typeface="NikoshBAN" panose="02000000000000000000" pitchFamily="2" charset="0"/>
                    <a:ea typeface="Yu Gothic UI Light" panose="020B0300000000000000" pitchFamily="34" charset="-128"/>
                    <a:cs typeface="NikoshBAN" panose="02000000000000000000" pitchFamily="2" charset="0"/>
                  </a:rPr>
                  <a:t>	</a:t>
                </a:r>
                <a:r>
                  <a:rPr lang="en-US" sz="2400" b="1" dirty="0" smtClean="0">
                    <a:solidFill>
                      <a:schemeClr val="tx1"/>
                    </a:solidFill>
                    <a:effectLst/>
                    <a:latin typeface="NikoshBAN" panose="02000000000000000000" pitchFamily="2" charset="0"/>
                    <a:ea typeface="Yu Gothic UI Light" panose="020B0300000000000000" pitchFamily="34" charset="-128"/>
                    <a:cs typeface="NikoshBAN" panose="02000000000000000000" pitchFamily="2" charset="0"/>
                  </a:rPr>
                  <a:t>	</a:t>
                </a:r>
                <a:r>
                  <a:rPr lang="en-US" sz="2400" b="1" dirty="0" smtClean="0">
                    <a:solidFill>
                      <a:schemeClr val="tx1"/>
                    </a:solidFill>
                    <a:effectLst/>
                    <a:latin typeface="NikoshBAN" panose="02000000000000000000" pitchFamily="2" charset="0"/>
                    <a:cs typeface="NikoshBAN" panose="02000000000000000000" pitchFamily="2" charset="0"/>
                    <a:sym typeface="Symbol" panose="05050102010706020507" pitchFamily="18" charset="2"/>
                  </a:rPr>
                  <a:t>= </a:t>
                </a:r>
                <a:r>
                  <a:rPr lang="en-US" sz="2400" b="1" i="1" dirty="0">
                    <a:solidFill>
                      <a:schemeClr val="tx1"/>
                    </a:solidFill>
                    <a:effectLst/>
                    <a:latin typeface="NikoshBAN" panose="02000000000000000000" pitchFamily="2" charset="0"/>
                    <a:cs typeface="NikoshBAN" panose="02000000000000000000" pitchFamily="2" charset="0"/>
                    <a:sym typeface="Symbol" panose="05050102010706020507" pitchFamily="18" charset="2"/>
                  </a:rPr>
                  <a:t>P</a:t>
                </a:r>
                <a:r>
                  <a:rPr lang="en-US" sz="2400" b="1" dirty="0">
                    <a:solidFill>
                      <a:schemeClr val="tx1"/>
                    </a:solidFill>
                    <a:effectLst/>
                    <a:latin typeface="NikoshBAN" panose="02000000000000000000" pitchFamily="2" charset="0"/>
                    <a:cs typeface="NikoshBAN" panose="02000000000000000000" pitchFamily="2" charset="0"/>
                    <a:sym typeface="Symbol" panose="05050102010706020507" pitchFamily="18" charset="2"/>
                  </a:rPr>
                  <a:t> </a:t>
                </a:r>
                <a:r>
                  <a:rPr lang="en-US" sz="2400" b="1" dirty="0">
                    <a:solidFill>
                      <a:schemeClr val="tx1"/>
                    </a:solidFill>
                    <a:effectLst/>
                    <a:cs typeface="NikoshBAN" panose="02000000000000000000" pitchFamily="2" charset="0"/>
                    <a:sym typeface="Symbol" panose="05050102010706020507" pitchFamily="18" charset="2"/>
                  </a:rPr>
                  <a:t>(1 + </a:t>
                </a:r>
                <a:r>
                  <a:rPr lang="en-US" sz="2400" b="1" i="1" dirty="0">
                    <a:solidFill>
                      <a:schemeClr val="tx1"/>
                    </a:solidFill>
                    <a:effectLst/>
                    <a:cs typeface="NikoshBAN" panose="02000000000000000000" pitchFamily="2" charset="0"/>
                    <a:sym typeface="Symbol" panose="05050102010706020507" pitchFamily="18" charset="2"/>
                  </a:rPr>
                  <a:t>r</a:t>
                </a:r>
                <a:r>
                  <a:rPr lang="en-US" sz="2400" b="1" dirty="0" smtClean="0">
                    <a:solidFill>
                      <a:schemeClr val="tx1"/>
                    </a:solidFill>
                    <a:effectLst/>
                    <a:cs typeface="NikoshBAN" panose="02000000000000000000" pitchFamily="2" charset="0"/>
                    <a:sym typeface="Symbol" panose="05050102010706020507" pitchFamily="18" charset="2"/>
                  </a:rPr>
                  <a:t>)</a:t>
                </a:r>
                <a:r>
                  <a:rPr lang="bn-IN" sz="2400" b="1" dirty="0" smtClean="0">
                    <a:solidFill>
                      <a:schemeClr val="tx1"/>
                    </a:solidFill>
                    <a:effectLst/>
                    <a:cs typeface="NikoshBAN" panose="02000000000000000000" pitchFamily="2" charset="0"/>
                    <a:sym typeface="Symbol" panose="05050102010706020507" pitchFamily="18" charset="2"/>
                  </a:rPr>
                  <a:t> + </a:t>
                </a:r>
                <a:r>
                  <a:rPr lang="en-US" sz="2400" b="1" i="1" dirty="0">
                    <a:solidFill>
                      <a:schemeClr val="tx1"/>
                    </a:solidFill>
                    <a:effectLst/>
                    <a:latin typeface="NikoshBAN" panose="02000000000000000000" pitchFamily="2" charset="0"/>
                    <a:cs typeface="NikoshBAN" panose="02000000000000000000" pitchFamily="2" charset="0"/>
                    <a:sym typeface="Symbol" panose="05050102010706020507" pitchFamily="18" charset="2"/>
                  </a:rPr>
                  <a:t>P</a:t>
                </a:r>
                <a:r>
                  <a:rPr lang="en-US" sz="2400" b="1" dirty="0">
                    <a:solidFill>
                      <a:schemeClr val="tx1"/>
                    </a:solidFill>
                    <a:effectLst/>
                    <a:latin typeface="NikoshBAN" panose="02000000000000000000" pitchFamily="2" charset="0"/>
                    <a:cs typeface="NikoshBAN" panose="02000000000000000000" pitchFamily="2" charset="0"/>
                    <a:sym typeface="Symbol" panose="05050102010706020507" pitchFamily="18" charset="2"/>
                  </a:rPr>
                  <a:t> </a:t>
                </a:r>
                <a:r>
                  <a:rPr lang="en-US" sz="2400" b="1" dirty="0">
                    <a:solidFill>
                      <a:schemeClr val="tx1"/>
                    </a:solidFill>
                    <a:effectLst/>
                    <a:cs typeface="NikoshBAN" panose="02000000000000000000" pitchFamily="2" charset="0"/>
                    <a:sym typeface="Symbol" panose="05050102010706020507" pitchFamily="18" charset="2"/>
                  </a:rPr>
                  <a:t>(1 + </a:t>
                </a:r>
                <a:r>
                  <a:rPr lang="en-US" sz="2400" b="1" i="1" dirty="0">
                    <a:solidFill>
                      <a:schemeClr val="tx1"/>
                    </a:solidFill>
                    <a:effectLst/>
                    <a:cs typeface="NikoshBAN" panose="02000000000000000000" pitchFamily="2" charset="0"/>
                    <a:sym typeface="Symbol" panose="05050102010706020507" pitchFamily="18" charset="2"/>
                  </a:rPr>
                  <a:t>r</a:t>
                </a:r>
                <a:r>
                  <a:rPr lang="en-US" sz="2400" b="1" dirty="0" smtClean="0">
                    <a:solidFill>
                      <a:schemeClr val="tx1"/>
                    </a:solidFill>
                    <a:effectLst/>
                    <a:cs typeface="NikoshBAN" panose="02000000000000000000" pitchFamily="2" charset="0"/>
                    <a:sym typeface="Symbol" panose="05050102010706020507" pitchFamily="18" charset="2"/>
                  </a:rPr>
                  <a:t>)</a:t>
                </a:r>
                <a:r>
                  <a:rPr lang="bn-IN" sz="2400" b="1" dirty="0" smtClean="0">
                    <a:solidFill>
                      <a:schemeClr val="tx1"/>
                    </a:solidFill>
                    <a:effectLst/>
                    <a:cs typeface="NikoshBAN" panose="02000000000000000000" pitchFamily="2" charset="0"/>
                    <a:sym typeface="Symbol" panose="05050102010706020507" pitchFamily="18" charset="2"/>
                  </a:rPr>
                  <a:t> </a:t>
                </a:r>
                <a:r>
                  <a:rPr lang="en-US" sz="2400" b="1" dirty="0" smtClean="0">
                    <a:solidFill>
                      <a:schemeClr val="tx1"/>
                    </a:solidFill>
                    <a:effectLst/>
                    <a:cs typeface="NikoshBAN" panose="02000000000000000000" pitchFamily="2" charset="0"/>
                    <a:sym typeface="Symbol" panose="05050102010706020507" pitchFamily="18" charset="2"/>
                  </a:rPr>
                  <a:t></a:t>
                </a:r>
                <a:r>
                  <a:rPr lang="bn-IN" sz="2400" b="1" dirty="0" smtClean="0">
                    <a:solidFill>
                      <a:schemeClr val="tx1"/>
                    </a:solidFill>
                    <a:effectLst/>
                    <a:cs typeface="NikoshBAN" panose="02000000000000000000" pitchFamily="2" charset="0"/>
                    <a:sym typeface="Symbol" panose="05050102010706020507" pitchFamily="18" charset="2"/>
                  </a:rPr>
                  <a:t> </a:t>
                </a:r>
                <a:r>
                  <a:rPr lang="en-US" sz="2400" b="1" i="1" dirty="0" smtClean="0">
                    <a:solidFill>
                      <a:schemeClr val="tx1"/>
                    </a:solidFill>
                    <a:effectLst/>
                    <a:cs typeface="NikoshBAN" panose="02000000000000000000" pitchFamily="2" charset="0"/>
                    <a:sym typeface="Symbol" panose="05050102010706020507" pitchFamily="18" charset="2"/>
                  </a:rPr>
                  <a:t>r </a:t>
                </a:r>
              </a:p>
              <a:p>
                <a:r>
                  <a:rPr lang="en-US" sz="2400" b="1" i="1" dirty="0" smtClean="0">
                    <a:solidFill>
                      <a:schemeClr val="tx1"/>
                    </a:solidFill>
                    <a:effectLst/>
                    <a:cs typeface="NikoshBAN" panose="02000000000000000000" pitchFamily="2" charset="0"/>
                    <a:sym typeface="Symbol" panose="05050102010706020507" pitchFamily="18" charset="2"/>
                  </a:rPr>
                  <a:t>		=</a:t>
                </a:r>
                <a:r>
                  <a:rPr lang="en-US" sz="2400" b="1" i="1" dirty="0">
                    <a:solidFill>
                      <a:schemeClr val="tx1"/>
                    </a:solidFill>
                    <a:effectLst/>
                    <a:latin typeface="NikoshBAN" panose="02000000000000000000" pitchFamily="2" charset="0"/>
                    <a:cs typeface="NikoshBAN" panose="02000000000000000000" pitchFamily="2" charset="0"/>
                    <a:sym typeface="Symbol" panose="05050102010706020507" pitchFamily="18" charset="2"/>
                  </a:rPr>
                  <a:t>P</a:t>
                </a:r>
                <a:r>
                  <a:rPr lang="en-US" sz="2400" b="1" dirty="0">
                    <a:solidFill>
                      <a:schemeClr val="tx1"/>
                    </a:solidFill>
                    <a:effectLst/>
                    <a:latin typeface="NikoshBAN" panose="02000000000000000000" pitchFamily="2" charset="0"/>
                    <a:cs typeface="NikoshBAN" panose="02000000000000000000" pitchFamily="2" charset="0"/>
                    <a:sym typeface="Symbol" panose="05050102010706020507" pitchFamily="18" charset="2"/>
                  </a:rPr>
                  <a:t> </a:t>
                </a:r>
                <a:r>
                  <a:rPr lang="en-US" sz="2400" b="1" dirty="0">
                    <a:solidFill>
                      <a:schemeClr val="tx1"/>
                    </a:solidFill>
                    <a:effectLst/>
                    <a:cs typeface="NikoshBAN" panose="02000000000000000000" pitchFamily="2" charset="0"/>
                    <a:sym typeface="Symbol" panose="05050102010706020507" pitchFamily="18" charset="2"/>
                  </a:rPr>
                  <a:t>(1 + </a:t>
                </a:r>
                <a:r>
                  <a:rPr lang="en-US" sz="2400" b="1" i="1" dirty="0">
                    <a:solidFill>
                      <a:schemeClr val="tx1"/>
                    </a:solidFill>
                    <a:effectLst/>
                    <a:cs typeface="NikoshBAN" panose="02000000000000000000" pitchFamily="2" charset="0"/>
                    <a:sym typeface="Symbol" panose="05050102010706020507" pitchFamily="18" charset="2"/>
                  </a:rPr>
                  <a:t>r</a:t>
                </a:r>
                <a:r>
                  <a:rPr lang="en-US" sz="2400" b="1" dirty="0" smtClean="0">
                    <a:solidFill>
                      <a:schemeClr val="tx1"/>
                    </a:solidFill>
                    <a:effectLst/>
                    <a:cs typeface="NikoshBAN" panose="02000000000000000000" pitchFamily="2" charset="0"/>
                    <a:sym typeface="Symbol" panose="05050102010706020507" pitchFamily="18" charset="2"/>
                  </a:rPr>
                  <a:t>)(1 </a:t>
                </a:r>
                <a:r>
                  <a:rPr lang="en-US" sz="2400" b="1" dirty="0">
                    <a:solidFill>
                      <a:schemeClr val="tx1"/>
                    </a:solidFill>
                    <a:effectLst/>
                    <a:cs typeface="NikoshBAN" panose="02000000000000000000" pitchFamily="2" charset="0"/>
                    <a:sym typeface="Symbol" panose="05050102010706020507" pitchFamily="18" charset="2"/>
                  </a:rPr>
                  <a:t>+ </a:t>
                </a:r>
                <a:r>
                  <a:rPr lang="en-US" sz="2400" b="1" i="1" dirty="0">
                    <a:solidFill>
                      <a:schemeClr val="tx1"/>
                    </a:solidFill>
                    <a:effectLst/>
                    <a:cs typeface="NikoshBAN" panose="02000000000000000000" pitchFamily="2" charset="0"/>
                    <a:sym typeface="Symbol" panose="05050102010706020507" pitchFamily="18" charset="2"/>
                  </a:rPr>
                  <a:t>r</a:t>
                </a:r>
                <a:r>
                  <a:rPr lang="en-US" sz="2400" b="1" dirty="0" smtClean="0">
                    <a:solidFill>
                      <a:schemeClr val="tx1"/>
                    </a:solidFill>
                    <a:effectLst/>
                    <a:cs typeface="NikoshBAN" panose="02000000000000000000" pitchFamily="2" charset="0"/>
                    <a:sym typeface="Symbol" panose="05050102010706020507" pitchFamily="18" charset="2"/>
                  </a:rPr>
                  <a:t>) </a:t>
                </a:r>
              </a:p>
              <a:p>
                <a:r>
                  <a:rPr lang="en-US" sz="2400" b="1" dirty="0" smtClean="0">
                    <a:solidFill>
                      <a:schemeClr val="tx1"/>
                    </a:solidFill>
                    <a:effectLst/>
                    <a:cs typeface="NikoshBAN" panose="02000000000000000000" pitchFamily="2" charset="0"/>
                    <a:sym typeface="Symbol" panose="05050102010706020507" pitchFamily="18" charset="2"/>
                  </a:rPr>
                  <a:t>		= </a:t>
                </a:r>
                <a14:m>
                  <m:oMath xmlns:m="http://schemas.openxmlformats.org/officeDocument/2006/math">
                    <m:sSup>
                      <m:sSupPr>
                        <m:ctrlPr>
                          <a:rPr lang="en-US" sz="2400" b="1" i="1" dirty="0" smtClean="0">
                            <a:solidFill>
                              <a:schemeClr val="tx1"/>
                            </a:solidFill>
                            <a:effectLst/>
                            <a:latin typeface="Cambria Math" panose="02040503050406030204" pitchFamily="18" charset="0"/>
                            <a:cs typeface="NikoshBAN" panose="02000000000000000000" pitchFamily="2" charset="0"/>
                            <a:sym typeface="Symbol" panose="05050102010706020507" pitchFamily="18" charset="2"/>
                          </a:rPr>
                        </m:ctrlPr>
                      </m:sSupPr>
                      <m:e>
                        <m:r>
                          <a:rPr lang="en-US" sz="2400" b="1" i="1" dirty="0" smtClean="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𝑷</m:t>
                        </m:r>
                        <m:r>
                          <a:rPr lang="en-US" sz="2400" b="1" i="1" dirty="0" smtClean="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r>
                          <a:rPr lang="en-US" sz="2400" b="1" i="1" dirty="0" smtClean="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𝟏</m:t>
                        </m:r>
                        <m:r>
                          <a:rPr lang="en-US" sz="2400" b="1" i="1" dirty="0" smtClean="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r>
                          <a:rPr lang="en-US" sz="2400" b="1" i="1" dirty="0" smtClean="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𝒓</m:t>
                        </m:r>
                        <m:r>
                          <a:rPr lang="en-US" sz="2400" b="1" i="1" dirty="0" smtClean="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e>
                      <m:sup>
                        <m:r>
                          <a:rPr lang="en-US" sz="2400" b="1" i="1" dirty="0" smtClean="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𝟐</m:t>
                        </m:r>
                      </m:sup>
                    </m:sSup>
                  </m:oMath>
                </a14:m>
                <a:endParaRPr lang="en-US" sz="2400" b="1" dirty="0" smtClean="0">
                  <a:solidFill>
                    <a:schemeClr val="tx1"/>
                  </a:solidFill>
                  <a:effectLst/>
                  <a:cs typeface="NikoshBAN" panose="02000000000000000000" pitchFamily="2" charset="0"/>
                  <a:sym typeface="Symbol" panose="05050102010706020507" pitchFamily="18" charset="2"/>
                </a:endParaRPr>
              </a:p>
              <a:p>
                <a:pPr lvl="0"/>
                <a:r>
                  <a:rPr lang="bn-IN" sz="2400" b="1" dirty="0" smtClean="0">
                    <a:solidFill>
                      <a:schemeClr val="tx1"/>
                    </a:solidFill>
                    <a:effectLst/>
                    <a:cs typeface="NikoshBAN" panose="02000000000000000000" pitchFamily="2" charset="0"/>
                    <a:sym typeface="Symbol" panose="05050102010706020507" pitchFamily="18" charset="2"/>
                  </a:rPr>
                  <a:t>৩</a:t>
                </a:r>
                <a:r>
                  <a:rPr lang="bn-BD" sz="2400" b="1" dirty="0" smtClean="0">
                    <a:solidFill>
                      <a:schemeClr val="tx1"/>
                    </a:solidFill>
                    <a:effectLst/>
                    <a:cs typeface="NikoshBAN" panose="02000000000000000000" pitchFamily="2" charset="0"/>
                    <a:sym typeface="Symbol" panose="05050102010706020507" pitchFamily="18" charset="2"/>
                  </a:rPr>
                  <a:t>য় </a:t>
                </a:r>
                <a:r>
                  <a:rPr lang="bn-BD" sz="2400" b="1" dirty="0">
                    <a:solidFill>
                      <a:schemeClr val="tx1"/>
                    </a:solidFill>
                    <a:effectLst/>
                    <a:cs typeface="NikoshBAN" panose="02000000000000000000" pitchFamily="2" charset="0"/>
                    <a:sym typeface="Symbol" panose="05050102010706020507" pitchFamily="18" charset="2"/>
                  </a:rPr>
                  <a:t>বছরান্তে চক্রবৃদ্ধি মূলধন = </a:t>
                </a:r>
                <a:r>
                  <a:rPr lang="bn-IN" sz="2400" b="1" dirty="0" smtClean="0">
                    <a:solidFill>
                      <a:schemeClr val="tx1"/>
                    </a:solidFill>
                    <a:effectLst/>
                    <a:cs typeface="NikoshBAN" panose="02000000000000000000" pitchFamily="2" charset="0"/>
                    <a:sym typeface="Symbol" panose="05050102010706020507" pitchFamily="18" charset="2"/>
                  </a:rPr>
                  <a:t>২য়</a:t>
                </a:r>
                <a:r>
                  <a:rPr lang="bn-BD" sz="2400" b="1" dirty="0" smtClean="0">
                    <a:solidFill>
                      <a:schemeClr val="tx1"/>
                    </a:solidFill>
                    <a:effectLst/>
                    <a:cs typeface="NikoshBAN" panose="02000000000000000000" pitchFamily="2" charset="0"/>
                    <a:sym typeface="Symbol" panose="05050102010706020507" pitchFamily="18" charset="2"/>
                  </a:rPr>
                  <a:t> </a:t>
                </a:r>
                <a:r>
                  <a:rPr lang="bn-BD" sz="2400" b="1" dirty="0">
                    <a:solidFill>
                      <a:schemeClr val="tx1"/>
                    </a:solidFill>
                    <a:effectLst/>
                    <a:cs typeface="NikoshBAN" panose="02000000000000000000" pitchFamily="2" charset="0"/>
                    <a:sym typeface="Symbol" panose="05050102010706020507" pitchFamily="18" charset="2"/>
                  </a:rPr>
                  <a:t>বছরের চক্রবৃদ্ধি মূলধন + </a:t>
                </a:r>
                <a:r>
                  <a:rPr lang="bn-BD" sz="2400" b="1" dirty="0" smtClean="0">
                    <a:solidFill>
                      <a:schemeClr val="tx1"/>
                    </a:solidFill>
                    <a:effectLst/>
                    <a:cs typeface="NikoshBAN" panose="02000000000000000000" pitchFamily="2" charset="0"/>
                    <a:sym typeface="Symbol" panose="05050102010706020507" pitchFamily="18" charset="2"/>
                  </a:rPr>
                  <a:t>মুনাফা</a:t>
                </a:r>
                <a:endParaRPr lang="bn-IN" sz="2400" b="1" dirty="0" smtClean="0">
                  <a:solidFill>
                    <a:schemeClr val="tx1"/>
                  </a:solidFill>
                  <a:effectLst/>
                  <a:cs typeface="NikoshBAN" panose="02000000000000000000" pitchFamily="2" charset="0"/>
                  <a:sym typeface="Symbol" panose="05050102010706020507" pitchFamily="18" charset="2"/>
                </a:endParaRPr>
              </a:p>
              <a:p>
                <a:pPr lvl="0"/>
                <a:r>
                  <a:rPr lang="bn-IN" sz="2400" b="1" dirty="0">
                    <a:solidFill>
                      <a:schemeClr val="tx1"/>
                    </a:solidFill>
                    <a:effectLst/>
                    <a:cs typeface="NikoshBAN" panose="02000000000000000000" pitchFamily="2" charset="0"/>
                    <a:sym typeface="Symbol" panose="05050102010706020507" pitchFamily="18" charset="2"/>
                  </a:rPr>
                  <a:t>	</a:t>
                </a:r>
                <a:r>
                  <a:rPr lang="en-US" sz="2400" b="1" dirty="0" smtClean="0">
                    <a:solidFill>
                      <a:schemeClr val="tx1"/>
                    </a:solidFill>
                    <a:effectLst/>
                    <a:cs typeface="NikoshBAN" panose="02000000000000000000" pitchFamily="2" charset="0"/>
                    <a:sym typeface="Symbol" panose="05050102010706020507" pitchFamily="18" charset="2"/>
                  </a:rPr>
                  <a:t>	</a:t>
                </a:r>
                <a:r>
                  <a:rPr lang="bn-IN" sz="2400" b="1" dirty="0" smtClean="0">
                    <a:solidFill>
                      <a:schemeClr val="tx1"/>
                    </a:solidFill>
                    <a:effectLst/>
                    <a:cs typeface="NikoshBAN" panose="02000000000000000000" pitchFamily="2" charset="0"/>
                    <a:sym typeface="Symbol" panose="05050102010706020507" pitchFamily="18" charset="2"/>
                  </a:rPr>
                  <a:t>= </a:t>
                </a:r>
                <a14:m>
                  <m:oMath xmlns:m="http://schemas.openxmlformats.org/officeDocument/2006/math">
                    <m:sSup>
                      <m:sSupPr>
                        <m:ctrlP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ctrlPr>
                      </m:sSupPr>
                      <m:e>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𝑷</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𝟏</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𝒓</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e>
                      <m:sup>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𝟐</m:t>
                        </m:r>
                      </m:sup>
                    </m:sSup>
                    <m:r>
                      <a:rPr lang="en-US" sz="2400" b="1" i="1" dirty="0" smtClean="0">
                        <a:solidFill>
                          <a:schemeClr val="tx1"/>
                        </a:solidFill>
                        <a:effectLst/>
                        <a:latin typeface="Cambria Math" panose="02040503050406030204" pitchFamily="18" charset="0"/>
                        <a:cs typeface="NikoshBAN" panose="02000000000000000000" pitchFamily="2" charset="0"/>
                        <a:sym typeface="Symbol" panose="05050102010706020507" pitchFamily="18" charset="2"/>
                      </a:rPr>
                      <m:t>+ </m:t>
                    </m:r>
                    <m:sSup>
                      <m:sSupPr>
                        <m:ctrlP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ctrlPr>
                      </m:sSupPr>
                      <m:e>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𝑷</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𝟏</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𝒓</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e>
                      <m:sup>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𝟐</m:t>
                        </m:r>
                      </m:sup>
                    </m:sSup>
                  </m:oMath>
                </a14:m>
                <a:r>
                  <a:rPr lang="en-US" sz="2400" b="1" dirty="0">
                    <a:solidFill>
                      <a:schemeClr val="tx1"/>
                    </a:solidFill>
                    <a:effectLst/>
                    <a:latin typeface="NikoshBAN" panose="02000000000000000000" pitchFamily="2" charset="0"/>
                    <a:cs typeface="NikoshBAN" panose="02000000000000000000" pitchFamily="2" charset="0"/>
                    <a:sym typeface="Symbol" panose="05050102010706020507" pitchFamily="18" charset="2"/>
                  </a:rPr>
                  <a:t></a:t>
                </a:r>
                <a:r>
                  <a:rPr lang="en-US" sz="2400" b="1" i="1" dirty="0">
                    <a:solidFill>
                      <a:schemeClr val="tx1"/>
                    </a:solidFill>
                    <a:effectLst/>
                    <a:latin typeface="NikoshBAN" panose="02000000000000000000" pitchFamily="2" charset="0"/>
                    <a:cs typeface="NikoshBAN" panose="02000000000000000000" pitchFamily="2" charset="0"/>
                    <a:sym typeface="Symbol" panose="05050102010706020507" pitchFamily="18" charset="2"/>
                  </a:rPr>
                  <a:t> </a:t>
                </a:r>
                <a:r>
                  <a:rPr lang="en-US" sz="2400" b="1" i="1" dirty="0" smtClean="0">
                    <a:solidFill>
                      <a:schemeClr val="tx1"/>
                    </a:solidFill>
                    <a:effectLst/>
                    <a:latin typeface="NikoshBAN" panose="02000000000000000000" pitchFamily="2" charset="0"/>
                    <a:cs typeface="NikoshBAN" panose="02000000000000000000" pitchFamily="2" charset="0"/>
                    <a:sym typeface="Symbol" panose="05050102010706020507" pitchFamily="18" charset="2"/>
                  </a:rPr>
                  <a:t>r </a:t>
                </a:r>
              </a:p>
              <a:p>
                <a:pPr lvl="0"/>
                <a:r>
                  <a:rPr lang="en-US" sz="2400" b="1" i="1" dirty="0" smtClean="0">
                    <a:solidFill>
                      <a:schemeClr val="tx1"/>
                    </a:solidFill>
                    <a:effectLst/>
                    <a:latin typeface="NikoshBAN" panose="02000000000000000000" pitchFamily="2" charset="0"/>
                    <a:cs typeface="NikoshBAN" panose="02000000000000000000" pitchFamily="2" charset="0"/>
                    <a:sym typeface="Symbol" panose="05050102010706020507" pitchFamily="18" charset="2"/>
                  </a:rPr>
                  <a:t>		= </a:t>
                </a:r>
                <a14:m>
                  <m:oMath xmlns:m="http://schemas.openxmlformats.org/officeDocument/2006/math">
                    <m:sSup>
                      <m:sSupPr>
                        <m:ctrlP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ctrlPr>
                      </m:sSupPr>
                      <m:e>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𝑷</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𝟏</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𝒓</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e>
                      <m:sup>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𝟐</m:t>
                        </m:r>
                      </m:sup>
                    </m:sSup>
                  </m:oMath>
                </a14:m>
                <a:r>
                  <a:rPr lang="en-US" sz="2400" b="1" dirty="0" smtClean="0">
                    <a:solidFill>
                      <a:schemeClr val="tx1"/>
                    </a:solidFill>
                    <a:effectLst/>
                    <a:cs typeface="NikoshBAN" panose="02000000000000000000" pitchFamily="2" charset="0"/>
                    <a:sym typeface="Symbol" panose="05050102010706020507" pitchFamily="18" charset="2"/>
                  </a:rPr>
                  <a:t>(1 </a:t>
                </a:r>
                <a:r>
                  <a:rPr lang="en-US" sz="2400" b="1" dirty="0">
                    <a:solidFill>
                      <a:schemeClr val="tx1"/>
                    </a:solidFill>
                    <a:effectLst/>
                    <a:cs typeface="NikoshBAN" panose="02000000000000000000" pitchFamily="2" charset="0"/>
                    <a:sym typeface="Symbol" panose="05050102010706020507" pitchFamily="18" charset="2"/>
                  </a:rPr>
                  <a:t>+ </a:t>
                </a:r>
                <a:r>
                  <a:rPr lang="en-US" sz="2400" b="1" i="1" dirty="0">
                    <a:solidFill>
                      <a:schemeClr val="tx1"/>
                    </a:solidFill>
                    <a:effectLst/>
                    <a:cs typeface="NikoshBAN" panose="02000000000000000000" pitchFamily="2" charset="0"/>
                    <a:sym typeface="Symbol" panose="05050102010706020507" pitchFamily="18" charset="2"/>
                  </a:rPr>
                  <a:t>r</a:t>
                </a:r>
                <a:r>
                  <a:rPr lang="en-US" sz="2400" b="1" dirty="0">
                    <a:solidFill>
                      <a:schemeClr val="tx1"/>
                    </a:solidFill>
                    <a:effectLst/>
                    <a:cs typeface="NikoshBAN" panose="02000000000000000000" pitchFamily="2" charset="0"/>
                    <a:sym typeface="Symbol" panose="05050102010706020507" pitchFamily="18" charset="2"/>
                  </a:rPr>
                  <a:t>)</a:t>
                </a:r>
                <a:r>
                  <a:rPr lang="en-US" sz="2400" b="1" dirty="0" smtClean="0">
                    <a:solidFill>
                      <a:schemeClr val="tx1"/>
                    </a:solidFill>
                    <a:effectLst/>
                    <a:cs typeface="NikoshBAN" panose="02000000000000000000" pitchFamily="2" charset="0"/>
                    <a:sym typeface="Symbol" panose="05050102010706020507" pitchFamily="18" charset="2"/>
                  </a:rPr>
                  <a:t> </a:t>
                </a:r>
              </a:p>
              <a:p>
                <a:pPr lvl="0"/>
                <a:r>
                  <a:rPr lang="en-US" sz="2400" b="1" dirty="0" smtClean="0">
                    <a:solidFill>
                      <a:schemeClr val="tx1"/>
                    </a:solidFill>
                    <a:effectLst/>
                    <a:cs typeface="NikoshBAN" panose="02000000000000000000" pitchFamily="2" charset="0"/>
                    <a:sym typeface="Symbol" panose="05050102010706020507" pitchFamily="18" charset="2"/>
                  </a:rPr>
                  <a:t>		= </a:t>
                </a:r>
                <a14:m>
                  <m:oMath xmlns:m="http://schemas.openxmlformats.org/officeDocument/2006/math">
                    <m:sSup>
                      <m:sSupPr>
                        <m:ctrlP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ctrlPr>
                      </m:sSupPr>
                      <m:e>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𝑷</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𝟏</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𝒓</m:t>
                        </m:r>
                        <m:r>
                          <a:rPr lang="en-US" sz="2400" b="1" i="1" dirty="0">
                            <a:solidFill>
                              <a:schemeClr val="tx1"/>
                            </a:solidFill>
                            <a:effectLst/>
                            <a:latin typeface="Cambria Math" panose="02040503050406030204" pitchFamily="18" charset="0"/>
                            <a:cs typeface="NikoshBAN" panose="02000000000000000000" pitchFamily="2" charset="0"/>
                            <a:sym typeface="Symbol" panose="05050102010706020507" pitchFamily="18" charset="2"/>
                          </a:rPr>
                          <m:t>)</m:t>
                        </m:r>
                      </m:e>
                      <m:sup>
                        <m:r>
                          <a:rPr lang="en-US" sz="2400" b="1" i="1" dirty="0" smtClean="0">
                            <a:solidFill>
                              <a:schemeClr val="tx1"/>
                            </a:solidFill>
                            <a:effectLst/>
                            <a:latin typeface="Cambria Math" panose="02040503050406030204" pitchFamily="18" charset="0"/>
                            <a:cs typeface="NikoshBAN" panose="02000000000000000000" pitchFamily="2" charset="0"/>
                            <a:sym typeface="Symbol" panose="05050102010706020507" pitchFamily="18" charset="2"/>
                          </a:rPr>
                          <m:t>𝟑</m:t>
                        </m:r>
                      </m:sup>
                    </m:sSup>
                  </m:oMath>
                </a14:m>
                <a:endParaRPr lang="bn-IN" sz="2400" b="1" dirty="0">
                  <a:solidFill>
                    <a:schemeClr val="tx1"/>
                  </a:solidFill>
                  <a:effectLst/>
                  <a:cs typeface="NikoshBAN" panose="02000000000000000000" pitchFamily="2" charset="0"/>
                  <a:sym typeface="Symbol" panose="05050102010706020507" pitchFamily="18" charset="2"/>
                </a:endParaRPr>
              </a:p>
            </p:txBody>
          </p:sp>
        </mc:Choice>
        <mc:Fallback>
          <p:sp>
            <p:nvSpPr>
              <p:cNvPr id="3" name="TextBox 2"/>
              <p:cNvSpPr txBox="1">
                <a:spLocks noRot="1" noChangeAspect="1" noMove="1" noResize="1" noEditPoints="1" noAdjustHandles="1" noChangeArrowheads="1" noChangeShapeType="1" noTextEdit="1"/>
              </p:cNvSpPr>
              <p:nvPr/>
            </p:nvSpPr>
            <p:spPr>
              <a:xfrm>
                <a:off x="711200" y="1473200"/>
                <a:ext cx="10579100" cy="4557658"/>
              </a:xfrm>
              <a:prstGeom prst="rect">
                <a:avLst/>
              </a:prstGeom>
              <a:blipFill rotWithShape="0">
                <a:blip r:embed="rId4"/>
                <a:stretch>
                  <a:fillRect l="-864" t="-935" b="-1869"/>
                </a:stretch>
              </a:blipFill>
              <a:ln>
                <a:solidFill>
                  <a:srgbClr val="00EE6C"/>
                </a:solidFill>
              </a:ln>
            </p:spPr>
            <p:txBody>
              <a:bodyPr/>
              <a:lstStyle/>
              <a:p>
                <a:r>
                  <a:rPr lang="en-US">
                    <a:noFill/>
                  </a:rPr>
                  <a:t> </a:t>
                </a:r>
              </a:p>
            </p:txBody>
          </p:sp>
        </mc:Fallback>
      </mc:AlternateContent>
    </p:spTree>
    <p:extLst>
      <p:ext uri="{BB962C8B-B14F-4D97-AF65-F5344CB8AC3E}">
        <p14:creationId xmlns:p14="http://schemas.microsoft.com/office/powerpoint/2010/main" val="284759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additive="base">
                                        <p:cTn id="7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additive="base">
                                        <p:cTn id="8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Bevel 3"/>
              <p:cNvSpPr/>
              <p:nvPr/>
            </p:nvSpPr>
            <p:spPr>
              <a:xfrm>
                <a:off x="0" y="0"/>
                <a:ext cx="12192000" cy="6858000"/>
              </a:xfrm>
              <a:prstGeom prst="bevel">
                <a:avLst>
                  <a:gd name="adj" fmla="val 6574"/>
                </a:avLst>
              </a:prstGeom>
              <a:solidFill>
                <a:srgbClr val="25FF88"/>
              </a:solidFill>
              <a:ln>
                <a:solidFill>
                  <a:srgbClr val="00E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sup/>
                      </m:sSup>
                    </m:oMath>
                  </m:oMathPara>
                </a14:m>
                <a:endParaRPr lang="en-US" dirty="0"/>
              </a:p>
            </p:txBody>
          </p:sp>
        </mc:Choice>
        <mc:Fallback xmlns="">
          <p:sp>
            <p:nvSpPr>
              <p:cNvPr id="4" name="Bevel 3"/>
              <p:cNvSpPr>
                <a:spLocks noRot="1" noChangeAspect="1" noMove="1" noResize="1" noEditPoints="1" noAdjustHandles="1" noChangeArrowheads="1" noChangeShapeType="1" noTextEdit="1"/>
              </p:cNvSpPr>
              <p:nvPr/>
            </p:nvSpPr>
            <p:spPr>
              <a:xfrm>
                <a:off x="0" y="0"/>
                <a:ext cx="12192000" cy="6858000"/>
              </a:xfrm>
              <a:prstGeom prst="bevel">
                <a:avLst>
                  <a:gd name="adj" fmla="val 6574"/>
                </a:avLst>
              </a:prstGeom>
              <a:blipFill rotWithShape="0">
                <a:blip r:embed="rId2"/>
                <a:stretch>
                  <a:fillRect/>
                </a:stretch>
              </a:blipFill>
              <a:ln>
                <a:solidFill>
                  <a:srgbClr val="00EE6C"/>
                </a:solidFill>
              </a:ln>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66853" y="3044985"/>
            <a:ext cx="6300471" cy="76676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678069" y="3051970"/>
            <a:ext cx="6261097" cy="76676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83" y="0"/>
            <a:ext cx="3810000" cy="76676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70683" y="6091237"/>
            <a:ext cx="3810000" cy="76676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191000" y="6065837"/>
            <a:ext cx="3810000" cy="766763"/>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011317" y="6040437"/>
            <a:ext cx="3810000" cy="766763"/>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0"/>
            <a:ext cx="3810000" cy="766763"/>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117" y="0"/>
            <a:ext cx="3810000" cy="766763"/>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482600" y="901700"/>
                <a:ext cx="11226800" cy="2677656"/>
              </a:xfrm>
              <a:prstGeom prst="rect">
                <a:avLst/>
              </a:prstGeom>
              <a:noFill/>
            </p:spPr>
            <p:txBody>
              <a:bodyPr wrap="square" rtlCol="0">
                <a:spAutoFit/>
              </a:bodyPr>
              <a:lstStyle/>
              <a:p>
                <a:r>
                  <a:rPr lang="bn-BD" sz="2800" b="1" dirty="0" smtClean="0">
                    <a:effectLst/>
                    <a:latin typeface="NikoshBAN" panose="02000000000000000000" pitchFamily="2" charset="0"/>
                    <a:cs typeface="NikoshBAN" panose="02000000000000000000" pitchFamily="2" charset="0"/>
                  </a:rPr>
                  <a:t>লক্ষ করি,</a:t>
                </a:r>
              </a:p>
              <a:p>
                <a:r>
                  <a:rPr lang="bn-BD" sz="2800" b="1" dirty="0">
                    <a:effectLst/>
                    <a:latin typeface="NikoshBAN" panose="02000000000000000000" pitchFamily="2" charset="0"/>
                    <a:cs typeface="NikoshBAN" panose="02000000000000000000" pitchFamily="2" charset="0"/>
                  </a:rPr>
                  <a:t>	</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a:t>
                </a:r>
                <a:r>
                  <a:rPr lang="bn-BD" sz="2800" b="1" dirty="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১ম বছরান্তে চক্রবৃদ্ধি </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মূলধনে </a:t>
                </a:r>
                <a:r>
                  <a:rPr lang="en-US" sz="2800" b="1" dirty="0" smtClean="0">
                    <a:solidFill>
                      <a:prstClr val="black"/>
                    </a:solidFill>
                    <a:effectLst/>
                    <a:ea typeface="Yu Gothic UI Light" panose="020B0300000000000000" pitchFamily="34" charset="-128"/>
                    <a:cs typeface="NikoshBAN" panose="02000000000000000000" pitchFamily="2" charset="0"/>
                  </a:rPr>
                  <a:t>(1+</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r) </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এর সূচক </a:t>
                </a:r>
                <a:r>
                  <a:rPr lang="en-US" sz="2800" b="1" dirty="0" smtClean="0">
                    <a:solidFill>
                      <a:prstClr val="black"/>
                    </a:solidFill>
                    <a:effectLst/>
                    <a:ea typeface="Yu Gothic UI Light" panose="020B0300000000000000" pitchFamily="34" charset="-128"/>
                    <a:cs typeface="NikoshBAN" panose="02000000000000000000" pitchFamily="2" charset="0"/>
                  </a:rPr>
                  <a:t>1</a:t>
                </a:r>
                <a:endParaRPr lang="bn-IN"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endParaRPr>
              </a:p>
              <a:p>
                <a:r>
                  <a:rPr lang="bn-IN" sz="2800" b="1" dirty="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a:t>
                </a:r>
                <a:r>
                  <a:rPr lang="bn-IN" sz="2800" b="1" dirty="0">
                    <a:solidFill>
                      <a:prstClr val="black"/>
                    </a:solidFill>
                    <a:latin typeface="NikoshBAN" panose="02000000000000000000" pitchFamily="2" charset="0"/>
                    <a:ea typeface="Yu Gothic UI Light" panose="020B0300000000000000" pitchFamily="34" charset="-128"/>
                    <a:cs typeface="NikoshBAN" panose="02000000000000000000" pitchFamily="2" charset="0"/>
                  </a:rPr>
                  <a:t> </a:t>
                </a:r>
                <a:r>
                  <a:rPr lang="bn-IN" sz="2800" b="1" dirty="0" smtClean="0">
                    <a:solidFill>
                      <a:prstClr val="black"/>
                    </a:solidFill>
                    <a:latin typeface="NikoshBAN" panose="02000000000000000000" pitchFamily="2" charset="0"/>
                    <a:ea typeface="Yu Gothic UI Light" panose="020B0300000000000000" pitchFamily="34" charset="-128"/>
                    <a:cs typeface="NikoshBAN" panose="02000000000000000000" pitchFamily="2" charset="0"/>
                  </a:rPr>
                  <a:t> </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২য় </a:t>
                </a:r>
                <a:r>
                  <a:rPr lang="bn-BD" sz="2800" b="1" dirty="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বছরান্তে চক্রবৃদ্ধি </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মূলধনে </a:t>
                </a:r>
                <a:r>
                  <a:rPr lang="en-US" sz="2800" b="1" dirty="0">
                    <a:solidFill>
                      <a:prstClr val="black"/>
                    </a:solidFill>
                    <a:effectLst/>
                    <a:ea typeface="Yu Gothic UI Light" panose="020B0300000000000000" pitchFamily="34" charset="-128"/>
                    <a:cs typeface="NikoshBAN" panose="02000000000000000000" pitchFamily="2" charset="0"/>
                  </a:rPr>
                  <a:t>(1+</a:t>
                </a:r>
                <a:r>
                  <a:rPr lang="en-US" sz="2800" b="1" dirty="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r</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এর সূচক</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a:t>
                </a:r>
                <a:r>
                  <a:rPr lang="en-US" sz="2800" b="1" dirty="0" smtClean="0">
                    <a:solidFill>
                      <a:prstClr val="black"/>
                    </a:solidFill>
                    <a:effectLst/>
                    <a:ea typeface="Yu Gothic UI Light" panose="020B0300000000000000" pitchFamily="34" charset="-128"/>
                    <a:cs typeface="NikoshBAN" panose="02000000000000000000" pitchFamily="2" charset="0"/>
                  </a:rPr>
                  <a:t>2</a:t>
                </a:r>
                <a:endParaRPr lang="bn-IN" sz="2800" b="1" dirty="0" smtClean="0">
                  <a:solidFill>
                    <a:prstClr val="black"/>
                  </a:solidFill>
                  <a:effectLst/>
                  <a:ea typeface="Yu Gothic UI Light" panose="020B0300000000000000" pitchFamily="34" charset="-128"/>
                  <a:cs typeface="NikoshBAN" panose="02000000000000000000" pitchFamily="2" charset="0"/>
                </a:endParaRPr>
              </a:p>
              <a:p>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a:t>
                </a:r>
                <a:r>
                  <a:rPr lang="bn-IN" sz="2800" b="1" dirty="0">
                    <a:solidFill>
                      <a:prstClr val="black"/>
                    </a:solidFill>
                    <a:latin typeface="NikoshBAN" panose="02000000000000000000" pitchFamily="2" charset="0"/>
                    <a:ea typeface="Yu Gothic UI Light" panose="020B0300000000000000" pitchFamily="34" charset="-128"/>
                    <a:cs typeface="NikoshBAN" panose="02000000000000000000" pitchFamily="2" charset="0"/>
                  </a:rPr>
                  <a:t> </a:t>
                </a:r>
                <a:r>
                  <a:rPr lang="bn-IN" sz="2800" b="1" dirty="0" smtClean="0">
                    <a:solidFill>
                      <a:prstClr val="black"/>
                    </a:solidFill>
                    <a:latin typeface="NikoshBAN" panose="02000000000000000000" pitchFamily="2" charset="0"/>
                    <a:ea typeface="Yu Gothic UI Light" panose="020B0300000000000000" pitchFamily="34" charset="-128"/>
                    <a:cs typeface="NikoshBAN" panose="02000000000000000000" pitchFamily="2" charset="0"/>
                  </a:rPr>
                  <a:t> </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৩য় </a:t>
                </a:r>
                <a:r>
                  <a:rPr lang="bn-BD" sz="2800" b="1" dirty="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বছরান্তে চক্রবৃদ্ধি </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মূলধনে </a:t>
                </a:r>
                <a:r>
                  <a:rPr lang="en-US" sz="2800" b="1" dirty="0">
                    <a:solidFill>
                      <a:prstClr val="black"/>
                    </a:solidFill>
                    <a:effectLst/>
                    <a:ea typeface="Yu Gothic UI Light" panose="020B0300000000000000" pitchFamily="34" charset="-128"/>
                    <a:cs typeface="NikoshBAN" panose="02000000000000000000" pitchFamily="2" charset="0"/>
                  </a:rPr>
                  <a:t>(1+</a:t>
                </a:r>
                <a:r>
                  <a:rPr lang="en-US" sz="2800" b="1" dirty="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r</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এর সূচক</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a:t>
                </a:r>
                <a:r>
                  <a:rPr lang="en-US" sz="2800" b="1" dirty="0" smtClean="0">
                    <a:solidFill>
                      <a:prstClr val="black"/>
                    </a:solidFill>
                    <a:effectLst/>
                    <a:ea typeface="Yu Gothic UI Light" panose="020B0300000000000000" pitchFamily="34" charset="-128"/>
                    <a:cs typeface="NikoshBAN" panose="02000000000000000000" pitchFamily="2" charset="0"/>
                  </a:rPr>
                  <a:t>3</a:t>
                </a:r>
                <a:r>
                  <a:rPr lang="bn-BD" sz="2800" b="1" dirty="0" smtClean="0">
                    <a:solidFill>
                      <a:prstClr val="black"/>
                    </a:solidFill>
                    <a:effectLst/>
                    <a:ea typeface="Yu Gothic UI Light" panose="020B0300000000000000" pitchFamily="34" charset="-128"/>
                    <a:cs typeface="NikoshBAN" panose="02000000000000000000" pitchFamily="2" charset="0"/>
                  </a:rPr>
                  <a:t> </a:t>
                </a:r>
                <a:endParaRPr lang="bn-IN" sz="2800" b="1" dirty="0" smtClean="0">
                  <a:solidFill>
                    <a:prstClr val="black"/>
                  </a:solidFill>
                  <a:effectLst/>
                  <a:ea typeface="Yu Gothic UI Light" panose="020B0300000000000000" pitchFamily="34" charset="-128"/>
                  <a:cs typeface="NikoshBAN" panose="02000000000000000000" pitchFamily="2" charset="0"/>
                </a:endParaRPr>
              </a:p>
              <a:p>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n </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বছরান্তে চক্রবৃদ্ধি মূলধনে হবে </a:t>
                </a:r>
                <a:r>
                  <a:rPr lang="en-US" sz="2800" b="1" dirty="0" smtClean="0">
                    <a:solidFill>
                      <a:prstClr val="black"/>
                    </a:solidFill>
                    <a:effectLst/>
                    <a:ea typeface="Yu Gothic UI Light" panose="020B0300000000000000" pitchFamily="34" charset="-128"/>
                    <a:cs typeface="NikoshBAN" panose="02000000000000000000" pitchFamily="2" charset="0"/>
                  </a:rPr>
                  <a:t>(1+</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r)</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এর সূচক</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a:t>
                </a:r>
                <a:r>
                  <a:rPr lang="en-US" sz="2800" b="1" dirty="0" smtClean="0">
                    <a:solidFill>
                      <a:prstClr val="black"/>
                    </a:solidFill>
                    <a:effectLst/>
                    <a:ea typeface="Yu Gothic UI Light" panose="020B0300000000000000" pitchFamily="34" charset="-128"/>
                    <a:cs typeface="NikoshBAN" panose="02000000000000000000" pitchFamily="2" charset="0"/>
                  </a:rPr>
                  <a:t>n</a:t>
                </a:r>
              </a:p>
              <a:p>
                <a:pPr lvl="0"/>
                <a:r>
                  <a:rPr lang="en-US" sz="2800" b="1" dirty="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n </a:t>
                </a:r>
                <a:r>
                  <a:rPr lang="bn-BD" sz="2800" b="1" dirty="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বছরান্তে চক্রবৃদ্ধি </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মূলধন</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C </a:t>
                </a:r>
                <a:r>
                  <a:rPr lang="bn-BD"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হলে,</a:t>
                </a:r>
                <a:r>
                  <a:rPr lang="en-US" sz="2800" b="1" dirty="0" smtClean="0">
                    <a:solidFill>
                      <a:prstClr val="black"/>
                    </a:solidFill>
                    <a:effectLst/>
                    <a:latin typeface="NikoshBAN" panose="02000000000000000000" pitchFamily="2" charset="0"/>
                    <a:ea typeface="Yu Gothic UI Light" panose="020B0300000000000000" pitchFamily="34" charset="-128"/>
                    <a:cs typeface="NikoshBAN" panose="02000000000000000000" pitchFamily="2" charset="0"/>
                  </a:rPr>
                  <a:t> C = </a:t>
                </a:r>
                <a14:m>
                  <m:oMath xmlns:m="http://schemas.openxmlformats.org/officeDocument/2006/math">
                    <m:sSup>
                      <m:sSupPr>
                        <m:ctrlPr>
                          <a:rPr lang="en-US" sz="2800" b="1" i="1" smtClean="0">
                            <a:solidFill>
                              <a:prstClr val="black"/>
                            </a:solidFill>
                            <a:effectLst/>
                            <a:latin typeface="Cambria Math" panose="02040503050406030204" pitchFamily="18" charset="0"/>
                            <a:ea typeface="Yu Gothic UI Light" panose="020B0300000000000000" pitchFamily="34" charset="-128"/>
                            <a:cs typeface="NikoshBAN" panose="02000000000000000000" pitchFamily="2" charset="0"/>
                          </a:rPr>
                        </m:ctrlPr>
                      </m:sSupPr>
                      <m:e>
                        <m:r>
                          <a:rPr lang="en-US" sz="2800" b="1" i="1" smtClean="0">
                            <a:solidFill>
                              <a:prstClr val="black"/>
                            </a:solidFill>
                            <a:effectLst/>
                            <a:latin typeface="Cambria Math" panose="02040503050406030204" pitchFamily="18" charset="0"/>
                            <a:ea typeface="Yu Gothic UI Light" panose="020B0300000000000000" pitchFamily="34" charset="-128"/>
                            <a:cs typeface="NikoshBAN" panose="02000000000000000000" pitchFamily="2" charset="0"/>
                          </a:rPr>
                          <m:t>𝑷</m:t>
                        </m:r>
                        <m:r>
                          <a:rPr lang="en-US" sz="2800" b="1" i="1" smtClean="0">
                            <a:solidFill>
                              <a:prstClr val="black"/>
                            </a:solidFill>
                            <a:effectLst/>
                            <a:latin typeface="Cambria Math" panose="02040503050406030204" pitchFamily="18" charset="0"/>
                            <a:ea typeface="Yu Gothic UI Light" panose="020B0300000000000000" pitchFamily="34" charset="-128"/>
                            <a:cs typeface="NikoshBAN" panose="02000000000000000000" pitchFamily="2" charset="0"/>
                          </a:rPr>
                          <m:t>(</m:t>
                        </m:r>
                        <m:r>
                          <a:rPr lang="en-US" sz="2800" b="1" i="1" smtClean="0">
                            <a:solidFill>
                              <a:prstClr val="black"/>
                            </a:solidFill>
                            <a:effectLst/>
                            <a:latin typeface="Cambria Math" panose="02040503050406030204" pitchFamily="18" charset="0"/>
                            <a:ea typeface="Yu Gothic UI Light" panose="020B0300000000000000" pitchFamily="34" charset="-128"/>
                            <a:cs typeface="NikoshBAN" panose="02000000000000000000" pitchFamily="2" charset="0"/>
                          </a:rPr>
                          <m:t>𝟏</m:t>
                        </m:r>
                        <m:r>
                          <a:rPr lang="en-US" sz="2800" b="1" i="1" smtClean="0">
                            <a:solidFill>
                              <a:prstClr val="black"/>
                            </a:solidFill>
                            <a:effectLst/>
                            <a:latin typeface="Cambria Math" panose="02040503050406030204" pitchFamily="18" charset="0"/>
                            <a:ea typeface="Yu Gothic UI Light" panose="020B0300000000000000" pitchFamily="34" charset="-128"/>
                            <a:cs typeface="NikoshBAN" panose="02000000000000000000" pitchFamily="2" charset="0"/>
                          </a:rPr>
                          <m:t>+</m:t>
                        </m:r>
                        <m:r>
                          <a:rPr lang="en-US" sz="2800" b="1" i="1" smtClean="0">
                            <a:solidFill>
                              <a:prstClr val="black"/>
                            </a:solidFill>
                            <a:effectLst/>
                            <a:latin typeface="Cambria Math" panose="02040503050406030204" pitchFamily="18" charset="0"/>
                            <a:ea typeface="Yu Gothic UI Light" panose="020B0300000000000000" pitchFamily="34" charset="-128"/>
                            <a:cs typeface="NikoshBAN" panose="02000000000000000000" pitchFamily="2" charset="0"/>
                          </a:rPr>
                          <m:t>𝒓</m:t>
                        </m:r>
                        <m:r>
                          <a:rPr lang="en-US" sz="2800" b="1" i="1" smtClean="0">
                            <a:solidFill>
                              <a:prstClr val="black"/>
                            </a:solidFill>
                            <a:effectLst/>
                            <a:latin typeface="Cambria Math" panose="02040503050406030204" pitchFamily="18" charset="0"/>
                            <a:ea typeface="Yu Gothic UI Light" panose="020B0300000000000000" pitchFamily="34" charset="-128"/>
                            <a:cs typeface="NikoshBAN" panose="02000000000000000000" pitchFamily="2" charset="0"/>
                          </a:rPr>
                          <m:t>)</m:t>
                        </m:r>
                      </m:e>
                      <m:sup>
                        <m:r>
                          <a:rPr lang="en-US" sz="2800" b="1" i="1" smtClean="0">
                            <a:solidFill>
                              <a:prstClr val="black"/>
                            </a:solidFill>
                            <a:effectLst/>
                            <a:latin typeface="Cambria Math" panose="02040503050406030204" pitchFamily="18" charset="0"/>
                            <a:ea typeface="Yu Gothic UI Light" panose="020B0300000000000000" pitchFamily="34" charset="-128"/>
                            <a:cs typeface="NikoshBAN" panose="02000000000000000000" pitchFamily="2" charset="0"/>
                          </a:rPr>
                          <m:t>𝒏</m:t>
                        </m:r>
                      </m:sup>
                    </m:sSup>
                    <m:r>
                      <a:rPr lang="bn-BD" sz="2800" b="1" i="1" smtClean="0">
                        <a:solidFill>
                          <a:prstClr val="black"/>
                        </a:solidFill>
                        <a:effectLst/>
                        <a:latin typeface="Cambria Math" panose="02040503050406030204" pitchFamily="18" charset="0"/>
                        <a:ea typeface="Yu Gothic UI Light" panose="020B0300000000000000" pitchFamily="34" charset="-128"/>
                        <a:cs typeface="NikoshBAN" panose="02000000000000000000" pitchFamily="2" charset="0"/>
                      </a:rPr>
                      <m:t> </m:t>
                    </m:r>
                  </m:oMath>
                </a14:m>
                <a:endParaRPr lang="bn-BD" sz="3200" b="1" dirty="0">
                  <a:solidFill>
                    <a:prstClr val="black"/>
                  </a:solidFill>
                  <a:effectLst/>
                  <a:latin typeface="NikoshBAN" panose="02000000000000000000" pitchFamily="2" charset="0"/>
                  <a:cs typeface="NikoshBAN" panose="02000000000000000000" pitchFamily="2"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82600" y="901700"/>
                <a:ext cx="11226800" cy="2677656"/>
              </a:xfrm>
              <a:prstGeom prst="rect">
                <a:avLst/>
              </a:prstGeom>
              <a:blipFill rotWithShape="0">
                <a:blip r:embed="rId4"/>
                <a:stretch>
                  <a:fillRect l="-1086" t="-2278" b="-5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11200" y="3721100"/>
                <a:ext cx="10769600" cy="2476500"/>
              </a:xfrm>
              <a:prstGeom prst="rect">
                <a:avLst/>
              </a:prstGeom>
              <a:blipFill>
                <a:blip r:embed="rId5"/>
                <a:tile tx="0" ty="0" sx="100000" sy="100000" flip="none" algn="tl"/>
              </a:blip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সূত্রঃ </a:t>
                </a:r>
              </a:p>
              <a:p>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 মূলধন </a:t>
                </a:r>
                <a:r>
                  <a:rPr lang="en-US" sz="2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sSup>
                      <m:sSupPr>
                        <m:ctrlP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ctrlPr>
                      </m:sSupPr>
                      <m:e>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𝑷</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𝟏</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𝒓</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e>
                      <m:sup>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𝒏</m:t>
                        </m:r>
                      </m:sup>
                    </m:sSup>
                    <m:r>
                      <a:rPr lang="bn-BD"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 </m:t>
                    </m:r>
                  </m:oMath>
                </a14:m>
                <a:endParaRPr lang="en-US" sz="2800" b="1" dirty="0" smtClean="0">
                  <a:solidFill>
                    <a:prstClr val="black"/>
                  </a:solidFill>
                  <a:latin typeface="NikoshBAN" panose="02000000000000000000" pitchFamily="2" charset="0"/>
                  <a:ea typeface="Yu Gothic UI Light" panose="020B0300000000000000" pitchFamily="34" charset="-128"/>
                  <a:cs typeface="NikoshBAN" panose="02000000000000000000" pitchFamily="2" charset="0"/>
                </a:endParaRPr>
              </a:p>
              <a:p>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 মুনাফা = </a:t>
                </a:r>
                <a:r>
                  <a:rPr lang="en-US" sz="2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en-US" sz="2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P</a:t>
                </a:r>
              </a:p>
              <a:p>
                <a:r>
                  <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14:m>
                  <m:oMath xmlns:m="http://schemas.openxmlformats.org/officeDocument/2006/math">
                    <m:sSup>
                      <m:sSupPr>
                        <m:ctrlP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ctrlPr>
                      </m:sSupPr>
                      <m:e>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𝑷</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𝟏</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𝒓</m:t>
                        </m:r>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m:t>
                        </m:r>
                      </m:e>
                      <m:sup>
                        <m:r>
                          <a:rPr lang="en-US"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𝒏</m:t>
                        </m:r>
                      </m:sup>
                    </m:sSup>
                    <m:r>
                      <a:rPr lang="bn-BD" sz="2800" b="1" i="1">
                        <a:solidFill>
                          <a:prstClr val="black"/>
                        </a:solidFill>
                        <a:latin typeface="Cambria Math" panose="02040503050406030204" pitchFamily="18" charset="0"/>
                        <a:ea typeface="Yu Gothic UI Light" panose="020B0300000000000000" pitchFamily="34" charset="-128"/>
                        <a:cs typeface="NikoshBAN" panose="02000000000000000000" pitchFamily="2" charset="0"/>
                      </a:rPr>
                      <m:t> </m:t>
                    </m:r>
                  </m:oMath>
                </a14:m>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P</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effectLst>
                    <a:outerShdw blurRad="38100" dist="38100" dir="2700000" algn="tl">
                      <a:srgbClr val="000000">
                        <a:alpha val="43137"/>
                      </a:srgbClr>
                    </a:outerShdw>
                  </a:effectLst>
                  <a:cs typeface="NikoshBAN" panose="02000000000000000000" pitchFamily="2"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1200" y="3721100"/>
                <a:ext cx="10769600" cy="2476500"/>
              </a:xfrm>
              <a:prstGeom prst="rect">
                <a:avLst/>
              </a:prstGeom>
              <a:blipFill rotWithShape="0">
                <a:blip r:embed="rId6"/>
                <a:stretch>
                  <a:fillRect l="-1188"/>
                </a:stretch>
              </a:blipFill>
              <a:ln>
                <a:solidFill>
                  <a:schemeClr val="tx1"/>
                </a:solidFill>
              </a:ln>
            </p:spPr>
            <p:txBody>
              <a:bodyPr/>
              <a:lstStyle/>
              <a:p>
                <a:r>
                  <a:rPr lang="en-US">
                    <a:noFill/>
                  </a:rPr>
                  <a:t> </a:t>
                </a:r>
              </a:p>
            </p:txBody>
          </p:sp>
        </mc:Fallback>
      </mc:AlternateContent>
      <p:cxnSp>
        <p:nvCxnSpPr>
          <p:cNvPr id="6" name="Straight Connector 5"/>
          <p:cNvCxnSpPr/>
          <p:nvPr/>
        </p:nvCxnSpPr>
        <p:spPr>
          <a:xfrm>
            <a:off x="6489700" y="3771900"/>
            <a:ext cx="0" cy="2349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92900" y="3873500"/>
            <a:ext cx="4597400" cy="1938992"/>
          </a:xfrm>
          <a:prstGeom prst="rect">
            <a:avLst/>
          </a:prstGeom>
          <a:noFill/>
        </p:spPr>
        <p:txBody>
          <a:bodyPr wrap="square" rtlCol="0">
            <a:spAutoFit/>
          </a:bodyPr>
          <a:lstStyle/>
          <a:p>
            <a:r>
              <a:rPr lang="bn-BD"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যেখানে, </a:t>
            </a:r>
          </a:p>
          <a:p>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 = </a:t>
            </a:r>
            <a:r>
              <a:rPr lang="bn-BD"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 মূলধন </a:t>
            </a:r>
            <a:endPar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P = </a:t>
            </a:r>
            <a:r>
              <a:rPr lang="bn-BD"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আসল বা মূলধন </a:t>
            </a:r>
            <a:endPar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r</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মুনাফার হার</a:t>
            </a:r>
            <a:endPar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n = </a:t>
            </a:r>
            <a:r>
              <a:rPr lang="bn-BD"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a:t>
            </a:r>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2200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354</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Yu Gothic UI Light</vt:lpstr>
      <vt:lpstr>Arial</vt:lpstr>
      <vt:lpstr>Calibri</vt:lpstr>
      <vt:lpstr>Calibri Light</vt:lpstr>
      <vt:lpstr>Cambria Math</vt:lpstr>
      <vt:lpstr>NikoshBAN</vt:lpstr>
      <vt:lpstr>Symbol</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47</cp:revision>
  <dcterms:created xsi:type="dcterms:W3CDTF">2021-06-02T06:55:29Z</dcterms:created>
  <dcterms:modified xsi:type="dcterms:W3CDTF">2021-06-03T09:29:01Z</dcterms:modified>
</cp:coreProperties>
</file>