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389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385" r:id="rId22"/>
    <p:sldId id="386" r:id="rId23"/>
    <p:sldId id="387" r:id="rId24"/>
    <p:sldId id="411" r:id="rId25"/>
    <p:sldId id="410" r:id="rId26"/>
  </p:sldIdLst>
  <p:sldSz cx="118872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96" y="192"/>
      </p:cViewPr>
      <p:guideLst>
        <p:guide orient="horz" pos="2304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FFA15-B311-402A-8CBD-81295729005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B55439-889B-40E5-9EBB-18F9D5323D0D}">
      <dgm:prSet phldrT="[Text]"/>
      <dgm:spPr>
        <a:solidFill>
          <a:srgbClr val="C000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মাইন্ড ম্যাপ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14C1EA9-3105-4A04-BE8C-25F96AE3A1FF}" type="parTrans" cxnId="{9B4CDB70-0015-4561-9E27-D3CDB7D37767}">
      <dgm:prSet/>
      <dgm:spPr/>
      <dgm:t>
        <a:bodyPr/>
        <a:lstStyle/>
        <a:p>
          <a:endParaRPr lang="en-US"/>
        </a:p>
      </dgm:t>
    </dgm:pt>
    <dgm:pt modelId="{DEB2E3C8-4EED-44F6-9F25-4CBDE57F45C4}" type="sibTrans" cxnId="{9B4CDB70-0015-4561-9E27-D3CDB7D37767}">
      <dgm:prSet/>
      <dgm:spPr/>
      <dgm:t>
        <a:bodyPr/>
        <a:lstStyle/>
        <a:p>
          <a:endParaRPr lang="en-US"/>
        </a:p>
      </dgm:t>
    </dgm:pt>
    <dgm:pt modelId="{922CA307-7CCE-4441-8336-0B3D036A8BD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চিন্তা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5612E95-FFBF-4374-B21A-3D3B773AF1F9}" type="parTrans" cxnId="{1B85C23D-8099-472F-AFF3-50B324042AC8}">
      <dgm:prSet/>
      <dgm:spPr/>
      <dgm:t>
        <a:bodyPr/>
        <a:lstStyle/>
        <a:p>
          <a:endParaRPr lang="en-US"/>
        </a:p>
      </dgm:t>
    </dgm:pt>
    <dgm:pt modelId="{ABC23550-28E4-4546-84FC-513E70DDFCD3}" type="sibTrans" cxnId="{1B85C23D-8099-472F-AFF3-50B324042AC8}">
      <dgm:prSet/>
      <dgm:spPr/>
      <dgm:t>
        <a:bodyPr/>
        <a:lstStyle/>
        <a:p>
          <a:endParaRPr lang="en-US"/>
        </a:p>
      </dgm:t>
    </dgm:pt>
    <dgm:pt modelId="{6DDF64D8-910E-48ED-80F3-F248E265F7C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চিন্তা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</a:t>
          </a:r>
          <a:endParaRPr lang="en-US" dirty="0"/>
        </a:p>
      </dgm:t>
    </dgm:pt>
    <dgm:pt modelId="{50B965BB-0DCB-4C85-BC91-C39456315264}" type="parTrans" cxnId="{B9FC3514-4982-4115-A743-04BE70988831}">
      <dgm:prSet/>
      <dgm:spPr/>
      <dgm:t>
        <a:bodyPr/>
        <a:lstStyle/>
        <a:p>
          <a:endParaRPr lang="en-US"/>
        </a:p>
      </dgm:t>
    </dgm:pt>
    <dgm:pt modelId="{8D0563EE-6A64-4992-B266-B1CE3D5FDD4B}" type="sibTrans" cxnId="{B9FC3514-4982-4115-A743-04BE70988831}">
      <dgm:prSet/>
      <dgm:spPr/>
      <dgm:t>
        <a:bodyPr/>
        <a:lstStyle/>
        <a:p>
          <a:endParaRPr lang="en-US"/>
        </a:p>
      </dgm:t>
    </dgm:pt>
    <dgm:pt modelId="{B36C21B3-3BF6-4BFC-B229-A9EE3F921B2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চিন্তা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</a:t>
          </a:r>
          <a:endParaRPr lang="en-US" dirty="0"/>
        </a:p>
      </dgm:t>
    </dgm:pt>
    <dgm:pt modelId="{82524ECF-FF05-483F-A6C4-65AF37B8E77C}" type="parTrans" cxnId="{BD3B4816-08CF-4773-8D31-60700F5BA1E6}">
      <dgm:prSet/>
      <dgm:spPr/>
      <dgm:t>
        <a:bodyPr/>
        <a:lstStyle/>
        <a:p>
          <a:endParaRPr lang="en-US"/>
        </a:p>
      </dgm:t>
    </dgm:pt>
    <dgm:pt modelId="{18681A84-DDA2-4F6B-AC60-CD98C0B40346}" type="sibTrans" cxnId="{BD3B4816-08CF-4773-8D31-60700F5BA1E6}">
      <dgm:prSet/>
      <dgm:spPr/>
      <dgm:t>
        <a:bodyPr/>
        <a:lstStyle/>
        <a:p>
          <a:endParaRPr lang="en-US"/>
        </a:p>
      </dgm:t>
    </dgm:pt>
    <dgm:pt modelId="{DED10C30-DBF7-4EF7-9063-7D9F137F5E3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চিন্তা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</a:t>
          </a:r>
          <a:endParaRPr lang="en-US" dirty="0"/>
        </a:p>
      </dgm:t>
    </dgm:pt>
    <dgm:pt modelId="{8AC3894A-A737-4856-9D1C-45E9B8284329}" type="parTrans" cxnId="{76F2F188-2EA1-45B1-A55D-5DF2FA151253}">
      <dgm:prSet/>
      <dgm:spPr/>
      <dgm:t>
        <a:bodyPr/>
        <a:lstStyle/>
        <a:p>
          <a:endParaRPr lang="en-US"/>
        </a:p>
      </dgm:t>
    </dgm:pt>
    <dgm:pt modelId="{A7407BBD-7B75-4AF7-BD7A-C5D0E7CDDD75}" type="sibTrans" cxnId="{76F2F188-2EA1-45B1-A55D-5DF2FA151253}">
      <dgm:prSet/>
      <dgm:spPr/>
      <dgm:t>
        <a:bodyPr/>
        <a:lstStyle/>
        <a:p>
          <a:endParaRPr lang="en-US"/>
        </a:p>
      </dgm:t>
    </dgm:pt>
    <dgm:pt modelId="{D90FA1AF-4EF7-4BC3-A29B-512A9BC0B33E}" type="pres">
      <dgm:prSet presAssocID="{F81FFA15-B311-402A-8CBD-8129572900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D2131-3276-4B8A-A9FE-0139E535B9EE}" type="pres">
      <dgm:prSet presAssocID="{B5B55439-889B-40E5-9EBB-18F9D5323D0D}" presName="centerShape" presStyleLbl="node0" presStyleIdx="0" presStyleCnt="1" custScaleX="121562" custScaleY="119238"/>
      <dgm:spPr/>
      <dgm:t>
        <a:bodyPr/>
        <a:lstStyle/>
        <a:p>
          <a:endParaRPr lang="en-US"/>
        </a:p>
      </dgm:t>
    </dgm:pt>
    <dgm:pt modelId="{5C6D2E2D-44CA-43A3-B878-7CA242CC7729}" type="pres">
      <dgm:prSet presAssocID="{D5612E95-FFBF-4374-B21A-3D3B773AF1F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B2C4B60-37C4-421B-8BA4-3CA9DD91529A}" type="pres">
      <dgm:prSet presAssocID="{D5612E95-FFBF-4374-B21A-3D3B773AF1F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1F4E750-2545-4380-B15C-F970E868F2C6}" type="pres">
      <dgm:prSet presAssocID="{922CA307-7CCE-4441-8336-0B3D036A8B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8FCED-3241-4C01-91A0-2289A41C3722}" type="pres">
      <dgm:prSet presAssocID="{50B965BB-0DCB-4C85-BC91-C3945631526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796A60BC-8DC6-4DE4-BF5A-6D0B843C6328}" type="pres">
      <dgm:prSet presAssocID="{50B965BB-0DCB-4C85-BC91-C3945631526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8EA80FA-FD5F-4B2B-8F87-FCC011D1DCDE}" type="pres">
      <dgm:prSet presAssocID="{6DDF64D8-910E-48ED-80F3-F248E265F7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D5D61-157F-4712-A081-8B651FAD4390}" type="pres">
      <dgm:prSet presAssocID="{82524ECF-FF05-483F-A6C4-65AF37B8E77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2A7C6C5-EEB1-417E-AD40-6EF83749351F}" type="pres">
      <dgm:prSet presAssocID="{82524ECF-FF05-483F-A6C4-65AF37B8E77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16E0290-4AAE-47A2-9563-26A1CDCFD311}" type="pres">
      <dgm:prSet presAssocID="{B36C21B3-3BF6-4BFC-B229-A9EE3F921B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CE118-4DA5-4BE0-8B58-7F7074C55E0A}" type="pres">
      <dgm:prSet presAssocID="{8AC3894A-A737-4856-9D1C-45E9B828432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7B216BBA-4B69-46B7-AC38-B7FF2615D308}" type="pres">
      <dgm:prSet presAssocID="{8AC3894A-A737-4856-9D1C-45E9B828432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074E340-C863-4040-A916-D45FB76B33DB}" type="pres">
      <dgm:prSet presAssocID="{DED10C30-DBF7-4EF7-9063-7D9F137F5E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58308-FA66-4238-8027-F19D0BB4C35B}" type="presOf" srcId="{8AC3894A-A737-4856-9D1C-45E9B8284329}" destId="{9D9CE118-4DA5-4BE0-8B58-7F7074C55E0A}" srcOrd="0" destOrd="0" presId="urn:microsoft.com/office/officeart/2005/8/layout/radial5"/>
    <dgm:cxn modelId="{080D0F56-B021-44D0-8FD5-AFF66F843A75}" type="presOf" srcId="{8AC3894A-A737-4856-9D1C-45E9B8284329}" destId="{7B216BBA-4B69-46B7-AC38-B7FF2615D308}" srcOrd="1" destOrd="0" presId="urn:microsoft.com/office/officeart/2005/8/layout/radial5"/>
    <dgm:cxn modelId="{B9FC3514-4982-4115-A743-04BE70988831}" srcId="{B5B55439-889B-40E5-9EBB-18F9D5323D0D}" destId="{6DDF64D8-910E-48ED-80F3-F248E265F7C8}" srcOrd="1" destOrd="0" parTransId="{50B965BB-0DCB-4C85-BC91-C39456315264}" sibTransId="{8D0563EE-6A64-4992-B266-B1CE3D5FDD4B}"/>
    <dgm:cxn modelId="{63FD6673-82D5-423A-8365-668A8AFA94A1}" type="presOf" srcId="{D5612E95-FFBF-4374-B21A-3D3B773AF1F9}" destId="{0B2C4B60-37C4-421B-8BA4-3CA9DD91529A}" srcOrd="1" destOrd="0" presId="urn:microsoft.com/office/officeart/2005/8/layout/radial5"/>
    <dgm:cxn modelId="{7B1E0BF4-2AF4-4F25-8685-AC086EDD9491}" type="presOf" srcId="{B5B55439-889B-40E5-9EBB-18F9D5323D0D}" destId="{AA3D2131-3276-4B8A-A9FE-0139E535B9EE}" srcOrd="0" destOrd="0" presId="urn:microsoft.com/office/officeart/2005/8/layout/radial5"/>
    <dgm:cxn modelId="{6C50D419-31B4-4919-9ADF-8580EFF1DD27}" type="presOf" srcId="{B36C21B3-3BF6-4BFC-B229-A9EE3F921B2D}" destId="{E16E0290-4AAE-47A2-9563-26A1CDCFD311}" srcOrd="0" destOrd="0" presId="urn:microsoft.com/office/officeart/2005/8/layout/radial5"/>
    <dgm:cxn modelId="{A6F9F913-1BB9-4C6B-81D3-23F561CE2143}" type="presOf" srcId="{6DDF64D8-910E-48ED-80F3-F248E265F7C8}" destId="{B8EA80FA-FD5F-4B2B-8F87-FCC011D1DCDE}" srcOrd="0" destOrd="0" presId="urn:microsoft.com/office/officeart/2005/8/layout/radial5"/>
    <dgm:cxn modelId="{73BA0F56-3F39-4091-9D5A-02A682A57E8A}" type="presOf" srcId="{50B965BB-0DCB-4C85-BC91-C39456315264}" destId="{796A60BC-8DC6-4DE4-BF5A-6D0B843C6328}" srcOrd="1" destOrd="0" presId="urn:microsoft.com/office/officeart/2005/8/layout/radial5"/>
    <dgm:cxn modelId="{D451FA7F-3798-472D-A670-1C0CC4AE65CB}" type="presOf" srcId="{D5612E95-FFBF-4374-B21A-3D3B773AF1F9}" destId="{5C6D2E2D-44CA-43A3-B878-7CA242CC7729}" srcOrd="0" destOrd="0" presId="urn:microsoft.com/office/officeart/2005/8/layout/radial5"/>
    <dgm:cxn modelId="{475103B8-1BF4-4E09-A9BA-203E523D713E}" type="presOf" srcId="{82524ECF-FF05-483F-A6C4-65AF37B8E77C}" destId="{52A7C6C5-EEB1-417E-AD40-6EF83749351F}" srcOrd="1" destOrd="0" presId="urn:microsoft.com/office/officeart/2005/8/layout/radial5"/>
    <dgm:cxn modelId="{BD3B4816-08CF-4773-8D31-60700F5BA1E6}" srcId="{B5B55439-889B-40E5-9EBB-18F9D5323D0D}" destId="{B36C21B3-3BF6-4BFC-B229-A9EE3F921B2D}" srcOrd="2" destOrd="0" parTransId="{82524ECF-FF05-483F-A6C4-65AF37B8E77C}" sibTransId="{18681A84-DDA2-4F6B-AC60-CD98C0B40346}"/>
    <dgm:cxn modelId="{86198A16-A2B6-4E76-8F5C-96C5839F3EB7}" type="presOf" srcId="{DED10C30-DBF7-4EF7-9063-7D9F137F5E34}" destId="{8074E340-C863-4040-A916-D45FB76B33DB}" srcOrd="0" destOrd="0" presId="urn:microsoft.com/office/officeart/2005/8/layout/radial5"/>
    <dgm:cxn modelId="{76F2F188-2EA1-45B1-A55D-5DF2FA151253}" srcId="{B5B55439-889B-40E5-9EBB-18F9D5323D0D}" destId="{DED10C30-DBF7-4EF7-9063-7D9F137F5E34}" srcOrd="3" destOrd="0" parTransId="{8AC3894A-A737-4856-9D1C-45E9B8284329}" sibTransId="{A7407BBD-7B75-4AF7-BD7A-C5D0E7CDDD75}"/>
    <dgm:cxn modelId="{35A84FBF-3622-46EF-B4B6-2730FFED73DA}" type="presOf" srcId="{922CA307-7CCE-4441-8336-0B3D036A8BDA}" destId="{D1F4E750-2545-4380-B15C-F970E868F2C6}" srcOrd="0" destOrd="0" presId="urn:microsoft.com/office/officeart/2005/8/layout/radial5"/>
    <dgm:cxn modelId="{9B4CDB70-0015-4561-9E27-D3CDB7D37767}" srcId="{F81FFA15-B311-402A-8CBD-81295729005F}" destId="{B5B55439-889B-40E5-9EBB-18F9D5323D0D}" srcOrd="0" destOrd="0" parTransId="{214C1EA9-3105-4A04-BE8C-25F96AE3A1FF}" sibTransId="{DEB2E3C8-4EED-44F6-9F25-4CBDE57F45C4}"/>
    <dgm:cxn modelId="{85EDE9DF-3119-4EE0-A22A-379D7F5FF5A8}" type="presOf" srcId="{82524ECF-FF05-483F-A6C4-65AF37B8E77C}" destId="{3C7D5D61-157F-4712-A081-8B651FAD4390}" srcOrd="0" destOrd="0" presId="urn:microsoft.com/office/officeart/2005/8/layout/radial5"/>
    <dgm:cxn modelId="{1B85C23D-8099-472F-AFF3-50B324042AC8}" srcId="{B5B55439-889B-40E5-9EBB-18F9D5323D0D}" destId="{922CA307-7CCE-4441-8336-0B3D036A8BDA}" srcOrd="0" destOrd="0" parTransId="{D5612E95-FFBF-4374-B21A-3D3B773AF1F9}" sibTransId="{ABC23550-28E4-4546-84FC-513E70DDFCD3}"/>
    <dgm:cxn modelId="{D5FDD3A2-00F5-431F-9BD1-B601D9E60ECB}" type="presOf" srcId="{F81FFA15-B311-402A-8CBD-81295729005F}" destId="{D90FA1AF-4EF7-4BC3-A29B-512A9BC0B33E}" srcOrd="0" destOrd="0" presId="urn:microsoft.com/office/officeart/2005/8/layout/radial5"/>
    <dgm:cxn modelId="{594B9A47-A480-4CFA-96E2-EB85ECB13770}" type="presOf" srcId="{50B965BB-0DCB-4C85-BC91-C39456315264}" destId="{4778FCED-3241-4C01-91A0-2289A41C3722}" srcOrd="0" destOrd="0" presId="urn:microsoft.com/office/officeart/2005/8/layout/radial5"/>
    <dgm:cxn modelId="{6A58F31C-CF7D-4DB5-ABDB-D152992097F8}" type="presParOf" srcId="{D90FA1AF-4EF7-4BC3-A29B-512A9BC0B33E}" destId="{AA3D2131-3276-4B8A-A9FE-0139E535B9EE}" srcOrd="0" destOrd="0" presId="urn:microsoft.com/office/officeart/2005/8/layout/radial5"/>
    <dgm:cxn modelId="{2E0A5740-82C8-4823-A668-7EC71AC795D9}" type="presParOf" srcId="{D90FA1AF-4EF7-4BC3-A29B-512A9BC0B33E}" destId="{5C6D2E2D-44CA-43A3-B878-7CA242CC7729}" srcOrd="1" destOrd="0" presId="urn:microsoft.com/office/officeart/2005/8/layout/radial5"/>
    <dgm:cxn modelId="{20EF6D70-F36A-4F65-B1EA-D32F6B6BADEF}" type="presParOf" srcId="{5C6D2E2D-44CA-43A3-B878-7CA242CC7729}" destId="{0B2C4B60-37C4-421B-8BA4-3CA9DD91529A}" srcOrd="0" destOrd="0" presId="urn:microsoft.com/office/officeart/2005/8/layout/radial5"/>
    <dgm:cxn modelId="{1620DDFB-6393-4473-8B30-816D369F3459}" type="presParOf" srcId="{D90FA1AF-4EF7-4BC3-A29B-512A9BC0B33E}" destId="{D1F4E750-2545-4380-B15C-F970E868F2C6}" srcOrd="2" destOrd="0" presId="urn:microsoft.com/office/officeart/2005/8/layout/radial5"/>
    <dgm:cxn modelId="{4DD55535-AD3C-4B43-ACA1-A7CC44FD94CF}" type="presParOf" srcId="{D90FA1AF-4EF7-4BC3-A29B-512A9BC0B33E}" destId="{4778FCED-3241-4C01-91A0-2289A41C3722}" srcOrd="3" destOrd="0" presId="urn:microsoft.com/office/officeart/2005/8/layout/radial5"/>
    <dgm:cxn modelId="{8874F6BD-C07C-40D6-9993-2FCF1682FC6A}" type="presParOf" srcId="{4778FCED-3241-4C01-91A0-2289A41C3722}" destId="{796A60BC-8DC6-4DE4-BF5A-6D0B843C6328}" srcOrd="0" destOrd="0" presId="urn:microsoft.com/office/officeart/2005/8/layout/radial5"/>
    <dgm:cxn modelId="{D2BD0DC1-EB31-44EE-AD3D-85D9CE1B1CA4}" type="presParOf" srcId="{D90FA1AF-4EF7-4BC3-A29B-512A9BC0B33E}" destId="{B8EA80FA-FD5F-4B2B-8F87-FCC011D1DCDE}" srcOrd="4" destOrd="0" presId="urn:microsoft.com/office/officeart/2005/8/layout/radial5"/>
    <dgm:cxn modelId="{175A0DCD-D8B9-45A8-86FA-2D84B70E9795}" type="presParOf" srcId="{D90FA1AF-4EF7-4BC3-A29B-512A9BC0B33E}" destId="{3C7D5D61-157F-4712-A081-8B651FAD4390}" srcOrd="5" destOrd="0" presId="urn:microsoft.com/office/officeart/2005/8/layout/radial5"/>
    <dgm:cxn modelId="{F1261D75-E315-47D0-8B6C-40CCB4B2053A}" type="presParOf" srcId="{3C7D5D61-157F-4712-A081-8B651FAD4390}" destId="{52A7C6C5-EEB1-417E-AD40-6EF83749351F}" srcOrd="0" destOrd="0" presId="urn:microsoft.com/office/officeart/2005/8/layout/radial5"/>
    <dgm:cxn modelId="{D3C465CA-0236-46DB-9B2B-64C752E5B36F}" type="presParOf" srcId="{D90FA1AF-4EF7-4BC3-A29B-512A9BC0B33E}" destId="{E16E0290-4AAE-47A2-9563-26A1CDCFD311}" srcOrd="6" destOrd="0" presId="urn:microsoft.com/office/officeart/2005/8/layout/radial5"/>
    <dgm:cxn modelId="{2F42FBA5-A561-4D5C-9558-08DAA41C45E1}" type="presParOf" srcId="{D90FA1AF-4EF7-4BC3-A29B-512A9BC0B33E}" destId="{9D9CE118-4DA5-4BE0-8B58-7F7074C55E0A}" srcOrd="7" destOrd="0" presId="urn:microsoft.com/office/officeart/2005/8/layout/radial5"/>
    <dgm:cxn modelId="{88E838AB-0D30-439F-8854-5FE1C91638B0}" type="presParOf" srcId="{9D9CE118-4DA5-4BE0-8B58-7F7074C55E0A}" destId="{7B216BBA-4B69-46B7-AC38-B7FF2615D308}" srcOrd="0" destOrd="0" presId="urn:microsoft.com/office/officeart/2005/8/layout/radial5"/>
    <dgm:cxn modelId="{B61FD879-C454-4E92-B5D2-DE46DC9BDB5D}" type="presParOf" srcId="{D90FA1AF-4EF7-4BC3-A29B-512A9BC0B33E}" destId="{8074E340-C863-4040-A916-D45FB76B33DB}" srcOrd="8" destOrd="0" presId="urn:microsoft.com/office/officeart/2005/8/layout/radial5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D2131-3276-4B8A-A9FE-0139E535B9EE}">
      <dsp:nvSpPr>
        <dsp:cNvPr id="0" name=""/>
        <dsp:cNvSpPr/>
      </dsp:nvSpPr>
      <dsp:spPr>
        <a:xfrm>
          <a:off x="3746827" y="1705178"/>
          <a:ext cx="1587413" cy="155706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মাইন্ড ম্যাপ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3979298" y="1933205"/>
        <a:ext cx="1122471" cy="1101011"/>
      </dsp:txXfrm>
    </dsp:sp>
    <dsp:sp modelId="{5C6D2E2D-44CA-43A3-B878-7CA242CC7729}">
      <dsp:nvSpPr>
        <dsp:cNvPr id="0" name=""/>
        <dsp:cNvSpPr/>
      </dsp:nvSpPr>
      <dsp:spPr>
        <a:xfrm rot="16200000">
          <a:off x="4435694" y="1291308"/>
          <a:ext cx="209678" cy="443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467146" y="1411557"/>
        <a:ext cx="146775" cy="266393"/>
      </dsp:txXfrm>
    </dsp:sp>
    <dsp:sp modelId="{D1F4E750-2545-4380-B15C-F970E868F2C6}">
      <dsp:nvSpPr>
        <dsp:cNvPr id="0" name=""/>
        <dsp:cNvSpPr/>
      </dsp:nvSpPr>
      <dsp:spPr>
        <a:xfrm>
          <a:off x="3887610" y="3711"/>
          <a:ext cx="1305846" cy="130584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চিন্তা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কর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4078847" y="194948"/>
        <a:ext cx="923372" cy="923372"/>
      </dsp:txXfrm>
    </dsp:sp>
    <dsp:sp modelId="{4778FCED-3241-4C01-91A0-2289A41C3722}">
      <dsp:nvSpPr>
        <dsp:cNvPr id="0" name=""/>
        <dsp:cNvSpPr/>
      </dsp:nvSpPr>
      <dsp:spPr>
        <a:xfrm>
          <a:off x="5417938" y="2261717"/>
          <a:ext cx="201636" cy="443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417938" y="2350514"/>
        <a:ext cx="141145" cy="266393"/>
      </dsp:txXfrm>
    </dsp:sp>
    <dsp:sp modelId="{B8EA80FA-FD5F-4B2B-8F87-FCC011D1DCDE}">
      <dsp:nvSpPr>
        <dsp:cNvPr id="0" name=""/>
        <dsp:cNvSpPr/>
      </dsp:nvSpPr>
      <dsp:spPr>
        <a:xfrm>
          <a:off x="5714686" y="1830787"/>
          <a:ext cx="1305846" cy="130584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চিন্তা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কর</a:t>
          </a:r>
          <a:endParaRPr lang="en-US" sz="2200" kern="1200" dirty="0"/>
        </a:p>
      </dsp:txBody>
      <dsp:txXfrm>
        <a:off x="5905923" y="2022024"/>
        <a:ext cx="923372" cy="923372"/>
      </dsp:txXfrm>
    </dsp:sp>
    <dsp:sp modelId="{3C7D5D61-157F-4712-A081-8B651FAD4390}">
      <dsp:nvSpPr>
        <dsp:cNvPr id="0" name=""/>
        <dsp:cNvSpPr/>
      </dsp:nvSpPr>
      <dsp:spPr>
        <a:xfrm rot="5400000">
          <a:off x="4435694" y="3232125"/>
          <a:ext cx="209678" cy="443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467146" y="3289471"/>
        <a:ext cx="146775" cy="266393"/>
      </dsp:txXfrm>
    </dsp:sp>
    <dsp:sp modelId="{E16E0290-4AAE-47A2-9563-26A1CDCFD311}">
      <dsp:nvSpPr>
        <dsp:cNvPr id="0" name=""/>
        <dsp:cNvSpPr/>
      </dsp:nvSpPr>
      <dsp:spPr>
        <a:xfrm>
          <a:off x="3887610" y="3657863"/>
          <a:ext cx="1305846" cy="130584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চিন্তা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কর</a:t>
          </a:r>
          <a:endParaRPr lang="en-US" sz="2200" kern="1200" dirty="0"/>
        </a:p>
      </dsp:txBody>
      <dsp:txXfrm>
        <a:off x="4078847" y="3849100"/>
        <a:ext cx="923372" cy="923372"/>
      </dsp:txXfrm>
    </dsp:sp>
    <dsp:sp modelId="{9D9CE118-4DA5-4BE0-8B58-7F7074C55E0A}">
      <dsp:nvSpPr>
        <dsp:cNvPr id="0" name=""/>
        <dsp:cNvSpPr/>
      </dsp:nvSpPr>
      <dsp:spPr>
        <a:xfrm rot="10800000">
          <a:off x="3461493" y="2261717"/>
          <a:ext cx="201636" cy="443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521984" y="2350514"/>
        <a:ext cx="141145" cy="266393"/>
      </dsp:txXfrm>
    </dsp:sp>
    <dsp:sp modelId="{8074E340-C863-4040-A916-D45FB76B33DB}">
      <dsp:nvSpPr>
        <dsp:cNvPr id="0" name=""/>
        <dsp:cNvSpPr/>
      </dsp:nvSpPr>
      <dsp:spPr>
        <a:xfrm>
          <a:off x="2060534" y="1830787"/>
          <a:ext cx="1305846" cy="130584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চিন্তা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কর</a:t>
          </a:r>
          <a:endParaRPr lang="en-US" sz="2200" kern="1200" dirty="0"/>
        </a:p>
      </dsp:txBody>
      <dsp:txXfrm>
        <a:off x="2251771" y="2022024"/>
        <a:ext cx="923372" cy="923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143000"/>
            <a:ext cx="501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1143000"/>
            <a:ext cx="5016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4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3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3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4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79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0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bn-BD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78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রোগটির নাম কী? শিক্ষক শিক্ষার্থীদের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বোর্ডে লেখে উত্তরের প্রতিফলন ঘটাবেন। এর পর তিনি প্রশ্ন করতে পারেন: 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সি এর অভাবে আর একটি মারাত্মক রোগ হয় তার নাম কীচিত্রের রোগটির কারণ কী?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 নাম কী?</a:t>
            </a:r>
            <a:endParaRPr lang="bn-BD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7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7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5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8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3" y="291253"/>
            <a:ext cx="3910807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58"/>
            <a:ext cx="6645275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3" y="1530777"/>
            <a:ext cx="3910807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92952"/>
            <a:ext cx="35661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92952"/>
            <a:ext cx="105003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67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707"/>
            <a:ext cx="1010412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1" y="1637454"/>
            <a:ext cx="5254307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1" y="2319867"/>
            <a:ext cx="5254307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4" y="291253"/>
            <a:ext cx="3910807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66"/>
            <a:ext cx="6645275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4" y="1530777"/>
            <a:ext cx="3910807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92960"/>
            <a:ext cx="35661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92960"/>
            <a:ext cx="105003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8"/>
            <a:ext cx="1010412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09698"/>
            <a:ext cx="10698480" cy="892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706885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706885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6" y="1637454"/>
            <a:ext cx="5254307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6" y="2319867"/>
            <a:ext cx="5254307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184578"/>
            <a:ext cx="10698480" cy="89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98513"/>
            <a:ext cx="10698480" cy="3533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671740"/>
            <a:ext cx="27736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671740"/>
            <a:ext cx="37642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671740"/>
            <a:ext cx="27736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55715" y="0"/>
            <a:ext cx="11986467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solidFill>
                  <a:srgbClr val="99FF66"/>
                </a:solidFill>
              </a:endParaRPr>
            </a:p>
          </p:txBody>
        </p:sp>
        <p:sp>
          <p:nvSpPr>
            <p:cNvPr id="9" name="Bevel 8"/>
            <p:cNvSpPr/>
            <p:nvPr userDrawn="1"/>
          </p:nvSpPr>
          <p:spPr>
            <a:xfrm>
              <a:off x="203200" y="171034"/>
              <a:ext cx="11814629" cy="6491713"/>
            </a:xfrm>
            <a:prstGeom prst="bevel">
              <a:avLst>
                <a:gd name="adj" fmla="val 1032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355599" y="317497"/>
              <a:ext cx="11509829" cy="6097663"/>
            </a:xfrm>
            <a:prstGeom prst="roundRect">
              <a:avLst>
                <a:gd name="adj" fmla="val 7541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0104120" y="2"/>
            <a:ext cx="1385066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365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 June 2021</a:t>
            </a:fld>
            <a:endParaRPr lang="en-US" sz="13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7"/>
            <a:ext cx="1069848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pPr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18"/>
            <a:ext cx="37642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90800" y="25908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60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6000" b="1" dirty="0" err="1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60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স্বাগত</a:t>
            </a:r>
            <a:endParaRPr lang="en-US" sz="60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8153" y="303194"/>
            <a:ext cx="9509761" cy="772519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4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সি এর </a:t>
            </a:r>
            <a:r>
              <a:rPr lang="bn-BD" sz="4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অভাবজনিত রোগের প্রতিরোধ কী?</a:t>
            </a:r>
            <a:endParaRPr lang="bn-BD" sz="43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DOEL\Desktop\New Eight\V=B\ds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64" y="1290315"/>
            <a:ext cx="6414470" cy="350238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86243" y="5012056"/>
            <a:ext cx="9960653" cy="128035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lIns="109728" tIns="54864" rIns="109728" bIns="54864">
            <a:spAutoFit/>
          </a:bodyPr>
          <a:lstStyle/>
          <a:p>
            <a:pPr algn="just"/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কোলের শিশুকে মায়ের দুধের পাশাপাশি অন্যান্য পরিপূরক খাদ্য যেমন ফলের রস, সবজির সুপ ইত্যাদি খাওয়াতে হবে।</a:t>
            </a:r>
            <a:endParaRPr lang="bn-BD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7243" y="6336261"/>
            <a:ext cx="7968913" cy="695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9728" tIns="54864" rIns="109728" bIns="54864">
            <a:spAutoFit/>
          </a:bodyPr>
          <a:lstStyle/>
          <a:p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আর কী কী ভাবে এ রোগ প্রতিরোধ করা যেতে পারে?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6641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673461" y="591124"/>
            <a:ext cx="8663248" cy="5598302"/>
            <a:chOff x="1287277" y="678873"/>
            <a:chExt cx="6664037" cy="5248407"/>
          </a:xfrm>
        </p:grpSpPr>
        <p:grpSp>
          <p:nvGrpSpPr>
            <p:cNvPr id="5" name="Group 6"/>
            <p:cNvGrpSpPr/>
            <p:nvPr/>
          </p:nvGrpSpPr>
          <p:grpSpPr>
            <a:xfrm>
              <a:off x="2244446" y="678873"/>
              <a:ext cx="4627418" cy="2493819"/>
              <a:chOff x="2022764" y="942109"/>
              <a:chExt cx="4627418" cy="2493819"/>
            </a:xfrm>
          </p:grpSpPr>
          <p:pic>
            <p:nvPicPr>
              <p:cNvPr id="2" name="Picture 16" descr="C:\Users\DOEL\Desktop\Model content=14\New folder (2)\sun use\zxcsdc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258" y="942109"/>
                <a:ext cx="2446924" cy="24938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8" descr="C:\Users\DOEL\Desktop\Model content=14\New folder (2)\sun use\dfdsfsdf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2764" y="942113"/>
                <a:ext cx="2161316" cy="249366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287277" y="3561248"/>
              <a:ext cx="6664037" cy="2366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300" b="1" dirty="0" smtClean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শিশুকে গোসল করানোর পর মা তার সন্তানকে কিছুক্ষণ রোদ্রে  রাখেন। </a:t>
              </a:r>
            </a:p>
            <a:p>
              <a:pPr algn="ctr"/>
              <a:r>
                <a:rPr lang="bn-BD" sz="7200" b="1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কেন?</a:t>
              </a:r>
              <a:endParaRPr lang="bn-BD" sz="7200" b="1" dirty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341420" y="5660026"/>
            <a:ext cx="6970219" cy="14342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আর কোন কোন উৎস থেকে ভিটামিন ডি পেতে পারি?</a:t>
            </a:r>
          </a:p>
        </p:txBody>
      </p:sp>
      <p:grpSp>
        <p:nvGrpSpPr>
          <p:cNvPr id="7" name="Group 24"/>
          <p:cNvGrpSpPr/>
          <p:nvPr/>
        </p:nvGrpSpPr>
        <p:grpSpPr>
          <a:xfrm>
            <a:off x="810492" y="487678"/>
            <a:ext cx="10428328" cy="6219033"/>
            <a:chOff x="623455" y="457198"/>
            <a:chExt cx="8021791" cy="5830343"/>
          </a:xfrm>
        </p:grpSpPr>
        <p:sp>
          <p:nvSpPr>
            <p:cNvPr id="26" name="Rectangle 25"/>
            <p:cNvSpPr/>
            <p:nvPr/>
          </p:nvSpPr>
          <p:spPr>
            <a:xfrm>
              <a:off x="3005974" y="457198"/>
              <a:ext cx="3091576" cy="706925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43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ভিটামিন ‘ডি’ এর উৎস</a:t>
              </a:r>
            </a:p>
          </p:txBody>
        </p:sp>
        <p:grpSp>
          <p:nvGrpSpPr>
            <p:cNvPr id="8" name="Group 26"/>
            <p:cNvGrpSpPr/>
            <p:nvPr/>
          </p:nvGrpSpPr>
          <p:grpSpPr>
            <a:xfrm>
              <a:off x="623455" y="1463387"/>
              <a:ext cx="8021791" cy="4824154"/>
              <a:chOff x="623455" y="1463387"/>
              <a:chExt cx="8021791" cy="4824154"/>
            </a:xfrm>
          </p:grpSpPr>
          <p:pic>
            <p:nvPicPr>
              <p:cNvPr id="28" name="Picture 27" descr="C:\Users\DOEL\Desktop\FRound\Eight\Vitanine\V=D\yfguy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1236" y="4102965"/>
                <a:ext cx="2812473" cy="128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C:\Users\DOEL\Desktop\FRound\Eight\Vitanine\V=D\b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455" y="3913033"/>
                <a:ext cx="2483321" cy="1767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7" descr="C:\Users\DOEL\Desktop\FRound\Eight\Vitanine\V=D\b6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671" y="1463387"/>
                <a:ext cx="2464105" cy="1709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2" descr="C:\Users\DOEL\Desktop\FRound\Eight\Vitanine\V=D\hhh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2337" y="1466918"/>
                <a:ext cx="2503729" cy="1716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 descr="C:\Users\DOEL\Desktop\FRound\Eight\Vitanine\V=D\ghee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8946" y="1470410"/>
                <a:ext cx="2098363" cy="1700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1185716" y="3064225"/>
                <a:ext cx="1729533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400" dirty="0">
                    <a:latin typeface="NikoshBAN" pitchFamily="2" charset="0"/>
                    <a:cs typeface="NikoshBAN" pitchFamily="2" charset="0"/>
                  </a:rPr>
                  <a:t>ভোজ্য তেল</a:t>
                </a:r>
                <a:endParaRPr lang="en-US" sz="34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302997" y="3105783"/>
                <a:ext cx="616968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400" dirty="0" smtClean="0">
                    <a:latin typeface="NikoshBAN" pitchFamily="2" charset="0"/>
                    <a:cs typeface="NikoshBAN" pitchFamily="2" charset="0"/>
                  </a:rPr>
                  <a:t>দুধ</a:t>
                </a:r>
                <a:endParaRPr lang="en-US" sz="34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61026" y="5696601"/>
                <a:ext cx="1654460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400" dirty="0" smtClean="0">
                    <a:latin typeface="NikoshBAN" pitchFamily="2" charset="0"/>
                    <a:cs typeface="NikoshBAN" pitchFamily="2" charset="0"/>
                  </a:rPr>
                  <a:t>ডিমের কুসুম</a:t>
                </a:r>
                <a:endParaRPr lang="en-US" sz="3400" dirty="0"/>
              </a:p>
            </p:txBody>
          </p:sp>
          <p:pic>
            <p:nvPicPr>
              <p:cNvPr id="36" name="Picture 1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3817" y="4038522"/>
                <a:ext cx="2158693" cy="1600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6990786" y="3133494"/>
                <a:ext cx="1654460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400" dirty="0" smtClean="0">
                    <a:latin typeface="NikoshBAN" pitchFamily="2" charset="0"/>
                    <a:cs typeface="NikoshBAN" pitchFamily="2" charset="0"/>
                  </a:rPr>
                  <a:t>ঘি</a:t>
                </a:r>
                <a:endParaRPr lang="en-US" sz="34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963071" y="5710457"/>
                <a:ext cx="1654460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400" dirty="0" smtClean="0">
                    <a:latin typeface="NikoshBAN" pitchFamily="2" charset="0"/>
                    <a:cs typeface="NikoshBAN" pitchFamily="2" charset="0"/>
                  </a:rPr>
                  <a:t>মাখন</a:t>
                </a:r>
                <a:endParaRPr lang="en-US" sz="34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21100" y="5710460"/>
                <a:ext cx="1654460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400" dirty="0" smtClean="0">
                    <a:latin typeface="NikoshBAN" pitchFamily="2" charset="0"/>
                    <a:cs typeface="NikoshBAN" pitchFamily="2" charset="0"/>
                  </a:rPr>
                  <a:t>ইলিশ মাছ</a:t>
                </a:r>
                <a:endParaRPr lang="en-US" sz="3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8859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3187" y="1551696"/>
            <a:ext cx="8267007" cy="1003352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5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 ‘ডি’ এর কাজ কী?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9183" y="4035167"/>
            <a:ext cx="8174004" cy="1895904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5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 ‘ডি’ এর অভাবজনিত রোগ কী?</a:t>
            </a:r>
          </a:p>
        </p:txBody>
      </p:sp>
    </p:spTree>
    <p:extLst>
      <p:ext uri="{BB962C8B-B14F-4D97-AF65-F5344CB8AC3E}">
        <p14:creationId xmlns:p14="http://schemas.microsoft.com/office/powerpoint/2010/main" val="8240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3303" y="5308955"/>
            <a:ext cx="9402871" cy="634020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উপরের রোগটি ভিটামিন ডি এর অভাবজনিত রোগ।</a:t>
            </a:r>
            <a:endParaRPr lang="bn-BD" sz="3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2707698" y="637507"/>
            <a:ext cx="6704361" cy="4587308"/>
            <a:chOff x="2082844" y="597662"/>
            <a:chExt cx="5157201" cy="4300601"/>
          </a:xfrm>
        </p:grpSpPr>
        <p:pic>
          <p:nvPicPr>
            <p:cNvPr id="14" name="Picture 2" descr="C:\Users\DOEL\Desktop\New Eight\V=B\wqerwq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892" y="599750"/>
              <a:ext cx="1654153" cy="253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DOEL\Desktop\New Eight\V=B\ererew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844" y="597662"/>
              <a:ext cx="1771650" cy="252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DOEL\Desktop\New Eight\V=B\qwerq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941" y="3212338"/>
              <a:ext cx="2555049" cy="168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DOEL\Desktop\New Eight\V=B\qwerqw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302" y="601251"/>
              <a:ext cx="1729308" cy="253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DOEL\Desktop\New Eight\V=B\rwqerq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985" y="3204053"/>
              <a:ext cx="1690491" cy="1693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443811" y="5813452"/>
            <a:ext cx="5656047" cy="634020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এর নাম </a:t>
            </a:r>
            <a:r>
              <a:rPr lang="bn-BD" sz="3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রিকেটস।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67324" y="6401476"/>
            <a:ext cx="6258508" cy="6955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09728" tIns="54864" rIns="109728" bIns="54864">
            <a:spAutoFit/>
          </a:bodyPr>
          <a:lstStyle/>
          <a:p>
            <a:pPr algn="ctr"/>
            <a:r>
              <a:rPr lang="bn-BD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আলোকে রোগটির লক্ষণগুলো বল।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5782" y="6403515"/>
            <a:ext cx="5447389" cy="6955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09728" tIns="54864" rIns="109728" bIns="54864">
            <a:spAutoFit/>
          </a:bodyPr>
          <a:lstStyle/>
          <a:p>
            <a:pPr algn="ctr"/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রোগটির </a:t>
            </a:r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প্রতিকার ও প্রতিরোধ কী?</a:t>
            </a:r>
            <a:endParaRPr lang="bn-BD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87" y="461828"/>
            <a:ext cx="4678630" cy="314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11318" y="3962400"/>
            <a:ext cx="4524059" cy="77251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09728" tIns="54864" rIns="109728" bIns="54864">
            <a:spAutoFit/>
          </a:bodyPr>
          <a:lstStyle/>
          <a:p>
            <a:pPr algn="ctr"/>
            <a:r>
              <a:rPr lang="bn-BD" sz="4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রোগটির নাম কী?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0084" y="4953000"/>
            <a:ext cx="5043055" cy="77251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4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রোগটির লক্ষণ কী কী?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5010" y="5867400"/>
            <a:ext cx="8555182" cy="77251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4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রোগটির প্রতিকার ও প্রতিরোধ কী কী?</a:t>
            </a:r>
          </a:p>
        </p:txBody>
      </p:sp>
    </p:spTree>
    <p:extLst>
      <p:ext uri="{BB962C8B-B14F-4D97-AF65-F5344CB8AC3E}">
        <p14:creationId xmlns:p14="http://schemas.microsoft.com/office/powerpoint/2010/main" val="39405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6148" y="111979"/>
            <a:ext cx="3580677" cy="941828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189" y="16662"/>
              <a:ext cx="2676532" cy="96163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53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bn-BD" sz="53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965763" y="445873"/>
            <a:ext cx="2932415" cy="634020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bn-BD" sz="3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সময়: ৪ মিনিট</a:t>
            </a:r>
            <a:endParaRPr lang="en-US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403" y="3357175"/>
            <a:ext cx="10716492" cy="1434239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txBody>
          <a:bodyPr wrap="square" lIns="109728" tIns="54864" rIns="109728" bIns="54864">
            <a:spAutoFit/>
          </a:bodyPr>
          <a:lstStyle/>
          <a:p>
            <a:r>
              <a:rPr lang="bn-BD" sz="4300" dirty="0" smtClean="0">
                <a:latin typeface="NikoshBAN" pitchFamily="2" charset="0"/>
                <a:cs typeface="NikoshBAN" pitchFamily="2" charset="0"/>
              </a:rPr>
              <a:t>১।  ভিটামিন সি ও ডি এর পাঁচটি উৎসের নাম লেখ।</a:t>
            </a:r>
          </a:p>
          <a:p>
            <a:r>
              <a:rPr lang="bn-BD" sz="4300" dirty="0" smtClean="0">
                <a:latin typeface="NikoshBAN" pitchFamily="2" charset="0"/>
                <a:cs typeface="NikoshBAN" pitchFamily="2" charset="0"/>
              </a:rPr>
              <a:t>২।  রিকেটস রোগের দুইটি লক্ষণ লেখ।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957963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77" y="151349"/>
            <a:ext cx="5547468" cy="51651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26827" y="5108646"/>
            <a:ext cx="824328" cy="158812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8043" y="5468441"/>
            <a:ext cx="8555182" cy="158812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ভোজ্য তেলে ভিটামিন ‘ডি’ ছাড়া আরো পাওয়া যায় ভিটামিন ‘ই’।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395" y="5539787"/>
            <a:ext cx="8555182" cy="158812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আর কোন কোন উৎস থেকে ভিটামিন ‘ই’ পেতে পারি?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80594" y="5946950"/>
            <a:ext cx="8555182" cy="84946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‘ই’ এর কাজ কী?</a:t>
            </a:r>
          </a:p>
        </p:txBody>
      </p:sp>
    </p:spTree>
    <p:extLst>
      <p:ext uri="{BB962C8B-B14F-4D97-AF65-F5344CB8AC3E}">
        <p14:creationId xmlns:p14="http://schemas.microsoft.com/office/powerpoint/2010/main" val="4043087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72587" y="420236"/>
            <a:ext cx="10104120" cy="4805535"/>
            <a:chOff x="748144" y="463246"/>
            <a:chExt cx="7772400" cy="4505189"/>
          </a:xfrm>
        </p:grpSpPr>
        <p:pic>
          <p:nvPicPr>
            <p:cNvPr id="5" name="Picture 4" descr="C:\Users\DOEL\Desktop\FRound\Eight\Vitanine\V=D\b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110" y="463246"/>
              <a:ext cx="4433454" cy="31552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48144" y="3641149"/>
              <a:ext cx="7772400" cy="13272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4300" dirty="0" smtClean="0">
                  <a:latin typeface="NikoshBAN" pitchFamily="2" charset="0"/>
                  <a:cs typeface="NikoshBAN" pitchFamily="2" charset="0"/>
                </a:rPr>
                <a:t>ডিমের কুসুমে ভিটামিন ‘ডি’ ছাড়া আর কোন ভিটামিন থাকতে পারে?</a:t>
              </a:r>
              <a:endParaRPr lang="en-US" sz="43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870559" y="5105400"/>
            <a:ext cx="8555182" cy="158812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আর কোন উৎস থেকে ভিটামিন ‘কে’ পেতে পারি?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3133" y="5400961"/>
            <a:ext cx="8555182" cy="84946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‘কে’ এর কাজ কী?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3391" y="5106773"/>
            <a:ext cx="8555182" cy="15881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‘কে’ এর অভাবে কী সমস্যা হতে পারে ?</a:t>
            </a:r>
          </a:p>
        </p:txBody>
      </p:sp>
    </p:spTree>
    <p:extLst>
      <p:ext uri="{BB962C8B-B14F-4D97-AF65-F5344CB8AC3E}">
        <p14:creationId xmlns:p14="http://schemas.microsoft.com/office/powerpoint/2010/main" val="192552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404" y="4038600"/>
            <a:ext cx="10104120" cy="2449901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just"/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সুন্দর হাসির জন্য চাই সুস্বাস্থ্যের দেহ এবং সুন্দর ও মজবুত দাঁত। সুস্বাস্থ্য এবং সুন্দর গঠন ও মজবুত দাঁতের জন্য কোন কোন ভিটামিনের ভূমিকা রয়েছে তা উল্লেখপূর্বক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আমাদের দেহে উক্ত ভিটামিনগুলোর অভাবজনিত লক্ষণগুলো লেখ। </a:t>
            </a:r>
            <a:endParaRPr lang="en-US" sz="3800" dirty="0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5653" y="95162"/>
            <a:ext cx="4416347" cy="1384160"/>
            <a:chOff x="-1" y="0"/>
            <a:chExt cx="4359073" cy="1466016"/>
          </a:xfrm>
          <a:noFill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Pentagon 4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89" y="390289"/>
              <a:ext cx="4308883" cy="107572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6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506985" y="361788"/>
            <a:ext cx="2932415" cy="634020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bn-BD" sz="3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3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1517232"/>
            <a:ext cx="10409342" cy="1798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ular Callout 7"/>
          <p:cNvSpPr/>
          <p:nvPr/>
        </p:nvSpPr>
        <p:spPr>
          <a:xfrm>
            <a:off x="533400" y="533400"/>
            <a:ext cx="2819400" cy="685800"/>
          </a:xfrm>
          <a:prstGeom prst="wedgeRoundRectCallout">
            <a:avLst>
              <a:gd name="adj1" fmla="val -35019"/>
              <a:gd name="adj2" fmla="val 9813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4871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641" y="1219210"/>
            <a:ext cx="8330043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</a:t>
            </a:r>
            <a:r>
              <a:rPr lang="bn-BD" sz="3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সি এর পাঁচটি উৎসের নাম </a:t>
            </a:r>
            <a:r>
              <a:rPr lang="bn-BD" sz="3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বল।</a:t>
            </a:r>
            <a:endParaRPr lang="en-US" sz="3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282" y="1906369"/>
            <a:ext cx="10315579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3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স্কার্ভি রোগের দুইটি লক্ষণ বল।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9303" y="2394042"/>
            <a:ext cx="10477679" cy="11572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3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3400" dirty="0">
                <a:latin typeface="NikoshBAN" pitchFamily="2" charset="0"/>
                <a:cs typeface="NikoshBAN" pitchFamily="2" charset="0"/>
                <a:sym typeface="Wingdings"/>
              </a:rPr>
              <a:t>অপারেশন রোগীর </a:t>
            </a:r>
            <a:r>
              <a:rPr lang="bn-BD" sz="3400" dirty="0" smtClean="0">
                <a:latin typeface="NikoshBAN" pitchFamily="2" charset="0"/>
                <a:cs typeface="NikoshBAN" pitchFamily="2" charset="0"/>
                <a:sym typeface="Wingdings"/>
              </a:rPr>
              <a:t>রক্তক্ষরণ </a:t>
            </a:r>
            <a:r>
              <a:rPr lang="bn-BD" sz="3400" dirty="0">
                <a:latin typeface="NikoshBAN" pitchFamily="2" charset="0"/>
                <a:cs typeface="NikoshBAN" pitchFamily="2" charset="0"/>
                <a:sym typeface="Wingdings"/>
              </a:rPr>
              <a:t>সহজে বন্ধ হয় না কোন </a:t>
            </a:r>
            <a:r>
              <a:rPr lang="bn-BD" sz="3400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ভিটামিনের</a:t>
            </a:r>
          </a:p>
          <a:p>
            <a:r>
              <a:rPr lang="bn-BD" sz="34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400" dirty="0" smtClean="0">
                <a:latin typeface="NikoshBAN" pitchFamily="2" charset="0"/>
                <a:cs typeface="NikoshBAN" pitchFamily="2" charset="0"/>
                <a:sym typeface="Wingdings"/>
              </a:rPr>
              <a:t>   অভাবে?</a:t>
            </a:r>
            <a:endParaRPr lang="bn-BD" sz="3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5825" y="3442168"/>
            <a:ext cx="10601299" cy="1449759"/>
            <a:chOff x="812173" y="3490277"/>
            <a:chExt cx="8154845" cy="1359149"/>
          </a:xfrm>
        </p:grpSpPr>
        <p:grpSp>
          <p:nvGrpSpPr>
            <p:cNvPr id="6" name="Group 5"/>
            <p:cNvGrpSpPr/>
            <p:nvPr/>
          </p:nvGrpSpPr>
          <p:grpSpPr>
            <a:xfrm>
              <a:off x="812173" y="3490277"/>
              <a:ext cx="8154845" cy="1359149"/>
              <a:chOff x="812173" y="3781232"/>
              <a:chExt cx="8154845" cy="135914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12173" y="3781232"/>
                <a:ext cx="8154845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400" dirty="0" smtClean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3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400" dirty="0" smtClean="0">
                    <a:latin typeface="NikoshBAN" pitchFamily="2" charset="0"/>
                    <a:cs typeface="NikoshBAN" pitchFamily="2" charset="0"/>
                  </a:rPr>
                  <a:t>প্রশ্ন: </a:t>
                </a:r>
                <a:r>
                  <a:rPr lang="bn-BD" sz="3400" dirty="0">
                    <a:latin typeface="NikoshBAN" pitchFamily="2" charset="0"/>
                    <a:cs typeface="NikoshBAN" pitchFamily="2" charset="0"/>
                  </a:rPr>
                  <a:t>নিচের কোন ভিটামিন পেশি ও দাঁত মজবুত করে ?</a:t>
                </a:r>
                <a:endParaRPr lang="en-US" sz="29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52951" y="4435820"/>
                <a:ext cx="7800103" cy="634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8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3800" dirty="0">
                    <a:latin typeface="NikoshBAN" pitchFamily="2" charset="0"/>
                    <a:cs typeface="NikoshBAN" pitchFamily="2" charset="0"/>
                  </a:rPr>
                  <a:t>এ</a:t>
                </a:r>
                <a:r>
                  <a:rPr lang="bn-BD" sz="3800" dirty="0" smtClean="0">
                    <a:latin typeface="NikoshBAN" pitchFamily="2" charset="0"/>
                    <a:cs typeface="NikoshBAN" pitchFamily="2" charset="0"/>
                  </a:rPr>
                  <a:t>                সি                 ডি                  কে  ।</a:t>
                </a:r>
                <a:endParaRPr lang="en-US" sz="38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" name="Group 11"/>
              <p:cNvGrpSpPr/>
              <p:nvPr/>
            </p:nvGrpSpPr>
            <p:grpSpPr>
              <a:xfrm>
                <a:off x="2507661" y="4419601"/>
                <a:ext cx="623454" cy="706924"/>
                <a:chOff x="-13867" y="1134194"/>
                <a:chExt cx="623454" cy="676974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-1386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1551" y="1134194"/>
                  <a:ext cx="443344" cy="6769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43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43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2" name="Group 12"/>
              <p:cNvGrpSpPr/>
              <p:nvPr/>
            </p:nvGrpSpPr>
            <p:grpSpPr>
              <a:xfrm>
                <a:off x="858983" y="4433457"/>
                <a:ext cx="623454" cy="706924"/>
                <a:chOff x="374073" y="1134195"/>
                <a:chExt cx="623454" cy="676974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29491" y="1134195"/>
                  <a:ext cx="443344" cy="6769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43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43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4419598" y="4419604"/>
                <a:ext cx="623454" cy="706924"/>
                <a:chOff x="290943" y="1134194"/>
                <a:chExt cx="623454" cy="676974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87926" y="1134194"/>
                  <a:ext cx="443344" cy="6769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43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43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4" name="Group 6"/>
            <p:cNvGrpSpPr/>
            <p:nvPr/>
          </p:nvGrpSpPr>
          <p:grpSpPr>
            <a:xfrm>
              <a:off x="6096000" y="4120869"/>
              <a:ext cx="623454" cy="706925"/>
              <a:chOff x="8174183" y="3968464"/>
              <a:chExt cx="623454" cy="70692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174183" y="4007147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291414" y="3968464"/>
                <a:ext cx="443344" cy="706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3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43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1" name="Oval 20"/>
          <p:cNvSpPr/>
          <p:nvPr/>
        </p:nvSpPr>
        <p:spPr>
          <a:xfrm>
            <a:off x="3255825" y="4158925"/>
            <a:ext cx="810490" cy="6172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01" y="5126880"/>
            <a:ext cx="10933959" cy="1744667"/>
            <a:chOff x="686330" y="3490277"/>
            <a:chExt cx="8410737" cy="1635625"/>
          </a:xfrm>
        </p:grpSpPr>
        <p:grpSp>
          <p:nvGrpSpPr>
            <p:cNvPr id="23" name="Group 22"/>
            <p:cNvGrpSpPr/>
            <p:nvPr/>
          </p:nvGrpSpPr>
          <p:grpSpPr>
            <a:xfrm>
              <a:off x="686330" y="3490277"/>
              <a:ext cx="8410737" cy="1635625"/>
              <a:chOff x="686330" y="3781232"/>
              <a:chExt cx="8410737" cy="163562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93725" y="3781232"/>
                <a:ext cx="8303342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900" dirty="0" smtClean="0">
                    <a:latin typeface="NikoshBAN" pitchFamily="2" charset="0"/>
                    <a:cs typeface="NikoshBAN" pitchFamily="2" charset="0"/>
                  </a:rPr>
                  <a:t>৫.</a:t>
                </a:r>
                <a:r>
                  <a:rPr lang="en-US" sz="29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400" dirty="0">
                    <a:latin typeface="NikoshBAN" pitchFamily="2" charset="0"/>
                    <a:cs typeface="NikoshBAN" pitchFamily="2" charset="0"/>
                  </a:rPr>
                  <a:t>প্রশ্ন:শিশুদের হাড় ধনুকের মত বেঁকে গেলে একে কী রোগ বলে?</a:t>
                </a:r>
                <a:endParaRPr lang="en-US" sz="29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14397" y="4435820"/>
                <a:ext cx="8091054" cy="981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800" dirty="0" smtClean="0">
                    <a:latin typeface="NikoshBAN" pitchFamily="2" charset="0"/>
                    <a:cs typeface="NikoshBAN" pitchFamily="2" charset="0"/>
                  </a:rPr>
                  <a:t>     স্কার্ভি</a:t>
                </a:r>
                <a:r>
                  <a:rPr lang="en-US" sz="3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800" dirty="0" smtClean="0">
                    <a:latin typeface="NikoshBAN" pitchFamily="2" charset="0"/>
                    <a:cs typeface="NikoshBAN" pitchFamily="2" charset="0"/>
                  </a:rPr>
                  <a:t>            জন্ডিস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bn-BD" sz="3400" dirty="0" smtClean="0">
                    <a:latin typeface="NikoshBAN" pitchFamily="2" charset="0"/>
                    <a:cs typeface="NikoshBAN" pitchFamily="2" charset="0"/>
                  </a:rPr>
                  <a:t>রিকেটস</a:t>
                </a:r>
                <a:r>
                  <a:rPr lang="en-US" sz="3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dirty="0" smtClean="0">
                    <a:latin typeface="NikoshBAN" pitchFamily="2" charset="0"/>
                    <a:cs typeface="NikoshBAN" pitchFamily="2" charset="0"/>
                  </a:rPr>
                  <a:t>অস্টিওম্যালেশিয়া</a:t>
                </a:r>
                <a:r>
                  <a:rPr lang="bn-BD" sz="29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24" name="Group 28"/>
              <p:cNvGrpSpPr/>
              <p:nvPr/>
            </p:nvGrpSpPr>
            <p:grpSpPr>
              <a:xfrm>
                <a:off x="2503406" y="4419601"/>
                <a:ext cx="623454" cy="706924"/>
                <a:chOff x="-18122" y="1134194"/>
                <a:chExt cx="623454" cy="676974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-18122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99109" y="1134194"/>
                  <a:ext cx="443344" cy="6769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43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43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29" name="Group 29"/>
              <p:cNvGrpSpPr/>
              <p:nvPr/>
            </p:nvGrpSpPr>
            <p:grpSpPr>
              <a:xfrm>
                <a:off x="686330" y="4433456"/>
                <a:ext cx="623454" cy="706924"/>
                <a:chOff x="201420" y="1134194"/>
                <a:chExt cx="623454" cy="676974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201420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18650" y="1134194"/>
                  <a:ext cx="443344" cy="6769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4300" dirty="0" smtClean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43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0" name="Group 30"/>
              <p:cNvGrpSpPr/>
              <p:nvPr/>
            </p:nvGrpSpPr>
            <p:grpSpPr>
              <a:xfrm>
                <a:off x="4144637" y="4419604"/>
                <a:ext cx="623454" cy="706924"/>
                <a:chOff x="15982" y="1134194"/>
                <a:chExt cx="623454" cy="676974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15982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91828" y="1134194"/>
                  <a:ext cx="443344" cy="6769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43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43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31" name="Group 23"/>
            <p:cNvGrpSpPr/>
            <p:nvPr/>
          </p:nvGrpSpPr>
          <p:grpSpPr>
            <a:xfrm>
              <a:off x="5785868" y="4156353"/>
              <a:ext cx="623454" cy="706925"/>
              <a:chOff x="7864051" y="4003948"/>
              <a:chExt cx="623454" cy="706925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7864051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981281" y="4003948"/>
                <a:ext cx="443344" cy="706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3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43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8" name="Oval 37"/>
          <p:cNvSpPr/>
          <p:nvPr/>
        </p:nvSpPr>
        <p:spPr>
          <a:xfrm>
            <a:off x="7467600" y="5839823"/>
            <a:ext cx="810490" cy="6172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42"/>
          <p:cNvGrpSpPr/>
          <p:nvPr/>
        </p:nvGrpSpPr>
        <p:grpSpPr>
          <a:xfrm>
            <a:off x="4419600" y="304800"/>
            <a:ext cx="2819400" cy="707886"/>
            <a:chOff x="4724400" y="533400"/>
            <a:chExt cx="2819400" cy="707886"/>
          </a:xfrm>
        </p:grpSpPr>
        <p:sp>
          <p:nvSpPr>
            <p:cNvPr id="44" name="Rounded Rectangular Callout 43"/>
            <p:cNvSpPr/>
            <p:nvPr/>
          </p:nvSpPr>
          <p:spPr>
            <a:xfrm>
              <a:off x="4724400" y="533400"/>
              <a:ext cx="2819400" cy="685800"/>
            </a:xfrm>
            <a:prstGeom prst="wedgeRoundRectCallout">
              <a:avLst>
                <a:gd name="adj1" fmla="val -35019"/>
                <a:gd name="adj2" fmla="val 98136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34000" y="533400"/>
              <a:ext cx="14029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1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363" y="1043527"/>
            <a:ext cx="699032" cy="49233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8686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21" y="1259876"/>
            <a:ext cx="4678630" cy="314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49754" y="4921161"/>
            <a:ext cx="4352538" cy="7725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09728" tIns="54864" rIns="109728" bIns="54864">
            <a:spAutoFit/>
          </a:bodyPr>
          <a:lstStyle/>
          <a:p>
            <a:pPr algn="ctr"/>
            <a:r>
              <a:rPr lang="bn-BD" sz="4300" dirty="0" smtClean="0">
                <a:latin typeface="NikoshBAN" pitchFamily="2" charset="0"/>
                <a:cs typeface="NikoshBAN" pitchFamily="2" charset="0"/>
              </a:rPr>
              <a:t>চিত্রের রোগটির নাম কী?</a:t>
            </a:r>
            <a:endParaRPr lang="bn-BD" sz="43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42"/>
          <p:cNvGrpSpPr/>
          <p:nvPr/>
        </p:nvGrpSpPr>
        <p:grpSpPr>
          <a:xfrm>
            <a:off x="4419600" y="304800"/>
            <a:ext cx="2819400" cy="707886"/>
            <a:chOff x="4724400" y="533400"/>
            <a:chExt cx="2819400" cy="707886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4724400" y="533400"/>
              <a:ext cx="2819400" cy="685800"/>
            </a:xfrm>
            <a:prstGeom prst="wedgeRoundRectCallout">
              <a:avLst>
                <a:gd name="adj1" fmla="val -35019"/>
                <a:gd name="adj2" fmla="val 98136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0" y="533400"/>
              <a:ext cx="14029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1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87674" y="1910636"/>
            <a:ext cx="3871407" cy="2434043"/>
            <a:chOff x="2566399" y="1227550"/>
            <a:chExt cx="2978005" cy="2281915"/>
          </a:xfrm>
        </p:grpSpPr>
        <p:pic>
          <p:nvPicPr>
            <p:cNvPr id="2" name="Picture 7" descr="C:\Users\DOEL\Desktop\New Eight\V=B\sdfds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399" y="1235850"/>
              <a:ext cx="1241513" cy="2273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9" descr="C:\Users\DOEL\Desktop\New Eight\V=B\adfsf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80" y="1227550"/>
              <a:ext cx="1517024" cy="2254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3503200" y="4907800"/>
            <a:ext cx="4370171" cy="77251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09728" tIns="54864" rIns="109728" bIns="54864">
            <a:spAutoFit/>
          </a:bodyPr>
          <a:lstStyle/>
          <a:p>
            <a:pPr algn="ctr"/>
            <a:r>
              <a:rPr lang="bn-BD" sz="4300" dirty="0" smtClean="0">
                <a:latin typeface="NikoshBAN" pitchFamily="2" charset="0"/>
                <a:cs typeface="NikoshBAN" pitchFamily="2" charset="0"/>
              </a:rPr>
              <a:t>চিত্রের রোগটির নাম কি?</a:t>
            </a:r>
            <a:endParaRPr lang="bn-BD" sz="43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42"/>
          <p:cNvGrpSpPr/>
          <p:nvPr/>
        </p:nvGrpSpPr>
        <p:grpSpPr>
          <a:xfrm>
            <a:off x="4419600" y="663691"/>
            <a:ext cx="2819400" cy="707886"/>
            <a:chOff x="4724400" y="533400"/>
            <a:chExt cx="2819400" cy="707886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4724400" y="533400"/>
              <a:ext cx="2819400" cy="685800"/>
            </a:xfrm>
            <a:prstGeom prst="wedgeRoundRectCallout">
              <a:avLst>
                <a:gd name="adj1" fmla="val -35019"/>
                <a:gd name="adj2" fmla="val 98136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0" y="533400"/>
              <a:ext cx="14029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3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625" y="2687031"/>
            <a:ext cx="9202993" cy="275767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9728" tIns="54864" rIns="109728" bIns="54864" rtlCol="0">
            <a:spAutoFit/>
          </a:bodyPr>
          <a:lstStyle/>
          <a:p>
            <a:pPr marL="891540" indent="-891540" algn="just">
              <a:buAutoNum type="arabicPeriod"/>
            </a:pPr>
            <a:r>
              <a:rPr lang="bn-BD" sz="4300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 সি, ডি, ই ও কে।</a:t>
            </a:r>
          </a:p>
          <a:p>
            <a:pPr marL="891540" indent="-891540" algn="just">
              <a:buAutoNum type="arabicPeriod"/>
            </a:pPr>
            <a:r>
              <a:rPr lang="bn-BD" sz="4300" dirty="0" smtClean="0">
                <a:latin typeface="NikoshBAN" pitchFamily="2" charset="0"/>
                <a:cs typeface="NikoshBAN" pitchFamily="2" charset="0"/>
                <a:sym typeface="Wingdings"/>
              </a:rPr>
              <a:t>স্কার্ভি</a:t>
            </a:r>
          </a:p>
          <a:p>
            <a:pPr marL="891540" indent="-891540" algn="just">
              <a:buAutoNum type="arabicPeriod"/>
            </a:pPr>
            <a:r>
              <a:rPr lang="bn-BD" sz="4300" dirty="0" smtClean="0">
                <a:latin typeface="NikoshBAN" pitchFamily="2" charset="0"/>
                <a:cs typeface="NikoshBAN" pitchFamily="2" charset="0"/>
                <a:sym typeface="Wingdings"/>
              </a:rPr>
              <a:t>রিকেটস, </a:t>
            </a:r>
          </a:p>
          <a:p>
            <a:pPr marL="891540" indent="-891540" algn="just">
              <a:buAutoNum type="arabicPeriod"/>
            </a:pPr>
            <a:r>
              <a:rPr lang="bn-BD" sz="4300" dirty="0" smtClean="0">
                <a:latin typeface="NikoshBAN" pitchFamily="2" charset="0"/>
                <a:cs typeface="NikoshBAN" pitchFamily="2" charset="0"/>
                <a:sym typeface="Wingdings"/>
              </a:rPr>
              <a:t>অস্টিওম্যালেসিয়া।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899396"/>
            <a:ext cx="5257800" cy="77251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9728" tIns="54864" rIns="109728" bIns="54864">
            <a:spAutoFit/>
          </a:bodyPr>
          <a:lstStyle/>
          <a:p>
            <a:pPr algn="just"/>
            <a:r>
              <a:rPr lang="bn-BD" sz="4300" b="1" dirty="0" smtClean="0">
                <a:latin typeface="NikoshBAN" pitchFamily="2" charset="0"/>
                <a:cs typeface="NikoshBAN" pitchFamily="2" charset="0"/>
                <a:sym typeface="Wingdings"/>
              </a:rPr>
              <a:t>গুরুত্বপূর্ণ শব্দসমূহ</a:t>
            </a:r>
            <a:endParaRPr lang="bn-BD" sz="4300" b="1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6465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423160" y="1594914"/>
            <a:ext cx="7787640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Rounded Rectangle 1"/>
          <p:cNvSpPr/>
          <p:nvPr/>
        </p:nvSpPr>
        <p:spPr>
          <a:xfrm>
            <a:off x="4464052" y="403667"/>
            <a:ext cx="3384548" cy="84286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0" name="Rectangle 9"/>
          <p:cNvSpPr/>
          <p:nvPr/>
        </p:nvSpPr>
        <p:spPr>
          <a:xfrm>
            <a:off x="2819400" y="2133600"/>
            <a:ext cx="670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u="sng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উপাদানের অভাবে স্কার্ভি রোগ হয়ে থাকে তার উৎস এবং রোগটির লক্ষণগুলো উল্লেখ কর।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19141" y="381000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53000" y="381000"/>
            <a:ext cx="2819400" cy="685800"/>
          </a:xfrm>
          <a:prstGeom prst="wedgeRoundRectCallout">
            <a:avLst>
              <a:gd name="adj1" fmla="val -35019"/>
              <a:gd name="adj2" fmla="val 9813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191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g_rose_1280x800.jpg"/>
          <p:cNvPicPr>
            <a:picLocks noChangeAspect="1"/>
          </p:cNvPicPr>
          <p:nvPr/>
        </p:nvPicPr>
        <p:blipFill>
          <a:blip r:embed="rId2"/>
          <a:srcRect l="15833"/>
          <a:stretch>
            <a:fillRect/>
          </a:stretch>
        </p:blipFill>
        <p:spPr>
          <a:xfrm>
            <a:off x="457200" y="457200"/>
            <a:ext cx="10972800" cy="601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762000"/>
            <a:ext cx="6172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কোনো প্রশ্ন ? ? ?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5486400"/>
            <a:ext cx="3962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286000"/>
            <a:ext cx="9525000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68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  </a:t>
            </a:r>
            <a:endParaRPr lang="en-US" sz="468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2676" y="762000"/>
            <a:ext cx="10486697" cy="5955162"/>
            <a:chOff x="509751" y="1022788"/>
            <a:chExt cx="8066690" cy="558296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28" y="4100060"/>
              <a:ext cx="3783724" cy="24917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9" descr="C:\Users\DOEL\Desktop\Model content=14\New folder (2)\sun use\xzcd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053" y="1056288"/>
              <a:ext cx="3848387" cy="28445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DOEL\Desktop\New folder (2)\boy-brushing-teet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51" y="1022788"/>
              <a:ext cx="3849413" cy="288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DOEL\Desktop\New folder (2)\chanh giai doc co th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421" y="4122682"/>
              <a:ext cx="3831020" cy="248307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ounded Rectangular Callout 12"/>
          <p:cNvSpPr/>
          <p:nvPr/>
        </p:nvSpPr>
        <p:spPr>
          <a:xfrm>
            <a:off x="4800600" y="228600"/>
            <a:ext cx="3028226" cy="381000"/>
          </a:xfrm>
          <a:prstGeom prst="wedgeRoundRectCallout">
            <a:avLst>
              <a:gd name="adj1" fmla="val -16561"/>
              <a:gd name="adj2" fmla="val 96404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Rectangle 14"/>
          <p:cNvSpPr/>
          <p:nvPr/>
        </p:nvSpPr>
        <p:spPr>
          <a:xfrm>
            <a:off x="5334000" y="171163"/>
            <a:ext cx="1879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চিন্তা করে বল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79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7394" y="1152699"/>
            <a:ext cx="9318031" cy="326573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109728" tIns="54864" rIns="109728" bIns="54864">
            <a:prstTxWarp prst="textPlain">
              <a:avLst/>
            </a:prstTxWarp>
            <a:spAutoFit/>
          </a:bodyPr>
          <a:lstStyle/>
          <a:p>
            <a:pPr algn="ctr"/>
            <a:r>
              <a:rPr lang="bn-BD" sz="11500" b="1" dirty="0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  <a:sym typeface="Wingdings"/>
              </a:rPr>
              <a:t>ভিটামিন </a:t>
            </a:r>
          </a:p>
          <a:p>
            <a:pPr algn="ctr"/>
            <a:r>
              <a:rPr lang="bn-BD" sz="11500" b="1" dirty="0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  <a:sym typeface="Wingdings"/>
              </a:rPr>
              <a:t>সি,ডি, .....।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5690" y="5180169"/>
            <a:ext cx="8303029" cy="92640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>
              <a:defRPr/>
            </a:pPr>
            <a:r>
              <a:rPr lang="bn-BD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৭</a:t>
            </a:r>
            <a:endParaRPr lang="bn-BD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52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7152613" cy="92640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53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3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53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09600" y="381000"/>
            <a:ext cx="6705600" cy="685800"/>
          </a:xfrm>
          <a:prstGeom prst="wedgeRoundRectCallout">
            <a:avLst>
              <a:gd name="adj1" fmla="val -35019"/>
              <a:gd name="adj2" fmla="val 98136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Rectangle 23"/>
          <p:cNvSpPr/>
          <p:nvPr/>
        </p:nvSpPr>
        <p:spPr>
          <a:xfrm>
            <a:off x="762000" y="1858018"/>
            <a:ext cx="10134600" cy="454278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marL="685800" indent="-685800" algn="just">
              <a:buFont typeface="Wingdings"/>
              <a:buChar char="¤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সি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উৎস চিহ্নিত করতে পারবে;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685800" indent="-685800" algn="just">
              <a:buFont typeface="Wingdings"/>
              <a:buChar char="¤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সি এর কাজ ও অভাবজনিত রোগের নাম, রোগের লক্ষণ, প্রতিকার ও প্রতিরোধ প্রক্রিয়া বর্ণনা করতে পারবে;</a:t>
            </a:r>
          </a:p>
          <a:p>
            <a:pPr marL="685800" indent="-685800" algn="just">
              <a:buFont typeface="Wingdings"/>
              <a:buChar char="¤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ডি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উৎস নির্ধারণ করতে পারবে;</a:t>
            </a:r>
          </a:p>
          <a:p>
            <a:pPr marL="685800" indent="-685800" algn="just">
              <a:buFont typeface="Wingdings"/>
              <a:buChar char="¤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ডি এর কাজ ও অভাবজনিত রোগের নাম, রোগের লক্ষণ, প্রতিকার ও প্রতিরোধ প্রক্রিয়া বর্ণনা করতে পারবে;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685800" indent="-685800" algn="just">
              <a:buFont typeface="Wingdings"/>
              <a:buChar char="¤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‘ই’ এর উৎস, কাজ এবং ভিটামিন ‘কে’ এর কাজ ও এর অভাবজনিত সমস্যা ব্যাখ্যা করতে পারবে।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707672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5047" y="357090"/>
            <a:ext cx="8176953" cy="1003352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5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5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 এর উৎস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0101792"/>
              </p:ext>
            </p:extLst>
          </p:nvPr>
        </p:nvGraphicFramePr>
        <p:xfrm>
          <a:off x="1524000" y="1600200"/>
          <a:ext cx="9081068" cy="496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10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5047" y="357090"/>
            <a:ext cx="8176953" cy="1003352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5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5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 এর উৎস= 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5896" y="235544"/>
            <a:ext cx="1113268" cy="1434239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bn-BD" sz="86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8600" b="1" dirty="0"/>
          </a:p>
        </p:txBody>
      </p:sp>
      <p:sp>
        <p:nvSpPr>
          <p:cNvPr id="4" name="Rectangle 3"/>
          <p:cNvSpPr/>
          <p:nvPr/>
        </p:nvSpPr>
        <p:spPr>
          <a:xfrm>
            <a:off x="3728259" y="6172200"/>
            <a:ext cx="4700846" cy="634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3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‘সি’ এর উৎস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55127" y="3283284"/>
            <a:ext cx="8411094" cy="3098287"/>
            <a:chOff x="1427021" y="3078078"/>
            <a:chExt cx="6470072" cy="2904644"/>
          </a:xfrm>
        </p:grpSpPr>
        <p:sp>
          <p:nvSpPr>
            <p:cNvPr id="6" name="Rectangle 5"/>
            <p:cNvSpPr/>
            <p:nvPr/>
          </p:nvSpPr>
          <p:spPr>
            <a:xfrm>
              <a:off x="1427021" y="3133496"/>
              <a:ext cx="120534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400" dirty="0" smtClean="0">
                  <a:latin typeface="NikoshBAN" pitchFamily="2" charset="0"/>
                  <a:cs typeface="NikoshBAN" pitchFamily="2" charset="0"/>
                </a:rPr>
                <a:t>আমলকি</a:t>
              </a:r>
              <a:endParaRPr lang="en-US" sz="3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59385" y="3119642"/>
              <a:ext cx="120534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400" dirty="0" smtClean="0">
                  <a:latin typeface="NikoshBAN" pitchFamily="2" charset="0"/>
                  <a:cs typeface="NikoshBAN" pitchFamily="2" charset="0"/>
                </a:rPr>
                <a:t>আনারস</a:t>
              </a:r>
              <a:endParaRPr lang="en-US" sz="3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91748" y="3078078"/>
              <a:ext cx="120534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400" dirty="0" smtClean="0">
                  <a:latin typeface="NikoshBAN" pitchFamily="2" charset="0"/>
                  <a:cs typeface="NikoshBAN" pitchFamily="2" charset="0"/>
                </a:rPr>
                <a:t>পেয়ারা</a:t>
              </a:r>
              <a:endParaRPr lang="en-US" sz="3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37858" y="5405641"/>
              <a:ext cx="135774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400" dirty="0" smtClean="0">
                  <a:latin typeface="NikoshBAN" pitchFamily="2" charset="0"/>
                  <a:cs typeface="NikoshBAN" pitchFamily="2" charset="0"/>
                </a:rPr>
                <a:t>কমলালেবু</a:t>
              </a:r>
              <a:endParaRPr lang="en-US" sz="3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50337" y="5350223"/>
              <a:ext cx="120534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400" dirty="0" smtClean="0">
                  <a:latin typeface="NikoshBAN" pitchFamily="2" charset="0"/>
                  <a:cs typeface="NikoshBAN" pitchFamily="2" charset="0"/>
                </a:rPr>
                <a:t>লেবু</a:t>
              </a:r>
              <a:endParaRPr lang="en-US" sz="3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36337" y="5294805"/>
              <a:ext cx="120534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400" dirty="0" smtClean="0">
                  <a:latin typeface="NikoshBAN" pitchFamily="2" charset="0"/>
                  <a:cs typeface="NikoshBAN" pitchFamily="2" charset="0"/>
                </a:rPr>
                <a:t>আমড়া</a:t>
              </a:r>
              <a:endParaRPr lang="en-US" sz="3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92756" y="1554033"/>
            <a:ext cx="9350119" cy="4111456"/>
            <a:chOff x="994427" y="1456906"/>
            <a:chExt cx="7192399" cy="3854490"/>
          </a:xfrm>
        </p:grpSpPr>
        <p:pic>
          <p:nvPicPr>
            <p:cNvPr id="13" name="Picture 2" descr="C:\Users\DOEL\Desktop\FRound\Eight\Vitanine\V=C\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20" y="1559850"/>
              <a:ext cx="2069406" cy="145926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DOEL\Desktop\FRound\Eight\Vitanine\V=C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765" y="3761177"/>
              <a:ext cx="2140054" cy="155021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:\Users\DOEL\Desktop\FRound\Eight\Vitanine\V=C\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630" y="3718441"/>
              <a:ext cx="2019994" cy="143989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DOEL\Desktop\FRound\Eight\Vitanine\V=C\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427" y="1456906"/>
              <a:ext cx="2150443" cy="152389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DOEL\Desktop\FRound\Eight\Vitanine\V=C\1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275" y="1510258"/>
              <a:ext cx="1932114" cy="149747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155" y="3778384"/>
              <a:ext cx="2202559" cy="147393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2442090" y="453048"/>
            <a:ext cx="6686510" cy="77251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09728" tIns="54864" rIns="109728" bIns="54864">
            <a:spAutoFit/>
          </a:bodyPr>
          <a:lstStyle/>
          <a:p>
            <a:pPr algn="ctr"/>
            <a:r>
              <a:rPr lang="bn-BD" sz="4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‘সি’ এর আরো কয়েকটি উৎস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00001" y="1873971"/>
            <a:ext cx="10254786" cy="3956276"/>
            <a:chOff x="3025604" y="2261344"/>
            <a:chExt cx="7888297" cy="3709009"/>
          </a:xfrm>
        </p:grpSpPr>
        <p:pic>
          <p:nvPicPr>
            <p:cNvPr id="21" name="Picture 2" descr="C:\Users\DOEL\Desktop\FRound\Eight\Vitanine\V=C\w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396" y="4314540"/>
              <a:ext cx="2483504" cy="165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DOEL\Desktop\FRound\Eight\Vitanine\V=C\1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397" y="2285521"/>
              <a:ext cx="2483504" cy="181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:\Users\DOEL\Desktop\FRound\Eight\Vitanine\V=C\1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604" y="2262028"/>
              <a:ext cx="2339009" cy="1858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C:\Users\DOEL\Desktop\FRound\Eight\Vitanine\V=C\17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100" y="2261344"/>
              <a:ext cx="2465442" cy="188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C:\Users\DOEL\Desktop\FRound\Eight\Vitanine\V=C\18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269" y="4250447"/>
              <a:ext cx="2298154" cy="164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C:\Users\DOEL\Desktop\FRound\Eight\Vitanine\V=C\latus=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294" y="4304047"/>
              <a:ext cx="2561420" cy="1657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24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3" grpId="2"/>
      <p:bldP spid="4" grpId="0" animBg="1"/>
      <p:bldP spid="4" grpId="1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5" y="412450"/>
            <a:ext cx="5245800" cy="5732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34" y="1463100"/>
            <a:ext cx="5350813" cy="373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5943600"/>
            <a:ext cx="4405437" cy="849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9728" tIns="54864" rIns="109728" bIns="54864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রোগগুলোর কারণ কী?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1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392" y="609986"/>
            <a:ext cx="10923926" cy="1434239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সি এর অভাবে আরও একটি মারাত্মক রোগ হয় তার নাম কী?</a:t>
            </a:r>
            <a:endParaRPr lang="bn-BD" sz="4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DOEL\Desktop\New Eight\V=B\hasid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6605"/>
          <a:stretch/>
        </p:blipFill>
        <p:spPr bwMode="auto">
          <a:xfrm>
            <a:off x="2315953" y="2121168"/>
            <a:ext cx="7419252" cy="3670032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29699" y="5867400"/>
            <a:ext cx="9673721" cy="772519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BD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রোগটির কারণ কী?</a:t>
            </a:r>
            <a:r>
              <a:rPr lang="en-US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 নাম কী?</a:t>
            </a:r>
            <a:endParaRPr lang="bn-BD" sz="4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648</Words>
  <Application>Microsoft Office PowerPoint</Application>
  <PresentationFormat>Custom</PresentationFormat>
  <Paragraphs>117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Jamal</dc:creator>
  <cp:lastModifiedBy>Feroz</cp:lastModifiedBy>
  <cp:revision>44</cp:revision>
  <dcterms:modified xsi:type="dcterms:W3CDTF">2021-06-03T00:43:43Z</dcterms:modified>
</cp:coreProperties>
</file>