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304" r:id="rId2"/>
    <p:sldId id="305" r:id="rId3"/>
    <p:sldId id="259" r:id="rId4"/>
    <p:sldId id="313" r:id="rId5"/>
    <p:sldId id="261" r:id="rId6"/>
    <p:sldId id="260" r:id="rId7"/>
    <p:sldId id="277" r:id="rId8"/>
    <p:sldId id="291" r:id="rId9"/>
    <p:sldId id="258" r:id="rId10"/>
    <p:sldId id="283" r:id="rId11"/>
    <p:sldId id="292" r:id="rId12"/>
    <p:sldId id="293" r:id="rId13"/>
    <p:sldId id="284" r:id="rId14"/>
    <p:sldId id="294" r:id="rId15"/>
    <p:sldId id="295" r:id="rId16"/>
    <p:sldId id="296" r:id="rId17"/>
    <p:sldId id="306" r:id="rId18"/>
    <p:sldId id="288" r:id="rId19"/>
    <p:sldId id="297" r:id="rId20"/>
    <p:sldId id="298" r:id="rId21"/>
    <p:sldId id="285" r:id="rId22"/>
    <p:sldId id="311" r:id="rId23"/>
    <p:sldId id="308" r:id="rId24"/>
    <p:sldId id="309" r:id="rId25"/>
    <p:sldId id="310" r:id="rId26"/>
    <p:sldId id="303" r:id="rId27"/>
    <p:sldId id="312" r:id="rId28"/>
    <p:sldId id="290" r:id="rId29"/>
    <p:sldId id="256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BE5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06" autoAdjust="0"/>
    <p:restoredTop sz="94660"/>
  </p:normalViewPr>
  <p:slideViewPr>
    <p:cSldViewPr snapToGrid="0">
      <p:cViewPr varScale="1">
        <p:scale>
          <a:sx n="69" d="100"/>
          <a:sy n="69" d="100"/>
        </p:scale>
        <p:origin x="89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EED46F-1AAF-45EF-8B33-D44C1805D3C8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EDBD5B-8340-4C70-A654-4264EEE1DC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1947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DBD5B-8340-4C70-A654-4264EEE1DC5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28452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3A8B2D-86A9-4564-A0BC-5746DE63181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1346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22D6380-C6C5-4BF6-A5E8-208195990DD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9598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332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821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564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96832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0381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77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823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66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98639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4795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56453C-687E-4961-9446-FBDF1006433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0699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56453C-687E-4961-9446-FBDF10064332}" type="datetimeFigureOut">
              <a:rPr lang="en-US" smtClean="0"/>
              <a:t>6/30/2021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518CDA-B12F-462E-A36E-E24E5E2307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434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g"/><Relationship Id="rId3" Type="http://schemas.openxmlformats.org/officeDocument/2006/relationships/image" Target="../media/image30.png"/><Relationship Id="rId7" Type="http://schemas.openxmlformats.org/officeDocument/2006/relationships/image" Target="../media/image7.jp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g"/><Relationship Id="rId5" Type="http://schemas.openxmlformats.org/officeDocument/2006/relationships/image" Target="../media/image31.png"/><Relationship Id="rId10" Type="http://schemas.openxmlformats.org/officeDocument/2006/relationships/image" Target="../media/image35.jpeg"/><Relationship Id="rId4" Type="http://schemas.microsoft.com/office/2007/relationships/hdphoto" Target="../media/hdphoto2.wdp"/><Relationship Id="rId9" Type="http://schemas.openxmlformats.org/officeDocument/2006/relationships/image" Target="../media/image3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GxDHaEwsrNk" TargetMode="Externa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306781" y="799407"/>
            <a:ext cx="7994074" cy="538941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1936" y="2230580"/>
            <a:ext cx="6188126" cy="3172691"/>
          </a:xfrm>
          <a:prstGeom prst="rect">
            <a:avLst/>
          </a:prstGeom>
        </p:spPr>
      </p:pic>
      <p:sp>
        <p:nvSpPr>
          <p:cNvPr id="4" name="Frame 3">
            <a:extLst>
              <a:ext uri="{FF2B5EF4-FFF2-40B4-BE49-F238E27FC236}">
                <a16:creationId xmlns:a16="http://schemas.microsoft.com/office/drawing/2014/main" id="{543C72BE-99F2-41FE-9D01-123ACEC6F472}"/>
              </a:ext>
            </a:extLst>
          </p:cNvPr>
          <p:cNvSpPr/>
          <p:nvPr/>
        </p:nvSpPr>
        <p:spPr>
          <a:xfrm>
            <a:off x="384516" y="476596"/>
            <a:ext cx="11422967" cy="6035040"/>
          </a:xfrm>
          <a:prstGeom prst="frame">
            <a:avLst>
              <a:gd name="adj1" fmla="val 247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01636" y="1413163"/>
            <a:ext cx="7204364" cy="92825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অনলাইন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40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তোমাদেরকে</a:t>
            </a:r>
            <a:endPara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38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100945" y="863087"/>
            <a:ext cx="3442854" cy="1052945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unched Tape 5"/>
          <p:cNvSpPr/>
          <p:nvPr/>
        </p:nvSpPr>
        <p:spPr>
          <a:xfrm>
            <a:off x="1918853" y="2442505"/>
            <a:ext cx="8354291" cy="3047999"/>
          </a:xfrm>
          <a:prstGeom prst="flowChartPunchedTap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71500" indent="-571500" algn="ctr">
              <a:buFont typeface="Wingdings" panose="05000000000000000000" pitchFamily="2" charset="2"/>
              <a:buChar char="q"/>
            </a:pP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36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58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09782" y="313005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6945" y="4125321"/>
            <a:ext cx="10737273" cy="1754326"/>
          </a:xfrm>
          <a:prstGeom prst="rect">
            <a:avLst/>
          </a:prstGeom>
          <a:effectLst>
            <a:glow rad="228600">
              <a:schemeClr val="accent4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একসময় আমাদের দেশে প্রচুর শকুন দেখা যেত। শকুন দেখতে যে খুব সুন্দর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 কিন্তু নয়।</a:t>
            </a:r>
            <a:r>
              <a:rPr lang="en-US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এরা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উড়ে বেড়ায়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আকাশের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অনেক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উপরে </a:t>
            </a:r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36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218" y="973195"/>
            <a:ext cx="5483976" cy="28283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397046" y="1157334"/>
            <a:ext cx="2702238" cy="70788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 </a:t>
            </a:r>
            <a:endParaRPr lang="en-US" sz="4000" b="1" dirty="0"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9680" y="911366"/>
            <a:ext cx="5134538" cy="2890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85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45673" y="1050034"/>
            <a:ext cx="820189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3600" b="1" dirty="0" smtClean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 </a:t>
            </a:r>
            <a:r>
              <a:rPr lang="en-US" sz="3600" b="1" dirty="0" smtClean="0">
                <a:ln w="11430"/>
                <a:solidFill>
                  <a:srgbClr val="C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r>
              <a:rPr lang="en-US" sz="3600" b="1" dirty="0" smtClean="0">
                <a:ln w="11430"/>
                <a:solidFill>
                  <a:srgbClr val="3366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প্রায় দেখাই যায় না।</a:t>
            </a:r>
            <a:endParaRPr lang="en-US" sz="3600" b="1" dirty="0">
              <a:ln w="11430"/>
              <a:solidFill>
                <a:srgbClr val="3366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untitled-19_12533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702" y="1696365"/>
            <a:ext cx="4506796" cy="26317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1309" y="1696364"/>
            <a:ext cx="4506796" cy="26317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644236" y="4624005"/>
            <a:ext cx="10903526" cy="138499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বাসা বাধে গাছের ডালে </a:t>
            </a:r>
            <a:r>
              <a:rPr lang="bn-BD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sz="2800" b="1" dirty="0" smtClean="0">
                <a:solidFill>
                  <a:schemeClr val="tx1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 পক্ষে যা ক্ষতিকর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সেইসব আবর্জনা শকুন খায় এবং পরিবেশকে পরিচ্ছন্ন রাখে।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এখন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বিলুপ্তপ্রায়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  <a:p>
            <a:pPr algn="ctr"/>
            <a:r>
              <a:rPr lang="bn-BD" sz="2800" b="1" dirty="0" smtClean="0">
                <a:ln w="0"/>
                <a:solidFill>
                  <a:schemeClr val="tx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ln w="0"/>
              <a:solidFill>
                <a:schemeClr val="tx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2578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lowchart: Preparation 4"/>
          <p:cNvSpPr/>
          <p:nvPr/>
        </p:nvSpPr>
        <p:spPr>
          <a:xfrm>
            <a:off x="3325091" y="789709"/>
            <a:ext cx="4530437" cy="1399309"/>
          </a:xfrm>
          <a:prstGeom prst="flowChartPreparation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Flowchart: Process 5"/>
          <p:cNvSpPr/>
          <p:nvPr/>
        </p:nvSpPr>
        <p:spPr>
          <a:xfrm>
            <a:off x="1939635" y="3158837"/>
            <a:ext cx="8063346" cy="1579418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শকুন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উপকার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b="1" dirty="0">
              <a:solidFill>
                <a:schemeClr val="tx1"/>
              </a:solidFill>
            </a:endParaRPr>
          </a:p>
        </p:txBody>
      </p:sp>
      <p:pic>
        <p:nvPicPr>
          <p:cNvPr id="7" name="Picture 2" descr="F:\school\Images\left_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6740" y="562677"/>
            <a:ext cx="3184521" cy="234648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36178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0" y="1045285"/>
            <a:ext cx="2977759" cy="195981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3179" y="1028605"/>
            <a:ext cx="2953645" cy="1976495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6623538" y="1665266"/>
            <a:ext cx="639798" cy="3463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763577" y="4799399"/>
            <a:ext cx="639798" cy="346363"/>
          </a:xfrm>
          <a:prstGeom prst="rightArrow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56764" y="1045283"/>
            <a:ext cx="3920836" cy="1877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বৃক্ষলতা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সবকিছুই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দান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356764" y="4033975"/>
            <a:ext cx="3920836" cy="1877213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নেমে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আসে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নানা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বিপর্যয়-বন্যা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খরা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ঝড়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199" y="3710254"/>
            <a:ext cx="1943410" cy="220943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8702" y="3710252"/>
            <a:ext cx="2014178" cy="220093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420" y="3710254"/>
            <a:ext cx="2151077" cy="22009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80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21211" y="313003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26366" y="446647"/>
            <a:ext cx="11139266" cy="5964701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381" y="782944"/>
            <a:ext cx="10196931" cy="43342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1381" y="5250873"/>
            <a:ext cx="10196931" cy="72043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পরিবেশের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সঙ্গে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মিলেমিশে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9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21211" y="313003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26366" y="446647"/>
            <a:ext cx="11139266" cy="5964701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9872" y="895489"/>
            <a:ext cx="10099947" cy="3792249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11381" y="4821381"/>
            <a:ext cx="10196931" cy="114992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প্রকৃতিতে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বিপর্যয়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ঘটে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জীবনও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বিপন্ন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90180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5929" y="4218973"/>
            <a:ext cx="1988441" cy="1611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964" y="4162325"/>
            <a:ext cx="2291617" cy="15930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6890" y="4009925"/>
            <a:ext cx="2128203" cy="16114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65" y="2080487"/>
            <a:ext cx="2403897" cy="16801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809" y="4166619"/>
            <a:ext cx="1871084" cy="16488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1258" y="2122813"/>
            <a:ext cx="2073111" cy="14889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6074" y="2013759"/>
            <a:ext cx="2281787" cy="16719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5231" y="2048890"/>
            <a:ext cx="2292239" cy="1636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4" name="TextBox 13"/>
          <p:cNvSpPr txBox="1"/>
          <p:nvPr/>
        </p:nvSpPr>
        <p:spPr>
          <a:xfrm>
            <a:off x="700965" y="699058"/>
            <a:ext cx="10503406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সুন্দরবনের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36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পরিবর্তনের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ফলে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গেছে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  <a:p>
            <a:pPr algn="ctr"/>
            <a:r>
              <a:rPr lang="bn-BD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বিলুপ্তির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48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2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ame 2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868"/>
            </a:avLst>
          </a:prstGeom>
          <a:solidFill>
            <a:schemeClr val="bg1"/>
          </a:solidFill>
          <a:ln>
            <a:solidFill>
              <a:srgbClr val="00B0F0"/>
            </a:solidFill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Round Single Corner Rectangle 31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7B89CBC8-5B58-4FFA-AE4E-4EF33D59FAD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761" y="1812915"/>
            <a:ext cx="3350576" cy="3941182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:a16="http://schemas.microsoft.com/office/drawing/2014/main" id="{4D58EA78-06A0-4FB0-A183-72FE295E37A7}"/>
              </a:ext>
            </a:extLst>
          </p:cNvPr>
          <p:cNvSpPr/>
          <p:nvPr/>
        </p:nvSpPr>
        <p:spPr>
          <a:xfrm>
            <a:off x="2700070" y="645297"/>
            <a:ext cx="6238567" cy="1167618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সংযোগ</a:t>
            </a:r>
            <a:r>
              <a:rPr lang="en-US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45DAC5A-C307-4A61-B6DB-2F2F2813EF6A}"/>
              </a:ext>
            </a:extLst>
          </p:cNvPr>
          <p:cNvSpPr/>
          <p:nvPr/>
        </p:nvSpPr>
        <p:spPr>
          <a:xfrm>
            <a:off x="4819336" y="1812915"/>
            <a:ext cx="6098045" cy="394118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তোমাদের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১১- ১২ 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</a:t>
            </a:r>
            <a:r>
              <a:rPr lang="en-US" sz="3200" b="1" dirty="0">
                <a:ln/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32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729254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ame 4">
            <a:extLst>
              <a:ext uri="{FF2B5EF4-FFF2-40B4-BE49-F238E27FC236}">
                <a16:creationId xmlns:a16="http://schemas.microsoft.com/office/drawing/2014/main" id="{A37E958B-27F0-4793-9663-E121E1521D56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Round Single Corner Rectangle 5"/>
          <p:cNvSpPr/>
          <p:nvPr/>
        </p:nvSpPr>
        <p:spPr>
          <a:xfrm>
            <a:off x="321211" y="313003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39811" y="698725"/>
            <a:ext cx="671237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  <a:softEdge rad="63500"/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নতুন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শব্দের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অর্থ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জেনে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6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GB" sz="3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24355" y="1792332"/>
            <a:ext cx="5225535" cy="646331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নিসর্গ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24356" y="2698587"/>
            <a:ext cx="5225534" cy="646331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বিনাশ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সর্বনাশ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24356" y="3627024"/>
            <a:ext cx="5225534" cy="646331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বিপদে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পতিত</a:t>
            </a:r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600" b="1" smtClean="0">
                <a:latin typeface="NikoshBAN" panose="02000000000000000000" pitchFamily="2" charset="0"/>
                <a:cs typeface="NikoshBAN" panose="02000000000000000000" pitchFamily="2" charset="0"/>
              </a:rPr>
              <a:t>দুর্দশাগ্রস্ত</a:t>
            </a:r>
            <a:endParaRPr lang="en-GB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ight Arrow 10"/>
          <p:cNvSpPr/>
          <p:nvPr/>
        </p:nvSpPr>
        <p:spPr>
          <a:xfrm>
            <a:off x="1384936" y="4671216"/>
            <a:ext cx="1267661" cy="584776"/>
          </a:xfrm>
          <a:prstGeom prst="rightArrow">
            <a:avLst>
              <a:gd name="adj1" fmla="val 50000"/>
              <a:gd name="adj2" fmla="val 101489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024356" y="4562156"/>
            <a:ext cx="5225534" cy="693836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r>
              <a:rPr lang="en-US" sz="36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1472150" y="5595292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024356" y="5487957"/>
            <a:ext cx="5225534" cy="717937"/>
          </a:xfrm>
          <a:prstGeom prst="rect">
            <a:avLst/>
          </a:prstGeom>
          <a:solidFill>
            <a:schemeClr val="bg2"/>
          </a:solidFill>
          <a:ln w="3175">
            <a:solidFill>
              <a:srgbClr val="C00000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যার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নির্ধারণ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যায়না</a:t>
            </a:r>
            <a:r>
              <a:rPr lang="en-US" sz="36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ight Arrow 16"/>
          <p:cNvSpPr/>
          <p:nvPr/>
        </p:nvSpPr>
        <p:spPr>
          <a:xfrm>
            <a:off x="1384938" y="1885981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Right Arrow 17"/>
          <p:cNvSpPr/>
          <p:nvPr/>
        </p:nvSpPr>
        <p:spPr>
          <a:xfrm>
            <a:off x="1384937" y="2780287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ight Arrow 18"/>
          <p:cNvSpPr/>
          <p:nvPr/>
        </p:nvSpPr>
        <p:spPr>
          <a:xfrm>
            <a:off x="1384936" y="3668483"/>
            <a:ext cx="1267661" cy="584776"/>
          </a:xfrm>
          <a:prstGeom prst="rightArrow">
            <a:avLst>
              <a:gd name="adj1" fmla="val 50000"/>
              <a:gd name="adj2" fmla="val 123140"/>
            </a:avLst>
          </a:prstGeom>
          <a:solidFill>
            <a:srgbClr val="FFC000"/>
          </a:solidFill>
          <a:ln w="571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8129" y="1609799"/>
            <a:ext cx="2467307" cy="86095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প্রকৃতি</a:t>
            </a:r>
            <a:endParaRPr lang="en-US" sz="2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8129" y="2595432"/>
            <a:ext cx="2431406" cy="777867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58129" y="3503030"/>
            <a:ext cx="2385709" cy="810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বিপন্ন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858129" y="4558116"/>
            <a:ext cx="2431406" cy="810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endParaRPr lang="en-US" sz="36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58129" y="5487957"/>
            <a:ext cx="2404734" cy="810976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endParaRPr lang="en-US" sz="1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63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4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6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90949" y="590550"/>
            <a:ext cx="10815638" cy="58864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>
            <a:extLst>
              <a:ext uri="{FF2B5EF4-FFF2-40B4-BE49-F238E27FC236}">
                <a16:creationId xmlns:a16="http://schemas.microsoft.com/office/drawing/2014/main" id="{52FAF1C8-5C69-42F1-9D67-5D5809128425}"/>
              </a:ext>
            </a:extLst>
          </p:cNvPr>
          <p:cNvSpPr/>
          <p:nvPr/>
        </p:nvSpPr>
        <p:spPr>
          <a:xfrm>
            <a:off x="166855" y="0"/>
            <a:ext cx="11873133" cy="6477000"/>
          </a:xfrm>
          <a:prstGeom prst="frame">
            <a:avLst>
              <a:gd name="adj1" fmla="val 2038"/>
            </a:avLst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>
            <a:extLst>
              <a:ext uri="{FF2B5EF4-FFF2-40B4-BE49-F238E27FC236}">
                <a16:creationId xmlns:a16="http://schemas.microsoft.com/office/drawing/2014/main" id="{543C72BE-99F2-41FE-9D01-123ACEC6F472}"/>
              </a:ext>
            </a:extLst>
          </p:cNvPr>
          <p:cNvSpPr/>
          <p:nvPr/>
        </p:nvSpPr>
        <p:spPr>
          <a:xfrm>
            <a:off x="287285" y="293557"/>
            <a:ext cx="11422967" cy="6035040"/>
          </a:xfrm>
          <a:prstGeom prst="frame">
            <a:avLst>
              <a:gd name="adj1" fmla="val 2472"/>
            </a:avLst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EAE9B05-3EFC-4C56-ACDA-B09C0BED23F7}"/>
              </a:ext>
            </a:extLst>
          </p:cNvPr>
          <p:cNvSpPr/>
          <p:nvPr/>
        </p:nvSpPr>
        <p:spPr>
          <a:xfrm>
            <a:off x="999466" y="1302951"/>
            <a:ext cx="4431322" cy="10236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>
                <a:latin typeface="NikoshBAN" pitchFamily="2" charset="0"/>
                <a:cs typeface="NikoshBAN" pitchFamily="2" charset="0"/>
              </a:rPr>
              <a:t>শিক্ষক পরিচিতিঃ</a:t>
            </a:r>
            <a:endParaRPr lang="en-US" sz="36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CD8F079-C874-44B7-8459-219312C505DD}"/>
              </a:ext>
            </a:extLst>
          </p:cNvPr>
          <p:cNvSpPr/>
          <p:nvPr/>
        </p:nvSpPr>
        <p:spPr>
          <a:xfrm>
            <a:off x="5879124" y="1302951"/>
            <a:ext cx="5207390" cy="1023626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971F4E6-75EC-4B8A-93D9-C46B2A81CED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5" r="45186" b="62700"/>
          <a:stretch/>
        </p:blipFill>
        <p:spPr>
          <a:xfrm>
            <a:off x="166855" y="5423016"/>
            <a:ext cx="11663829" cy="90558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829F66D2-B38A-4F33-A8C0-8AA29AFC2C30}"/>
              </a:ext>
            </a:extLst>
          </p:cNvPr>
          <p:cNvSpPr/>
          <p:nvPr/>
        </p:nvSpPr>
        <p:spPr>
          <a:xfrm>
            <a:off x="999466" y="2392360"/>
            <a:ext cx="4431323" cy="2883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আয়েশা</a:t>
            </a:r>
            <a:r>
              <a:rPr lang="en-US" sz="28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ছিদ্দিকা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bn-IN" sz="2800" b="1" dirty="0">
                <a:latin typeface="NikoshBAN" pitchFamily="2" charset="0"/>
                <a:cs typeface="NikoshBAN" pitchFamily="2" charset="0"/>
              </a:rPr>
              <a:t> শিক্ষক</a:t>
            </a: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রামপুর সরকারি প্রাথমিক </a:t>
            </a:r>
            <a:r>
              <a:rPr lang="en-US" sz="2800" b="1" dirty="0" err="1">
                <a:latin typeface="NikoshBAN" pitchFamily="2" charset="0"/>
                <a:cs typeface="NikoshBAN" pitchFamily="2" charset="0"/>
              </a:rPr>
              <a:t>বিদ্যালয়</a:t>
            </a:r>
            <a:endParaRPr lang="bn-IN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>
                <a:latin typeface="NikoshBAN" pitchFamily="2" charset="0"/>
                <a:cs typeface="NikoshBAN" pitchFamily="2" charset="0"/>
              </a:rPr>
              <a:t>লাকসাম, কুমিল্লা ।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  <a:p>
            <a:r>
              <a:rPr lang="en-US" sz="2400" dirty="0"/>
              <a:t>asiddiqua1912@gmail.com</a:t>
            </a:r>
          </a:p>
          <a:p>
            <a:endParaRPr lang="bn-IN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9340F6A-013A-4A23-AAEA-B139570F6AA9}"/>
              </a:ext>
            </a:extLst>
          </p:cNvPr>
          <p:cNvSpPr/>
          <p:nvPr/>
        </p:nvSpPr>
        <p:spPr>
          <a:xfrm>
            <a:off x="5879124" y="2404563"/>
            <a:ext cx="5303520" cy="288387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পঞ্চম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endParaRPr lang="bn-IN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: 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</a:t>
            </a:r>
            <a:r>
              <a:rPr lang="en-US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ঠের</a:t>
            </a:r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অংশ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: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....</a:t>
            </a:r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GB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GB" sz="28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GB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cap="none" spc="0" dirty="0" smtClean="0">
                <a:ln/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(১১-১২পৃষ্ঠা)</a:t>
            </a:r>
            <a:endParaRPr lang="en-US" sz="2800" b="1" cap="none" spc="0" dirty="0">
              <a:ln/>
              <a:solidFill>
                <a:srgbClr val="FF0000"/>
              </a:solidFill>
              <a:effectLst/>
            </a:endParaRPr>
          </a:p>
          <a:p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            </a:t>
            </a:r>
            <a:r>
              <a:rPr lang="en-US" sz="2800" b="1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 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৫০ </a:t>
            </a:r>
            <a:r>
              <a:rPr lang="en-US" sz="28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28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34545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ound Single Corner Rectangle 22"/>
          <p:cNvSpPr/>
          <p:nvPr/>
        </p:nvSpPr>
        <p:spPr>
          <a:xfrm>
            <a:off x="321211" y="271440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72009" y="2937774"/>
            <a:ext cx="2139424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ঙ্গা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2960997" y="2894004"/>
            <a:ext cx="8569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ঙ্গ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3937137" y="2885843"/>
            <a:ext cx="1007347" cy="6367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ঙ</a:t>
            </a:r>
            <a:endParaRPr lang="en-GB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968178" y="2903751"/>
            <a:ext cx="1016420" cy="636706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586975" y="3759410"/>
            <a:ext cx="2124458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স্ট্রে</a:t>
            </a:r>
            <a:r>
              <a:rPr lang="en-US" sz="3200" b="1" dirty="0" err="1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লিয়া</a:t>
            </a:r>
            <a:endParaRPr lang="en-GB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015313" y="3724159"/>
            <a:ext cx="856921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স্ট্র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952653" y="3706640"/>
            <a:ext cx="580555" cy="66608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533208" y="3707629"/>
            <a:ext cx="570020" cy="643329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586975" y="4541059"/>
            <a:ext cx="2124458" cy="584775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200" b="1" dirty="0" err="1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ণ্ডা</a:t>
            </a:r>
            <a:r>
              <a:rPr lang="en-US" sz="3200" b="1" dirty="0" err="1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endParaRPr lang="en-US" sz="32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015314" y="4479504"/>
            <a:ext cx="8569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ণ্ড</a:t>
            </a:r>
            <a:r>
              <a:rPr lang="en-US" sz="3600" dirty="0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3920255" y="4473178"/>
            <a:ext cx="1088507" cy="602281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5056783" y="4440308"/>
            <a:ext cx="910494" cy="602415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</a:t>
            </a:r>
            <a:endParaRPr lang="en-GB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70775" y="2031583"/>
            <a:ext cx="2140658" cy="656308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ক্ষি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2960997" y="2032286"/>
            <a:ext cx="856922" cy="6694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</a:t>
            </a:r>
            <a:r>
              <a:rPr lang="en-US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903273" y="2045443"/>
            <a:ext cx="1004720" cy="6563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4914365" y="2060840"/>
            <a:ext cx="1052912" cy="656308"/>
          </a:xfrm>
          <a:prstGeom prst="rect">
            <a:avLst/>
          </a:prstGeom>
          <a:solidFill>
            <a:srgbClr val="FFFF00"/>
          </a:solidFill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272967" y="2083380"/>
            <a:ext cx="5459417" cy="65630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2A9F4B8-0065-4481-BE4A-E2308A83BF78}"/>
              </a:ext>
            </a:extLst>
          </p:cNvPr>
          <p:cNvSpPr txBox="1"/>
          <p:nvPr/>
        </p:nvSpPr>
        <p:spPr>
          <a:xfrm>
            <a:off x="586975" y="5322708"/>
            <a:ext cx="2124458" cy="584775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</a:t>
            </a:r>
            <a:r>
              <a:rPr lang="en-US" sz="32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প্তি</a:t>
            </a:r>
            <a:endParaRPr lang="en-GB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ECE7AAB-E465-4473-9DE7-7F93709C6610}"/>
              </a:ext>
            </a:extLst>
          </p:cNvPr>
          <p:cNvSpPr txBox="1"/>
          <p:nvPr/>
        </p:nvSpPr>
        <p:spPr>
          <a:xfrm>
            <a:off x="3005618" y="5234268"/>
            <a:ext cx="856920" cy="64633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প্ত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86B16EE-AA0A-4030-A94B-C645B450712C}"/>
              </a:ext>
            </a:extLst>
          </p:cNvPr>
          <p:cNvSpPr txBox="1"/>
          <p:nvPr/>
        </p:nvSpPr>
        <p:spPr>
          <a:xfrm>
            <a:off x="3977426" y="5199597"/>
            <a:ext cx="1057020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32F3C0A8-ED15-4E79-B1D5-45E5A2039EE4}"/>
              </a:ext>
            </a:extLst>
          </p:cNvPr>
          <p:cNvSpPr txBox="1"/>
          <p:nvPr/>
        </p:nvSpPr>
        <p:spPr>
          <a:xfrm>
            <a:off x="5029744" y="5172713"/>
            <a:ext cx="942235" cy="646331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endParaRPr lang="en-GB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D91E6DD2-A73B-4CD9-9B90-6038E62C8EC2}"/>
              </a:ext>
            </a:extLst>
          </p:cNvPr>
          <p:cNvSpPr/>
          <p:nvPr/>
        </p:nvSpPr>
        <p:spPr>
          <a:xfrm>
            <a:off x="6007095" y="2109166"/>
            <a:ext cx="5506031" cy="693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দক্ষি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ণে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বঙ্গোপসাগর</a:t>
            </a:r>
            <a:r>
              <a:rPr lang="en-US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B14FB6BA-4D1C-4565-A2D0-6EB194CAFDE9}"/>
              </a:ext>
            </a:extLst>
          </p:cNvPr>
          <p:cNvSpPr/>
          <p:nvPr/>
        </p:nvSpPr>
        <p:spPr>
          <a:xfrm>
            <a:off x="5967276" y="5175922"/>
            <a:ext cx="5545849" cy="693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বন্যপ্রাণীদেরকে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বিলুপ্তি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2800" b="1" dirty="0" smtClean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5E30F1-219F-4F6A-9B4A-5B9DDB09CBE6}"/>
              </a:ext>
            </a:extLst>
          </p:cNvPr>
          <p:cNvSpPr/>
          <p:nvPr/>
        </p:nvSpPr>
        <p:spPr>
          <a:xfrm>
            <a:off x="5984598" y="4427480"/>
            <a:ext cx="5528528" cy="693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 smtClean="0">
                <a:ln w="11430"/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গণ্ডারের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নাকের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উপর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একটা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দুটো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শিং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AA09BD4C-F23D-4CE2-83C5-52C5862379CC}"/>
              </a:ext>
            </a:extLst>
          </p:cNvPr>
          <p:cNvSpPr/>
          <p:nvPr/>
        </p:nvSpPr>
        <p:spPr>
          <a:xfrm>
            <a:off x="6046442" y="3676811"/>
            <a:ext cx="5466684" cy="693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2" name="Rectangle 51">
            <a:extLst>
              <a:ext uri="{FF2B5EF4-FFF2-40B4-BE49-F238E27FC236}">
                <a16:creationId xmlns:a16="http://schemas.microsoft.com/office/drawing/2014/main" id="{D0DBCDDE-9EE2-4ABA-AC48-EBCA7D6B0202}"/>
              </a:ext>
            </a:extLst>
          </p:cNvPr>
          <p:cNvSpPr/>
          <p:nvPr/>
        </p:nvSpPr>
        <p:spPr>
          <a:xfrm>
            <a:off x="6008292" y="2904130"/>
            <a:ext cx="5504834" cy="69367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b="1" dirty="0" err="1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ক্যাঙ্গারু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বললেই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অস্ট্রেলিয়ার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কথা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মনে</a:t>
            </a:r>
            <a:r>
              <a:rPr lang="en-US" sz="2800" b="1" dirty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b="1" dirty="0" smtClean="0">
                <a:ln w="11430"/>
                <a:solidFill>
                  <a:schemeClr val="tx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ln w="11430"/>
              <a:solidFill>
                <a:schemeClr val="tx1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93708388-2D71-4924-93AC-55A54AC65074}"/>
              </a:ext>
            </a:extLst>
          </p:cNvPr>
          <p:cNvSpPr/>
          <p:nvPr/>
        </p:nvSpPr>
        <p:spPr>
          <a:xfrm>
            <a:off x="1276335" y="757999"/>
            <a:ext cx="9979494" cy="1152018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যুক্তবর্ণ</a:t>
            </a:r>
            <a:r>
              <a:rPr lang="en-US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ভেঙ্গে</a:t>
            </a:r>
            <a:r>
              <a:rPr lang="bn-IN" sz="4000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শব্দ দিয়ে একটি করে বাক্য তৈরি কর</a:t>
            </a:r>
            <a:endParaRPr lang="en-US" sz="4000"/>
          </a:p>
        </p:txBody>
      </p:sp>
      <p:sp>
        <p:nvSpPr>
          <p:cNvPr id="54" name="Rectangle 53"/>
          <p:cNvSpPr/>
          <p:nvPr/>
        </p:nvSpPr>
        <p:spPr>
          <a:xfrm>
            <a:off x="5103359" y="3713018"/>
            <a:ext cx="924807" cy="617193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র-</a:t>
            </a:r>
            <a:r>
              <a:rPr lang="en-US" sz="24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ফলা</a:t>
            </a:r>
            <a:endParaRPr lang="en-GB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5" name="Frame 54">
            <a:extLst>
              <a:ext uri="{FF2B5EF4-FFF2-40B4-BE49-F238E27FC236}">
                <a16:creationId xmlns:a16="http://schemas.microsoft.com/office/drawing/2014/main" id="{A37E958B-27F0-4793-9663-E121E1521D56}"/>
              </a:ext>
            </a:extLst>
          </p:cNvPr>
          <p:cNvSpPr/>
          <p:nvPr/>
        </p:nvSpPr>
        <p:spPr>
          <a:xfrm>
            <a:off x="168812" y="196948"/>
            <a:ext cx="11816862" cy="6541477"/>
          </a:xfrm>
          <a:prstGeom prst="frame">
            <a:avLst>
              <a:gd name="adj1" fmla="val 1532"/>
            </a:avLst>
          </a:prstGeom>
          <a:solidFill>
            <a:srgbClr val="0070C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03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00056" y="281903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Frame 3"/>
          <p:cNvSpPr/>
          <p:nvPr/>
        </p:nvSpPr>
        <p:spPr>
          <a:xfrm>
            <a:off x="321212" y="281904"/>
            <a:ext cx="11549575" cy="6231988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solidFill>
                <a:schemeClr val="tx1"/>
              </a:solidFill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CF0B730-A780-4008-9E52-FA65345ED2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1766007"/>
              </p:ext>
            </p:extLst>
          </p:nvPr>
        </p:nvGraphicFramePr>
        <p:xfrm>
          <a:off x="761999" y="1237601"/>
          <a:ext cx="10668000" cy="4382798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30482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3596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1182398"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দলের</a:t>
                      </a:r>
                      <a:r>
                        <a:rPr lang="bn-IN" sz="3600" b="1" baseline="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নাম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কাজ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সময়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43051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গোলাপ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bn-IN" sz="18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দেশের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জন্য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পশুপাখি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,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জীবজন্তু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উপকার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করে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৫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 বাক্য লেখ।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0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2398">
                <a:tc>
                  <a:txBody>
                    <a:bodyPr/>
                    <a:lstStyle/>
                    <a:p>
                      <a:pPr algn="ctr"/>
                      <a:r>
                        <a:rPr lang="bn-IN" sz="3200" b="1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জবা</a:t>
                      </a:r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পশুপাখি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ও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জীবজন্তু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না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থাকলে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প্রকৃতিতে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কী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বিপর্যয়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ঘটবে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তা</a:t>
                      </a:r>
                      <a:r>
                        <a:rPr lang="en-US" sz="32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r>
                        <a:rPr lang="en-US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</a:t>
                      </a:r>
                      <a:r>
                        <a:rPr lang="bn-IN" sz="3200" b="1" baseline="0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টি বাক্য লেখ।</a:t>
                      </a:r>
                      <a:endParaRPr lang="en-US" sz="32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32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৫ </a:t>
                      </a:r>
                      <a:r>
                        <a:rPr lang="en-US" sz="2400" b="1" dirty="0" err="1" smtClean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মিনিট</a:t>
                      </a:r>
                      <a:endParaRPr lang="en-US" sz="2400" b="1" dirty="0" smtClean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  <a:p>
                      <a:pPr algn="ctr"/>
                      <a:endParaRPr lang="en-US" sz="2400" b="1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pic>
        <p:nvPicPr>
          <p:cNvPr id="7" name="Picture 6">
            <a:extLst>
              <a:ext uri="{FF2B5EF4-FFF2-40B4-BE49-F238E27FC236}">
                <a16:creationId xmlns:a16="http://schemas.microsoft.com/office/drawing/2014/main" id="{F53A0091-59B3-4879-9598-829406F251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7490" y="357434"/>
            <a:ext cx="1113694" cy="1072116"/>
          </a:xfrm>
          <a:prstGeom prst="rect">
            <a:avLst/>
          </a:prstGeom>
          <a:effectLst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853716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456" y="360219"/>
            <a:ext cx="11014362" cy="6123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382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66255" y="221673"/>
            <a:ext cx="11817927" cy="644236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C9CE6AC-0A8A-4EED-91B3-834313185D58}"/>
              </a:ext>
            </a:extLst>
          </p:cNvPr>
          <p:cNvSpPr/>
          <p:nvPr/>
        </p:nvSpPr>
        <p:spPr>
          <a:xfrm>
            <a:off x="506684" y="3291488"/>
            <a:ext cx="4447867" cy="10693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3200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কত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প্রকার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200" b="1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</a:p>
          <a:p>
            <a:pPr algn="ctr"/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D154F12A-13DE-4A40-84F8-F3601DB6E6D6}"/>
              </a:ext>
            </a:extLst>
          </p:cNvPr>
          <p:cNvSpPr/>
          <p:nvPr/>
        </p:nvSpPr>
        <p:spPr>
          <a:xfrm>
            <a:off x="4243249" y="2392499"/>
            <a:ext cx="4066008" cy="2138766"/>
          </a:xfrm>
          <a:prstGeom prst="ellips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পদ</a:t>
            </a:r>
            <a:endParaRPr lang="en-US" sz="48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Arrow: Down 4">
            <a:extLst>
              <a:ext uri="{FF2B5EF4-FFF2-40B4-BE49-F238E27FC236}">
                <a16:creationId xmlns:a16="http://schemas.microsoft.com/office/drawing/2014/main" id="{ECA55CFF-AED7-4087-9521-1B143C5BFD57}"/>
              </a:ext>
            </a:extLst>
          </p:cNvPr>
          <p:cNvSpPr/>
          <p:nvPr/>
        </p:nvSpPr>
        <p:spPr>
          <a:xfrm rot="14448658">
            <a:off x="7548647" y="1792548"/>
            <a:ext cx="261935" cy="183411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5">
            <a:extLst>
              <a:ext uri="{FF2B5EF4-FFF2-40B4-BE49-F238E27FC236}">
                <a16:creationId xmlns:a16="http://schemas.microsoft.com/office/drawing/2014/main" id="{406B89C2-A70E-489E-9F44-F5964A8DCF06}"/>
              </a:ext>
            </a:extLst>
          </p:cNvPr>
          <p:cNvSpPr/>
          <p:nvPr/>
        </p:nvSpPr>
        <p:spPr>
          <a:xfrm rot="2939468">
            <a:off x="4420030" y="3558719"/>
            <a:ext cx="323063" cy="1834115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6">
            <a:extLst>
              <a:ext uri="{FF2B5EF4-FFF2-40B4-BE49-F238E27FC236}">
                <a16:creationId xmlns:a16="http://schemas.microsoft.com/office/drawing/2014/main" id="{5E3811EA-F947-4642-86AB-EA9730BEC048}"/>
              </a:ext>
            </a:extLst>
          </p:cNvPr>
          <p:cNvSpPr/>
          <p:nvPr/>
        </p:nvSpPr>
        <p:spPr>
          <a:xfrm rot="7676601">
            <a:off x="4155553" y="1785702"/>
            <a:ext cx="351546" cy="1834116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7">
            <a:extLst>
              <a:ext uri="{FF2B5EF4-FFF2-40B4-BE49-F238E27FC236}">
                <a16:creationId xmlns:a16="http://schemas.microsoft.com/office/drawing/2014/main" id="{D3D38A17-CC21-42BC-8198-0F775018A166}"/>
              </a:ext>
            </a:extLst>
          </p:cNvPr>
          <p:cNvSpPr/>
          <p:nvPr/>
        </p:nvSpPr>
        <p:spPr>
          <a:xfrm rot="10591435">
            <a:off x="6086808" y="1494550"/>
            <a:ext cx="246497" cy="1162440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rrow: Down 8">
            <a:extLst>
              <a:ext uri="{FF2B5EF4-FFF2-40B4-BE49-F238E27FC236}">
                <a16:creationId xmlns:a16="http://schemas.microsoft.com/office/drawing/2014/main" id="{B3A8823A-364B-4BC8-A9CF-376A54BA48E8}"/>
              </a:ext>
            </a:extLst>
          </p:cNvPr>
          <p:cNvSpPr/>
          <p:nvPr/>
        </p:nvSpPr>
        <p:spPr>
          <a:xfrm rot="19249016">
            <a:off x="7246492" y="3796359"/>
            <a:ext cx="290194" cy="1726791"/>
          </a:xfrm>
          <a:prstGeom prst="down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1EAFAF9-684E-48AE-AAE4-2772FA8CF419}"/>
              </a:ext>
            </a:extLst>
          </p:cNvPr>
          <p:cNvSpPr txBox="1"/>
          <p:nvPr/>
        </p:nvSpPr>
        <p:spPr>
          <a:xfrm>
            <a:off x="3080875" y="3409583"/>
            <a:ext cx="64858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solidFill>
                  <a:srgbClr val="62626B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</a:rPr>
              <a:t> </a:t>
            </a:r>
            <a:endParaRPr lang="en-US" dirty="0"/>
          </a:p>
        </p:txBody>
      </p:sp>
      <p:sp>
        <p:nvSpPr>
          <p:cNvPr id="25" name="Cloud 24">
            <a:extLst>
              <a:ext uri="{FF2B5EF4-FFF2-40B4-BE49-F238E27FC236}">
                <a16:creationId xmlns:a16="http://schemas.microsoft.com/office/drawing/2014/main" id="{A1271171-35C0-4895-8B20-C66B114F5124}"/>
              </a:ext>
            </a:extLst>
          </p:cNvPr>
          <p:cNvSpPr/>
          <p:nvPr/>
        </p:nvSpPr>
        <p:spPr>
          <a:xfrm>
            <a:off x="4954551" y="284804"/>
            <a:ext cx="2421572" cy="1158827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BD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১) 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বিশেষ্য</a:t>
            </a:r>
            <a:r>
              <a:rPr lang="bn-BD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পদ</a:t>
            </a:r>
            <a:r>
              <a:rPr lang="en-US" sz="24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 </a:t>
            </a:r>
            <a:endParaRPr lang="en-US" sz="24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Cloud 25">
            <a:extLst>
              <a:ext uri="{FF2B5EF4-FFF2-40B4-BE49-F238E27FC236}">
                <a16:creationId xmlns:a16="http://schemas.microsoft.com/office/drawing/2014/main" id="{F7EFEFF0-8F2B-4526-94A3-A5B78F4397F1}"/>
              </a:ext>
            </a:extLst>
          </p:cNvPr>
          <p:cNvSpPr/>
          <p:nvPr/>
        </p:nvSpPr>
        <p:spPr>
          <a:xfrm rot="19483526">
            <a:off x="7073087" y="5016204"/>
            <a:ext cx="2892566" cy="894752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62626B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 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৩) সর্বনাম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Cloud 26">
            <a:extLst>
              <a:ext uri="{FF2B5EF4-FFF2-40B4-BE49-F238E27FC236}">
                <a16:creationId xmlns:a16="http://schemas.microsoft.com/office/drawing/2014/main" id="{A4DFBCBC-4162-4743-929F-68A44AFC5464}"/>
              </a:ext>
            </a:extLst>
          </p:cNvPr>
          <p:cNvSpPr/>
          <p:nvPr/>
        </p:nvSpPr>
        <p:spPr>
          <a:xfrm rot="1795476">
            <a:off x="2744167" y="5232439"/>
            <a:ext cx="2584529" cy="896935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(৩)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অব্যয় পদ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 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Cloud 27">
            <a:extLst>
              <a:ext uri="{FF2B5EF4-FFF2-40B4-BE49-F238E27FC236}">
                <a16:creationId xmlns:a16="http://schemas.microsoft.com/office/drawing/2014/main" id="{8C881055-765D-4A86-B7AB-1C64C890A167}"/>
              </a:ext>
            </a:extLst>
          </p:cNvPr>
          <p:cNvSpPr/>
          <p:nvPr/>
        </p:nvSpPr>
        <p:spPr>
          <a:xfrm rot="19535558">
            <a:off x="1928582" y="1206500"/>
            <a:ext cx="2463496" cy="1143461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(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৫) ক্রিয়াপদ।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Cloud 28">
            <a:extLst>
              <a:ext uri="{FF2B5EF4-FFF2-40B4-BE49-F238E27FC236}">
                <a16:creationId xmlns:a16="http://schemas.microsoft.com/office/drawing/2014/main" id="{EA85ACF3-A20B-417B-86E0-2002B3A15654}"/>
              </a:ext>
            </a:extLst>
          </p:cNvPr>
          <p:cNvSpPr/>
          <p:nvPr/>
        </p:nvSpPr>
        <p:spPr>
          <a:xfrm rot="2990073">
            <a:off x="7483326" y="1099841"/>
            <a:ext cx="2703448" cy="1403068"/>
          </a:xfrm>
          <a:prstGeom prst="cloud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২)বিশেষণ পদ</a:t>
            </a:r>
            <a:r>
              <a:rPr lang="en-US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200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EE74749-E9C2-4295-BE0A-AF1AC3D79D96}"/>
              </a:ext>
            </a:extLst>
          </p:cNvPr>
          <p:cNvSpPr txBox="1"/>
          <p:nvPr/>
        </p:nvSpPr>
        <p:spPr>
          <a:xfrm>
            <a:off x="667026" y="424697"/>
            <a:ext cx="11297666" cy="1861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১) বিশেষ্য পদ : কোনো কিছুর নামকে বিশেষ্য পদ বলে। যেমন : ইমরান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সোহাগ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জান্নাত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নাজনীন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চেয়ার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টেবিল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শ্রেণি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বাংলাদেশ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ঢাকা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চট্টগ্রাম ইত্যাদি।</a:t>
            </a:r>
            <a:r>
              <a:rPr lang="en-US" sz="3600" dirty="0">
                <a:solidFill>
                  <a:schemeClr val="accent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 </a:t>
            </a:r>
            <a:endParaRPr lang="en-US" sz="3600" dirty="0">
              <a:solidFill>
                <a:schemeClr val="accent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96ED333-C5ED-45C0-A226-993FDF4743C0}"/>
              </a:ext>
            </a:extLst>
          </p:cNvPr>
          <p:cNvSpPr txBox="1"/>
          <p:nvPr/>
        </p:nvSpPr>
        <p:spPr>
          <a:xfrm>
            <a:off x="666427" y="4370522"/>
            <a:ext cx="11189775" cy="1268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(3)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সর্বনাম পদ : যে পদ বিশেষ্য পদের পরিবর্তে বসে তাকে সর্বনাম পদ বলে। যেমন : আমি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তুমি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সে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তারা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আমরা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তার ইত্যাদি।</a:t>
            </a:r>
            <a:endParaRPr lang="en-US" sz="3600" dirty="0">
              <a:solidFill>
                <a:srgbClr val="00206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03D6A0E-316F-4E2C-9A64-C856C3FACA2B}"/>
              </a:ext>
            </a:extLst>
          </p:cNvPr>
          <p:cNvSpPr txBox="1"/>
          <p:nvPr/>
        </p:nvSpPr>
        <p:spPr>
          <a:xfrm>
            <a:off x="612481" y="2487478"/>
            <a:ext cx="11297666" cy="1861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(2)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বিশেষণ পদ : যে পদ দ্বারা বিশেষ্য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সর্বনাম ও ক্রিয়ার দোষ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গুণ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অবস্থা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সংখ্যা ও পরিমাণ বোঝায় তাকে বিশেষণ পদ বলে। যেমন : সুন্দর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ভালো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খুব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মন্দ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পাঁচটি ইত্যাদি।</a:t>
            </a:r>
            <a:r>
              <a:rPr lang="en-US" sz="36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r>
              <a:rPr lang="en-US" sz="3200" dirty="0">
                <a:solidFill>
                  <a:srgbClr val="00B05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 </a:t>
            </a:r>
            <a:endParaRPr lang="en-US" sz="3200" dirty="0">
              <a:solidFill>
                <a:srgbClr val="00B05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0893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AB33B6A-FB4B-4DAC-BB56-E37AB249BD55}"/>
              </a:ext>
            </a:extLst>
          </p:cNvPr>
          <p:cNvSpPr txBox="1"/>
          <p:nvPr/>
        </p:nvSpPr>
        <p:spPr>
          <a:xfrm>
            <a:off x="867905" y="1518722"/>
            <a:ext cx="9918915" cy="12682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(4)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অব্যয় পদ : যে পদের কোনো ব্যয় বা পরিবর্তন হয় না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 অব্যয় পদ বলে। যেমন : ও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এবং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তবুও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কিংবা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কিন্তু</a:t>
            </a:r>
            <a:r>
              <a:rPr lang="en-US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আর ইত্যাদি</a:t>
            </a:r>
            <a:r>
              <a:rPr lang="bn-BD" sz="1800" dirty="0">
                <a:solidFill>
                  <a:srgbClr val="00206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।</a:t>
            </a:r>
            <a:endParaRPr lang="en-US" sz="1400" dirty="0">
              <a:solidFill>
                <a:srgbClr val="002060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068478C-C043-40B0-970F-5A68824DC4D6}"/>
              </a:ext>
            </a:extLst>
          </p:cNvPr>
          <p:cNvSpPr txBox="1"/>
          <p:nvPr/>
        </p:nvSpPr>
        <p:spPr>
          <a:xfrm>
            <a:off x="867905" y="3285530"/>
            <a:ext cx="11034794" cy="1861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(5)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ক্রিয়াপদ : যে পদ দ্বারা কোনোকিছু করা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হওয়া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খাওয়া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যাওয়া অর্থাৎ কোনো কাজ বোঝায়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তাকে ক্রিয়াপদ বলে। যেমন : পড়া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লেখা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করা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পড়ে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যায়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চড়া</a:t>
            </a:r>
            <a:r>
              <a:rPr lang="en-US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, 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বলা ইত্যাদি</a:t>
            </a:r>
            <a:r>
              <a:rPr lang="bn-BD" sz="3600" dirty="0">
                <a:solidFill>
                  <a:srgbClr val="FF0000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Vrinda" panose="020B0502040204020203" pitchFamily="34" charset="0"/>
              </a:rPr>
              <a:t>।</a:t>
            </a:r>
            <a:endParaRPr lang="en-US" sz="2800" dirty="0">
              <a:solidFill>
                <a:srgbClr val="FF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Vrinda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5203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B3B07-AB17-4C41-8B5B-8D0443D9160B}"/>
              </a:ext>
            </a:extLst>
          </p:cNvPr>
          <p:cNvSpPr/>
          <p:nvPr/>
        </p:nvSpPr>
        <p:spPr>
          <a:xfrm>
            <a:off x="481780" y="245809"/>
            <a:ext cx="3430262" cy="9881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১) </a:t>
            </a:r>
            <a:r>
              <a:rPr lang="bn-BD" sz="36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বিশেষ্য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 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6C29F-7160-4C54-A4FD-DC42107207EB}"/>
              </a:ext>
            </a:extLst>
          </p:cNvPr>
          <p:cNvSpPr/>
          <p:nvPr/>
        </p:nvSpPr>
        <p:spPr>
          <a:xfrm>
            <a:off x="481781" y="2566221"/>
            <a:ext cx="3430262" cy="9389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(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সর্বনাম 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 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B4087-4CC4-4359-92AB-A3704D2BE4B5}"/>
              </a:ext>
            </a:extLst>
          </p:cNvPr>
          <p:cNvSpPr/>
          <p:nvPr/>
        </p:nvSpPr>
        <p:spPr>
          <a:xfrm>
            <a:off x="481781" y="1460093"/>
            <a:ext cx="3430262" cy="9881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(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২)বিশেষণ 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75295-DBA2-46BE-BEEA-3F3F280990BC}"/>
              </a:ext>
            </a:extLst>
          </p:cNvPr>
          <p:cNvSpPr/>
          <p:nvPr/>
        </p:nvSpPr>
        <p:spPr>
          <a:xfrm>
            <a:off x="481781" y="3640395"/>
            <a:ext cx="3430262" cy="1091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(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অব্যয় 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C4236F-8BD6-4444-9C78-5398DD4F5188}"/>
              </a:ext>
            </a:extLst>
          </p:cNvPr>
          <p:cNvSpPr/>
          <p:nvPr/>
        </p:nvSpPr>
        <p:spPr>
          <a:xfrm>
            <a:off x="481781" y="4866969"/>
            <a:ext cx="3430262" cy="1091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(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৫)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ক্রিয়া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E614209-15C8-431F-BC7E-8B258D9558A8}"/>
              </a:ext>
            </a:extLst>
          </p:cNvPr>
          <p:cNvSpPr/>
          <p:nvPr/>
        </p:nvSpPr>
        <p:spPr>
          <a:xfrm>
            <a:off x="3912043" y="613904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F2A468A-E88B-4D1C-89CE-85F3314FBE34}"/>
              </a:ext>
            </a:extLst>
          </p:cNvPr>
          <p:cNvSpPr/>
          <p:nvPr/>
        </p:nvSpPr>
        <p:spPr>
          <a:xfrm>
            <a:off x="3873909" y="1821428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8B1675B-F64C-4195-A04D-A995911420CF}"/>
              </a:ext>
            </a:extLst>
          </p:cNvPr>
          <p:cNvSpPr/>
          <p:nvPr/>
        </p:nvSpPr>
        <p:spPr>
          <a:xfrm>
            <a:off x="3873909" y="2941076"/>
            <a:ext cx="1002892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44EF5DE-8AF9-4149-9994-1A2F01BB964A}"/>
              </a:ext>
            </a:extLst>
          </p:cNvPr>
          <p:cNvSpPr/>
          <p:nvPr/>
        </p:nvSpPr>
        <p:spPr>
          <a:xfrm>
            <a:off x="3912043" y="4047205"/>
            <a:ext cx="1002892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3668A51-BE8A-46C8-A36C-825A0162DE39}"/>
              </a:ext>
            </a:extLst>
          </p:cNvPr>
          <p:cNvSpPr/>
          <p:nvPr/>
        </p:nvSpPr>
        <p:spPr>
          <a:xfrm>
            <a:off x="3873909" y="5220930"/>
            <a:ext cx="1002892" cy="38345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FE21F-2593-42F0-B3ED-82A5CB87DD9B}"/>
              </a:ext>
            </a:extLst>
          </p:cNvPr>
          <p:cNvSpPr/>
          <p:nvPr/>
        </p:nvSpPr>
        <p:spPr>
          <a:xfrm>
            <a:off x="4914935" y="353347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জসিম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6E009-691A-4805-9A5D-C5CE9534B214}"/>
              </a:ext>
            </a:extLst>
          </p:cNvPr>
          <p:cNvSpPr/>
          <p:nvPr/>
        </p:nvSpPr>
        <p:spPr>
          <a:xfrm>
            <a:off x="4914934" y="1459784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ভালো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ধীরে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ঘুরে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সামান্য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দ্রুত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বুদ্ধিমতি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অসুস্থ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DC6562-6FCE-4656-8B3E-0DD82F6A8F31}"/>
              </a:ext>
            </a:extLst>
          </p:cNvPr>
          <p:cNvSpPr/>
          <p:nvPr/>
        </p:nvSpPr>
        <p:spPr>
          <a:xfrm>
            <a:off x="4921047" y="2566221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তুমি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তিনি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এ,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ইহা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C5B09-4F0A-4765-9E59-9EFB6488DE9D}"/>
              </a:ext>
            </a:extLst>
          </p:cNvPr>
          <p:cNvSpPr/>
          <p:nvPr/>
        </p:nvSpPr>
        <p:spPr>
          <a:xfrm>
            <a:off x="4914934" y="3640395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কিংবা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তথাপি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অথচ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বরং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উপরন্তু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যেহেতু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নচে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CFA596-4B96-493A-AAC3-08176304E274}"/>
              </a:ext>
            </a:extLst>
          </p:cNvPr>
          <p:cNvSpPr/>
          <p:nvPr/>
        </p:nvSpPr>
        <p:spPr>
          <a:xfrm>
            <a:off x="4876801" y="4788313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খাওয়া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লেখা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গাওয়া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নাচা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শুনা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038239-32E6-42BC-8F62-21C486849647}"/>
              </a:ext>
            </a:extLst>
          </p:cNvPr>
          <p:cNvSpPr/>
          <p:nvPr/>
        </p:nvSpPr>
        <p:spPr>
          <a:xfrm>
            <a:off x="4914934" y="333070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জসিম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:p14="http://schemas.microsoft.com/office/powerpoint/2010/main" val="1237555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4DB3B07-AB17-4C41-8B5B-8D0443D9160B}"/>
              </a:ext>
            </a:extLst>
          </p:cNvPr>
          <p:cNvSpPr/>
          <p:nvPr/>
        </p:nvSpPr>
        <p:spPr>
          <a:xfrm>
            <a:off x="481780" y="245809"/>
            <a:ext cx="3430262" cy="9881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(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১) বিশেষ্য</a:t>
            </a:r>
            <a:r>
              <a:rPr lang="bn-BD" sz="28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 </a:t>
            </a:r>
            <a:endParaRPr lang="en-US" sz="32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6C29F-7160-4C54-A4FD-DC42107207EB}"/>
              </a:ext>
            </a:extLst>
          </p:cNvPr>
          <p:cNvSpPr/>
          <p:nvPr/>
        </p:nvSpPr>
        <p:spPr>
          <a:xfrm>
            <a:off x="481781" y="2566221"/>
            <a:ext cx="3430262" cy="9389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(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৩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সর্বনাম 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 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51B4087-4CC4-4359-92AB-A3704D2BE4B5}"/>
              </a:ext>
            </a:extLst>
          </p:cNvPr>
          <p:cNvSpPr/>
          <p:nvPr/>
        </p:nvSpPr>
        <p:spPr>
          <a:xfrm>
            <a:off x="481781" y="1460093"/>
            <a:ext cx="3430262" cy="98814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(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২)বিশেষণ 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1A75295-DBA2-46BE-BEEA-3F3F280990BC}"/>
              </a:ext>
            </a:extLst>
          </p:cNvPr>
          <p:cNvSpPr/>
          <p:nvPr/>
        </p:nvSpPr>
        <p:spPr>
          <a:xfrm>
            <a:off x="481781" y="3640395"/>
            <a:ext cx="3430262" cy="1091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(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৪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) অব্যয় 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C4236F-8BD6-4444-9C78-5398DD4F5188}"/>
              </a:ext>
            </a:extLst>
          </p:cNvPr>
          <p:cNvSpPr/>
          <p:nvPr/>
        </p:nvSpPr>
        <p:spPr>
          <a:xfrm>
            <a:off x="481781" y="4866969"/>
            <a:ext cx="3430262" cy="10913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      (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৫)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ক্রিয়া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3200" b="1" dirty="0">
                <a:solidFill>
                  <a:schemeClr val="tx1"/>
                </a:solidFill>
                <a:effectLst/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;</a:t>
            </a:r>
            <a:endParaRPr lang="en-US" sz="3200" b="1" dirty="0">
              <a:solidFill>
                <a:schemeClr val="tx1"/>
              </a:solidFill>
              <a:effectLst/>
              <a:latin typeface="NikoshBAN" panose="02000000000000000000" pitchFamily="2" charset="0"/>
              <a:ea typeface="Calibri" panose="020F0502020204030204" pitchFamily="34" charset="0"/>
              <a:cs typeface="NikoshBAN" panose="02000000000000000000" pitchFamily="2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3E614209-15C8-431F-BC7E-8B258D9558A8}"/>
              </a:ext>
            </a:extLst>
          </p:cNvPr>
          <p:cNvSpPr/>
          <p:nvPr/>
        </p:nvSpPr>
        <p:spPr>
          <a:xfrm>
            <a:off x="3912043" y="613904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2F2A468A-E88B-4D1C-89CE-85F3314FBE34}"/>
              </a:ext>
            </a:extLst>
          </p:cNvPr>
          <p:cNvSpPr/>
          <p:nvPr/>
        </p:nvSpPr>
        <p:spPr>
          <a:xfrm>
            <a:off x="3873909" y="1821428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78B1675B-F64C-4195-A04D-A995911420CF}"/>
              </a:ext>
            </a:extLst>
          </p:cNvPr>
          <p:cNvSpPr/>
          <p:nvPr/>
        </p:nvSpPr>
        <p:spPr>
          <a:xfrm>
            <a:off x="3873909" y="2941076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844EF5DE-8AF9-4149-9994-1A2F01BB964A}"/>
              </a:ext>
            </a:extLst>
          </p:cNvPr>
          <p:cNvSpPr/>
          <p:nvPr/>
        </p:nvSpPr>
        <p:spPr>
          <a:xfrm>
            <a:off x="3912043" y="4047205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93668A51-BE8A-46C8-A36C-825A0162DE39}"/>
              </a:ext>
            </a:extLst>
          </p:cNvPr>
          <p:cNvSpPr/>
          <p:nvPr/>
        </p:nvSpPr>
        <p:spPr>
          <a:xfrm>
            <a:off x="3873909" y="5220930"/>
            <a:ext cx="1002892" cy="383458"/>
          </a:xfrm>
          <a:prstGeom prst="rightArrow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10FE21F-2593-42F0-B3ED-82A5CB87DD9B}"/>
              </a:ext>
            </a:extLst>
          </p:cNvPr>
          <p:cNvSpPr/>
          <p:nvPr/>
        </p:nvSpPr>
        <p:spPr>
          <a:xfrm>
            <a:off x="4914935" y="353347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বাংলাদেশ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জসিম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কুমিল্লা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শ্রবন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সততা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দুধ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পানি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সভা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A6E009-691A-4805-9A5D-C5CE9534B214}"/>
              </a:ext>
            </a:extLst>
          </p:cNvPr>
          <p:cNvSpPr/>
          <p:nvPr/>
        </p:nvSpPr>
        <p:spPr>
          <a:xfrm>
            <a:off x="4914934" y="1459784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ফোঁটা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9DC6562-6FCE-4656-8B3E-0DD82F6A8F31}"/>
              </a:ext>
            </a:extLst>
          </p:cNvPr>
          <p:cNvSpPr/>
          <p:nvPr/>
        </p:nvSpPr>
        <p:spPr>
          <a:xfrm>
            <a:off x="4921047" y="2566221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B9C5B09-4F0A-4765-9E59-9EFB6488DE9D}"/>
              </a:ext>
            </a:extLst>
          </p:cNvPr>
          <p:cNvSpPr/>
          <p:nvPr/>
        </p:nvSpPr>
        <p:spPr>
          <a:xfrm>
            <a:off x="4914934" y="3640395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ছাড়াও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0CFA596-4B96-493A-AAC3-08176304E274}"/>
              </a:ext>
            </a:extLst>
          </p:cNvPr>
          <p:cNvSpPr/>
          <p:nvPr/>
        </p:nvSpPr>
        <p:spPr>
          <a:xfrm>
            <a:off x="4876801" y="4788313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9038239-32E6-42BC-8F62-21C486849647}"/>
              </a:ext>
            </a:extLst>
          </p:cNvPr>
          <p:cNvSpPr/>
          <p:nvPr/>
        </p:nvSpPr>
        <p:spPr>
          <a:xfrm>
            <a:off x="4914934" y="333070"/>
            <a:ext cx="6205349" cy="98814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সুন্দরবন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বাঘ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রিণ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60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Process 1"/>
          <p:cNvSpPr/>
          <p:nvPr/>
        </p:nvSpPr>
        <p:spPr>
          <a:xfrm>
            <a:off x="640634" y="349428"/>
            <a:ext cx="11055927" cy="6137564"/>
          </a:xfrm>
          <a:prstGeom prst="flowChartProcess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93C764-7C19-400C-8DF1-CCBB40E9438C}"/>
              </a:ext>
            </a:extLst>
          </p:cNvPr>
          <p:cNvSpPr txBox="1"/>
          <p:nvPr/>
        </p:nvSpPr>
        <p:spPr>
          <a:xfrm>
            <a:off x="3200400" y="1399302"/>
            <a:ext cx="4523510" cy="1650742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1">
              <a:lumMod val="20000"/>
              <a:lumOff val="80000"/>
            </a:schemeClr>
          </a:solidFill>
          <a:ln w="76200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4800" b="1" dirty="0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4800" b="1" dirty="0"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7869B2-38DF-4C39-996B-42080CB850F2}"/>
              </a:ext>
            </a:extLst>
          </p:cNvPr>
          <p:cNvSpPr txBox="1"/>
          <p:nvPr/>
        </p:nvSpPr>
        <p:spPr>
          <a:xfrm>
            <a:off x="907196" y="3418210"/>
            <a:ext cx="10522804" cy="40749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বাংলাদেশের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গুলোর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 </a:t>
            </a:r>
            <a:r>
              <a:rPr lang="bn-IN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তালিকা করে আনবে</a:t>
            </a:r>
            <a:r>
              <a:rPr lang="bn-IN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বিলুপ্তির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3600" dirty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কীভাবে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বাঁচাতে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কাকে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বলে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পদ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কত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প্রকার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ও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কি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ea typeface="Times New Roman" panose="02020603050405020304" pitchFamily="18" charset="0"/>
                <a:cs typeface="NikoshBAN" panose="02000000000000000000" pitchFamily="2" charset="0"/>
              </a:rPr>
              <a:t>?</a:t>
            </a: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dirty="0" smtClean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 smtClean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71500" indent="-571500">
              <a:buFont typeface="Wingdings" panose="05000000000000000000" pitchFamily="2" charset="2"/>
              <a:buChar char="Ø"/>
            </a:pPr>
            <a:endParaRPr lang="en-US" sz="3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 descr="home">
            <a:extLst>
              <a:ext uri="{FF2B5EF4-FFF2-40B4-BE49-F238E27FC236}">
                <a16:creationId xmlns:a16="http://schemas.microsoft.com/office/drawing/2014/main" id="{69349550-451F-4A25-83A6-AB759CA3B2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23910" y="500614"/>
            <a:ext cx="3706090" cy="3011513"/>
          </a:xfrm>
          <a:prstGeom prst="rect">
            <a:avLst/>
          </a:prstGeom>
          <a:ln w="9525">
            <a:solidFill>
              <a:srgbClr val="000000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2232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731521" y="633046"/>
            <a:ext cx="10701996" cy="5655212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526366" y="446647"/>
            <a:ext cx="11139266" cy="5964701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7" y="872837"/>
            <a:ext cx="9864437" cy="51538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6056" y="1714497"/>
            <a:ext cx="6096000" cy="34290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056056" y="2477589"/>
            <a:ext cx="6087944" cy="70788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Kalpurush" panose="02000600000000000000" pitchFamily="2" charset="0"/>
                <a:cs typeface="Kalpurush" panose="02000600000000000000" pitchFamily="2" charset="0"/>
              </a:rPr>
              <a:t>সবাইকে অসংখ্য ধন্যবাদ</a:t>
            </a:r>
            <a:endParaRPr lang="en-US" sz="4000" dirty="0">
              <a:latin typeface="Kalpurush" panose="02000600000000000000" pitchFamily="2" charset="0"/>
              <a:cs typeface="Kalpurush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9693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2385" y="313006"/>
            <a:ext cx="11547230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3558" y="313006"/>
            <a:ext cx="11547230" cy="6231988"/>
          </a:xfrm>
          <a:prstGeom prst="frame">
            <a:avLst>
              <a:gd name="adj1" fmla="val 2830"/>
            </a:avLst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6" y="4032101"/>
            <a:ext cx="2992578" cy="22383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7" y="4022101"/>
            <a:ext cx="3089563" cy="223833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437" y="4032101"/>
            <a:ext cx="3047999" cy="226684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836" y="1581750"/>
            <a:ext cx="2992578" cy="1991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28" y="1648692"/>
            <a:ext cx="3089562" cy="192454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2654382" y="560858"/>
            <a:ext cx="7742217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</a:t>
            </a:r>
            <a:r>
              <a:rPr lang="en-US" sz="4000" b="1" dirty="0" err="1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প্রাণীগুলো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আমরা </a:t>
            </a:r>
            <a:r>
              <a:rPr lang="bn-BD" sz="40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কোথায় দেখতে </a:t>
            </a:r>
            <a:r>
              <a:rPr lang="bn-BD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পাই</a:t>
            </a:r>
            <a:r>
              <a:rPr lang="en-US" sz="4000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4000" b="1" dirty="0">
              <a:ln w="11430"/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158838" y="519921"/>
            <a:ext cx="673330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প্রাণী গুলো কোথায় </a:t>
            </a:r>
            <a:r>
              <a:rPr lang="en-US" sz="4000" b="1" dirty="0" err="1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</a:t>
            </a:r>
            <a:r>
              <a:rPr lang="en-US" sz="4000" b="1" dirty="0" smtClean="0">
                <a:ln w="11430"/>
                <a:solidFill>
                  <a:schemeClr val="bg2">
                    <a:lumMod val="1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করে?</a:t>
            </a:r>
            <a:endParaRPr lang="en-US" sz="4000" b="1" dirty="0">
              <a:ln w="11430"/>
              <a:solidFill>
                <a:schemeClr val="bg2">
                  <a:lumMod val="1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8547" y="1648692"/>
            <a:ext cx="3351778" cy="192453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12263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97399" y="3244334"/>
            <a:ext cx="499720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https://www.youtube.com/watch?v=GxDHaEwsrNk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327564" y="637309"/>
            <a:ext cx="7107381" cy="928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327564" y="5624945"/>
            <a:ext cx="7107381" cy="9282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ভিডিওতে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45463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276490" y="2871925"/>
            <a:ext cx="3210461" cy="2572272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13539" y="998807"/>
            <a:ext cx="6386732" cy="4853354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276490" y="2871924"/>
            <a:ext cx="3904474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সুন্দরবনের প্রাণী </a:t>
            </a:r>
            <a:endParaRPr lang="en-US" sz="4800" b="1" dirty="0">
              <a:ln w="9525">
                <a:solidFill>
                  <a:schemeClr val="bg1"/>
                </a:solidFill>
                <a:prstDash val="solid"/>
              </a:ln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Flowchart: Alternate Process 4"/>
          <p:cNvSpPr/>
          <p:nvPr/>
        </p:nvSpPr>
        <p:spPr>
          <a:xfrm>
            <a:off x="3432971" y="1380030"/>
            <a:ext cx="3575936" cy="457125"/>
          </a:xfrm>
          <a:prstGeom prst="flowChartAlternateProcess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US" sz="440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63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accent4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4049" y="3224241"/>
            <a:ext cx="10742255" cy="3539430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৩.১.২   বর্ণনা শুনে বুঝতে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১.১.২    যুক্তবর্ণ সহযোগে তৈরি শব্দযুক্ত বাক্য স্পষ্ট ও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শুদ্ধভাব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১.৪.১    পাঠ্যপুস্তকের পাঠ শ্রবণযোগ্য স্পষ্ট স্বরে ও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প্রমিত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উচ্চারণে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সাবলীলভাবে পড়তে </a:t>
            </a:r>
            <a:r>
              <a:rPr lang="en-US" sz="3200" b="1" dirty="0" err="1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২.৩.১২ 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সংশ্লিষ্ট প্রশ্নের 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উত্তর </a:t>
            </a:r>
            <a:r>
              <a:rPr lang="bn-BD" sz="3200" b="1" dirty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লিখতে পারবে</a:t>
            </a:r>
            <a:r>
              <a:rPr lang="bn-BD" sz="3200" b="1" dirty="0" smtClean="0">
                <a:ln w="11430"/>
                <a:solidFill>
                  <a:schemeClr val="tx1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 smtClean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endParaRPr lang="en-US" sz="3200" b="1" dirty="0">
              <a:ln w="11430"/>
              <a:solidFill>
                <a:schemeClr val="tx1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500462" y="852313"/>
            <a:ext cx="4716881" cy="96270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6000" b="1" i="0" u="none" strike="noStrike" kern="0" cap="all" spc="0" normalizeH="0" baseline="0" noProof="0" dirty="0" smtClean="0">
                <a:ln/>
                <a:effectLst>
                  <a:outerShdw blurRad="19685" dist="12700" dir="5400000" algn="tl" rotWithShape="0">
                    <a:srgbClr val="4F81BD">
                      <a:satMod val="130000"/>
                      <a:alpha val="60000"/>
                    </a:srgbClr>
                  </a:outerShdw>
                  <a:reflection blurRad="10000" stA="55000" endPos="48000" dist="500" dir="5400000" sy="-100000" algn="bl" rotWithShape="0"/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শিখনফল</a:t>
            </a:r>
            <a:endParaRPr kumimoji="0" lang="en-US" sz="6000" b="1" i="0" u="none" strike="noStrike" kern="0" cap="all" spc="0" normalizeH="0" baseline="0" noProof="0" dirty="0" smtClean="0">
              <a:ln/>
              <a:effectLst>
                <a:outerShdw blurRad="19685" dist="12700" dir="5400000" algn="tl" rotWithShape="0">
                  <a:srgbClr val="4F81BD">
                    <a:satMod val="130000"/>
                    <a:alpha val="60000"/>
                  </a:srgbClr>
                </a:outerShdw>
                <a:reflection blurRad="10000" stA="55000" endPos="48000" dist="500" dir="5400000" sy="-100000" algn="bl" rotWithShape="0"/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E5869B1-3095-4496-989C-84EF8EC03238}"/>
              </a:ext>
            </a:extLst>
          </p:cNvPr>
          <p:cNvSpPr/>
          <p:nvPr/>
        </p:nvSpPr>
        <p:spPr>
          <a:xfrm>
            <a:off x="760680" y="2360472"/>
            <a:ext cx="7150266" cy="76944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</a:p>
        </p:txBody>
      </p:sp>
    </p:spTree>
    <p:extLst>
      <p:ext uri="{BB962C8B-B14F-4D97-AF65-F5344CB8AC3E}">
        <p14:creationId xmlns:p14="http://schemas.microsoft.com/office/powerpoint/2010/main" val="317197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21211" y="313003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26366" y="446647"/>
            <a:ext cx="11139266" cy="5964701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72099" y="2310403"/>
            <a:ext cx="9033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ওল বাঘ,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ণ্ডার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হাতি,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চিতাবাঘ,শকুন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98858" y="3690841"/>
            <a:ext cx="820288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পার্বত্য </a:t>
            </a:r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চট্টগ্রাম অঞ্চলে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140526" y="5207131"/>
            <a:ext cx="88461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উত্তর-</a:t>
            </a:r>
            <a:r>
              <a:rPr lang="en-US" sz="36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রয়েল বেঙ্গল টাইগার,চিতাবাঘ,ওল বাঘ</a:t>
            </a:r>
            <a:endParaRPr lang="en-US" sz="36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297383" y="852991"/>
            <a:ext cx="4807526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all" normalizeH="0" baseline="0" noProof="0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uLnTx/>
                <a:uFillTx/>
                <a:latin typeface="NikoshBAN" pitchFamily="2" charset="0"/>
                <a:cs typeface="NikoshBAN" pitchFamily="2" charset="0"/>
              </a:rPr>
              <a:t>পূর্বজ্ঞান যাচাই</a:t>
            </a:r>
            <a:endParaRPr kumimoji="0" lang="en-US" sz="900" b="1" i="0" u="none" strike="noStrike" kern="0" cap="all" normalizeH="0" baseline="0" noProof="0" dirty="0" smtClean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uLnTx/>
              <a:uFillTx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854825" y="1655824"/>
            <a:ext cx="8120447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সুন্দরবনের </a:t>
            </a:r>
            <a:r>
              <a:rPr lang="en-US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বিলুপ্তপ্রায়</a:t>
            </a:r>
            <a:r>
              <a:rPr lang="bn-BD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৫ টি প্রাণীর নাম লিখ ।</a:t>
            </a:r>
            <a:endParaRPr lang="en-US" sz="36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54826" y="2998389"/>
            <a:ext cx="6946132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হাতি কোন অঞ্চলে দেখ যায়?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854827" y="4410026"/>
            <a:ext cx="7095209" cy="646331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571500" lvl="0" indent="-571500">
              <a:buFont typeface="Wingdings" panose="05000000000000000000" pitchFamily="2" charset="2"/>
              <a:buChar char="q"/>
            </a:pPr>
            <a:r>
              <a:rPr lang="bn-BD" sz="3600" b="1" dirty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তিন ধরণের বাঘের নাম লিখ।</a:t>
            </a:r>
            <a:endParaRPr lang="en-US" sz="3600" b="1" dirty="0">
              <a:ln w="11430"/>
              <a:solidFill>
                <a:schemeClr val="tx2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506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2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1" grpId="0" animBg="1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ingle Corner Rectangle 1"/>
          <p:cNvSpPr/>
          <p:nvPr/>
        </p:nvSpPr>
        <p:spPr>
          <a:xfrm>
            <a:off x="321212" y="313006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ame 2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rgbClr val="FF000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Frame 4"/>
          <p:cNvSpPr/>
          <p:nvPr/>
        </p:nvSpPr>
        <p:spPr>
          <a:xfrm>
            <a:off x="526366" y="446647"/>
            <a:ext cx="11139266" cy="5964701"/>
          </a:xfrm>
          <a:prstGeom prst="frame">
            <a:avLst>
              <a:gd name="adj1" fmla="val 2830"/>
            </a:avLst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5336" y="1160175"/>
            <a:ext cx="3112002" cy="23552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58" y="1160174"/>
            <a:ext cx="3334102" cy="24142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0014" y="1219199"/>
            <a:ext cx="3239284" cy="22962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938558" y="3685309"/>
            <a:ext cx="10270740" cy="2369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যেকোনো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জীবজন্তু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পশুপাখি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অমূল্য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জলবায়ু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আবহাওয়া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গাছপালা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বৃক্ষলতা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ইত্যাদি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পরিমণ্ডলেই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দেশের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প্রাণিকূল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জীবনধারণ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707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2654"/>
            </a:avLst>
          </a:prstGeom>
          <a:solidFill>
            <a:schemeClr val="accent4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Round Single Corner Rectangle 2"/>
          <p:cNvSpPr/>
          <p:nvPr/>
        </p:nvSpPr>
        <p:spPr>
          <a:xfrm>
            <a:off x="445906" y="357089"/>
            <a:ext cx="11549575" cy="6231988"/>
          </a:xfrm>
          <a:prstGeom prst="round1Rect">
            <a:avLst>
              <a:gd name="adj" fmla="val 188"/>
            </a:avLst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rame 3"/>
          <p:cNvSpPr/>
          <p:nvPr/>
        </p:nvSpPr>
        <p:spPr>
          <a:xfrm>
            <a:off x="321212" y="313005"/>
            <a:ext cx="11549575" cy="6231989"/>
          </a:xfrm>
          <a:prstGeom prst="frame">
            <a:avLst>
              <a:gd name="adj1" fmla="val 2830"/>
            </a:avLst>
          </a:prstGeom>
          <a:solidFill>
            <a:schemeClr val="bg2"/>
          </a:solidFill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6266" y="1299198"/>
            <a:ext cx="4643515" cy="299571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410744" y="652867"/>
            <a:ext cx="3619901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cap="all" dirty="0">
                <a:ln w="0"/>
                <a:effectLst>
                  <a:reflection blurRad="12700" stA="50000" endPos="50000" dist="5000" dir="5400000" sy="-100000" rotWithShape="0"/>
                </a:effectLst>
                <a:latin typeface="NikoshBAN" pitchFamily="2" charset="0"/>
                <a:cs typeface="NikoshBAN" pitchFamily="2" charset="0"/>
              </a:rPr>
              <a:t>নিচের চিত্র গুলো দেখ    </a:t>
            </a:r>
            <a:endParaRPr lang="en-US" sz="1200" b="1" cap="all" dirty="0">
              <a:ln w="0"/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2436" y="1299198"/>
            <a:ext cx="4738259" cy="2995711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482436" y="4475018"/>
            <a:ext cx="9587346" cy="160712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একটু</a:t>
            </a:r>
            <a:r>
              <a:rPr lang="en-US" sz="32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করলেই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যাবে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পৃথিবীতে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প্রাণী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বৃক্ষলতা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নেই</a:t>
            </a:r>
            <a:r>
              <a:rPr lang="en-US" sz="3200" b="1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8960818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</TotalTime>
  <Words>999</Words>
  <Application>Microsoft Office PowerPoint</Application>
  <PresentationFormat>Widescreen</PresentationFormat>
  <Paragraphs>150</Paragraphs>
  <Slides>29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8" baseType="lpstr">
      <vt:lpstr>Arial</vt:lpstr>
      <vt:lpstr>Calibri</vt:lpstr>
      <vt:lpstr>Calibri Light</vt:lpstr>
      <vt:lpstr>Kalpurush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88018</dc:creator>
  <cp:lastModifiedBy>asiddiqua1912@gmail.com</cp:lastModifiedBy>
  <cp:revision>65</cp:revision>
  <dcterms:created xsi:type="dcterms:W3CDTF">2021-06-17T02:55:28Z</dcterms:created>
  <dcterms:modified xsi:type="dcterms:W3CDTF">2021-06-30T17:48:43Z</dcterms:modified>
</cp:coreProperties>
</file>