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5" r:id="rId2"/>
    <p:sldId id="273" r:id="rId3"/>
    <p:sldId id="274" r:id="rId4"/>
    <p:sldId id="260" r:id="rId5"/>
    <p:sldId id="261" r:id="rId6"/>
    <p:sldId id="262" r:id="rId7"/>
    <p:sldId id="265" r:id="rId8"/>
    <p:sldId id="277" r:id="rId9"/>
    <p:sldId id="264" r:id="rId10"/>
    <p:sldId id="276" r:id="rId11"/>
    <p:sldId id="266" r:id="rId12"/>
    <p:sldId id="270" r:id="rId13"/>
    <p:sldId id="267" r:id="rId14"/>
    <p:sldId id="268" r:id="rId15"/>
    <p:sldId id="271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8B76F-59F8-4D74-ACD9-0F2BE03F0EE1}" type="datetimeFigureOut">
              <a:rPr lang="en-US" smtClean="0"/>
              <a:t>6/30/2021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9687E-F204-4ACF-86D6-3EEEC92E2E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4478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8B76F-59F8-4D74-ACD9-0F2BE03F0EE1}" type="datetimeFigureOut">
              <a:rPr lang="en-US" smtClean="0"/>
              <a:t>6/30/2021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9687E-F204-4ACF-86D6-3EEEC92E2E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3974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8B76F-59F8-4D74-ACD9-0F2BE03F0EE1}" type="datetimeFigureOut">
              <a:rPr lang="en-US" smtClean="0"/>
              <a:t>6/30/2021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9687E-F204-4ACF-86D6-3EEEC92E2E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65697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8B76F-59F8-4D74-ACD9-0F2BE03F0EE1}" type="datetimeFigureOut">
              <a:rPr lang="en-US" smtClean="0"/>
              <a:t>6/30/2021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9687E-F204-4ACF-86D6-3EEEC92E2E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1416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8B76F-59F8-4D74-ACD9-0F2BE03F0EE1}" type="datetimeFigureOut">
              <a:rPr lang="en-US" smtClean="0"/>
              <a:t>6/30/2021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9687E-F204-4ACF-86D6-3EEEC92E2E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9146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8B76F-59F8-4D74-ACD9-0F2BE03F0EE1}" type="datetimeFigureOut">
              <a:rPr lang="en-US" smtClean="0"/>
              <a:t>6/30/2021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9687E-F204-4ACF-86D6-3EEEC92E2E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7397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8B76F-59F8-4D74-ACD9-0F2BE03F0EE1}" type="datetimeFigureOut">
              <a:rPr lang="en-US" smtClean="0"/>
              <a:t>6/30/2021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9687E-F204-4ACF-86D6-3EEEC92E2E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8877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8B76F-59F8-4D74-ACD9-0F2BE03F0EE1}" type="datetimeFigureOut">
              <a:rPr lang="en-US" smtClean="0"/>
              <a:t>6/30/2021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9687E-F204-4ACF-86D6-3EEEC92E2E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554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8B76F-59F8-4D74-ACD9-0F2BE03F0EE1}" type="datetimeFigureOut">
              <a:rPr lang="en-US" smtClean="0"/>
              <a:t>6/30/2021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9687E-F204-4ACF-86D6-3EEEC92E2E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9928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8B76F-59F8-4D74-ACD9-0F2BE03F0EE1}" type="datetimeFigureOut">
              <a:rPr lang="en-US" smtClean="0"/>
              <a:t>6/30/2021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9687E-F204-4ACF-86D6-3EEEC92E2E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9299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8B76F-59F8-4D74-ACD9-0F2BE03F0EE1}" type="datetimeFigureOut">
              <a:rPr lang="en-US" smtClean="0"/>
              <a:t>6/30/2021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9687E-F204-4ACF-86D6-3EEEC92E2E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3184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8B76F-59F8-4D74-ACD9-0F2BE03F0EE1}" type="datetimeFigureOut">
              <a:rPr lang="en-US" smtClean="0"/>
              <a:t>6/30/2021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49687E-F204-4ACF-86D6-3EEEC92E2E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237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40913" y="-44606"/>
            <a:ext cx="10818253" cy="1323439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sz="54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US" sz="80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80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8000" dirty="0" smtClean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913" y="1198464"/>
            <a:ext cx="10818253" cy="5659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4957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5307" y="543392"/>
            <a:ext cx="11024315" cy="526297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en-US" sz="4800" b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MVb</a:t>
            </a:r>
            <a:r>
              <a:rPr lang="en-US" sz="4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:</a:t>
            </a:r>
            <a:r>
              <a:rPr lang="en-US" sz="4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</a:p>
          <a:p>
            <a:r>
              <a:rPr lang="en-US" sz="3600" b="1" dirty="0" err="1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cvZvi</a:t>
            </a:r>
            <a:r>
              <a:rPr lang="en-US" sz="3600" b="1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DcwiZ‡j</a:t>
            </a:r>
            <a:r>
              <a:rPr lang="en-US" sz="3600" b="1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Aew</a:t>
            </a:r>
            <a:r>
              <a:rPr lang="en-US" sz="3600" b="1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¯’Z `</a:t>
            </a:r>
            <a:r>
              <a:rPr lang="en-US" sz="3600" b="1" dirty="0" err="1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ywU</a:t>
            </a:r>
            <a:r>
              <a:rPr lang="en-US" sz="3600" b="1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Aa</a:t>
            </a:r>
            <a:r>
              <a:rPr lang="en-US" sz="3600" b="1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© P›`ª</a:t>
            </a:r>
            <a:r>
              <a:rPr lang="en-US" sz="3600" b="1" dirty="0" err="1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vK</a:t>
            </a:r>
            <a:r>
              <a:rPr lang="en-US" sz="3600" b="1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…</a:t>
            </a:r>
            <a:r>
              <a:rPr lang="en-US" sz="3600" b="1" dirty="0" err="1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wZi</a:t>
            </a:r>
            <a:r>
              <a:rPr lang="en-US" sz="3600" b="1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iÿx‡Kvl</a:t>
            </a:r>
            <a:r>
              <a:rPr lang="en-US" sz="3600" b="1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Ges</a:t>
            </a:r>
            <a:r>
              <a:rPr lang="en-US" sz="3600" b="1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G‡`</a:t>
            </a:r>
            <a:r>
              <a:rPr lang="en-US" sz="3600" b="1" dirty="0" err="1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i</a:t>
            </a:r>
            <a:r>
              <a:rPr lang="en-US" sz="3600" b="1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w`‡q</a:t>
            </a:r>
            <a:r>
              <a:rPr lang="en-US" sz="3600" b="1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600" b="1" dirty="0" err="1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ewóZ</a:t>
            </a:r>
            <a:r>
              <a:rPr lang="en-US" sz="3600" b="1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iÜ</a:t>
            </a:r>
            <a:r>
              <a:rPr lang="en-US" sz="3600" b="1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« </a:t>
            </a:r>
            <a:r>
              <a:rPr lang="en-US" sz="3600" b="1" dirty="0" err="1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wb‡q</a:t>
            </a:r>
            <a:r>
              <a:rPr lang="en-US" sz="3600" b="1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cÎiÜ</a:t>
            </a:r>
            <a:r>
              <a:rPr lang="en-US" sz="3600" b="1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« </a:t>
            </a:r>
            <a:r>
              <a:rPr lang="en-US" sz="3600" b="1" dirty="0" err="1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MwVZ</a:t>
            </a:r>
            <a:r>
              <a:rPr lang="en-US" sz="3600" b="1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| </a:t>
            </a:r>
            <a:r>
              <a:rPr lang="en-US" sz="3600" b="1" dirty="0" err="1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iwÿ‡Kv‡l</a:t>
            </a:r>
            <a:r>
              <a:rPr lang="en-US" sz="3600" b="1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GKwU</a:t>
            </a:r>
            <a:r>
              <a:rPr lang="en-US" sz="3600" b="1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my¯úó</a:t>
            </a:r>
            <a:r>
              <a:rPr lang="en-US" sz="3600" b="1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wbDwK¬qvm</a:t>
            </a:r>
            <a:r>
              <a:rPr lang="en-US" sz="3600" b="1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eû</a:t>
            </a:r>
            <a:r>
              <a:rPr lang="en-US" sz="3600" b="1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600" b="1" dirty="0" err="1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K¬v‡ivcøvó</a:t>
            </a:r>
            <a:r>
              <a:rPr lang="en-US" sz="3600" b="1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I </a:t>
            </a:r>
            <a:r>
              <a:rPr lang="en-US" sz="3600" b="1" dirty="0" err="1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Nb</a:t>
            </a:r>
            <a:r>
              <a:rPr lang="en-US" sz="3600" b="1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mvB‡UvcøvRg</a:t>
            </a:r>
            <a:r>
              <a:rPr lang="en-US" sz="3600" b="1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_</a:t>
            </a:r>
            <a:r>
              <a:rPr lang="en-US" sz="3600" b="1" dirty="0" err="1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v‡K</a:t>
            </a:r>
            <a:r>
              <a:rPr lang="en-US" sz="3600" b="1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| </a:t>
            </a:r>
            <a:r>
              <a:rPr lang="en-US" sz="3600" b="1" dirty="0" err="1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iÿx‡Kv‡l</a:t>
            </a:r>
            <a:r>
              <a:rPr lang="en-US" sz="3600" b="1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cÖPzi</a:t>
            </a:r>
            <a:r>
              <a:rPr lang="en-US" sz="3600" b="1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‡</a:t>
            </a:r>
            <a:r>
              <a:rPr lang="en-US" sz="3600" b="1" dirty="0" err="1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K¬v‡ivcøvó</a:t>
            </a:r>
            <a:r>
              <a:rPr lang="en-US" sz="3600" b="1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_</a:t>
            </a:r>
            <a:r>
              <a:rPr lang="en-US" sz="3600" b="1" dirty="0" err="1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vKvq</a:t>
            </a:r>
            <a:r>
              <a:rPr lang="en-US" sz="3600" b="1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GwU</a:t>
            </a:r>
            <a:r>
              <a:rPr lang="en-US" sz="3600" b="1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Lv</a:t>
            </a:r>
            <a:r>
              <a:rPr lang="en-US" sz="3600" b="1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`¨ ˆ</a:t>
            </a:r>
            <a:r>
              <a:rPr lang="en-US" sz="3600" b="1" dirty="0" err="1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Zwi</a:t>
            </a:r>
            <a:r>
              <a:rPr lang="en-US" sz="3600" b="1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K‡i</a:t>
            </a:r>
            <a:r>
              <a:rPr lang="en-US" sz="3600" b="1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| </a:t>
            </a:r>
            <a:r>
              <a:rPr lang="en-US" sz="3600" b="1" dirty="0" err="1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iÿx‡Kv‡li</a:t>
            </a:r>
            <a:r>
              <a:rPr lang="en-US" sz="3600" b="1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Pviw</a:t>
            </a:r>
            <a:r>
              <a:rPr lang="en-US" sz="3600" b="1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`‡K </a:t>
            </a:r>
            <a:r>
              <a:rPr lang="en-US" sz="3600" b="1" dirty="0" err="1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Aew</a:t>
            </a:r>
            <a:r>
              <a:rPr lang="en-US" sz="3600" b="1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¯’Z </a:t>
            </a:r>
            <a:r>
              <a:rPr lang="en-US" sz="3600" b="1" dirty="0" err="1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mvavib</a:t>
            </a:r>
            <a:r>
              <a:rPr lang="en-US" sz="3600" b="1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Z¡Kxq</a:t>
            </a:r>
            <a:r>
              <a:rPr lang="en-US" sz="3600" b="1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600" b="1" dirty="0" err="1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Kvl</a:t>
            </a:r>
            <a:r>
              <a:rPr lang="en-US" sz="3600" b="1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n‡Z</a:t>
            </a:r>
            <a:r>
              <a:rPr lang="en-US" sz="3600" b="1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GKUz</a:t>
            </a:r>
            <a:r>
              <a:rPr lang="en-US" sz="3600" b="1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wfbœ</a:t>
            </a:r>
            <a:r>
              <a:rPr lang="en-US" sz="3600" b="1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AvKvi</a:t>
            </a:r>
            <a:r>
              <a:rPr lang="en-US" sz="3600" b="1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AvK</a:t>
            </a:r>
            <a:r>
              <a:rPr lang="en-US" sz="3600" b="1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…</a:t>
            </a:r>
            <a:r>
              <a:rPr lang="en-US" sz="3600" b="1" dirty="0" err="1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wZi</a:t>
            </a:r>
            <a:r>
              <a:rPr lang="en-US" sz="3600" b="1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mnKvix</a:t>
            </a:r>
            <a:r>
              <a:rPr lang="en-US" sz="3600" b="1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600" b="1" dirty="0" err="1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Kvl</a:t>
            </a:r>
            <a:r>
              <a:rPr lang="en-US" sz="3600" b="1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_</a:t>
            </a:r>
            <a:r>
              <a:rPr lang="en-US" sz="3600" b="1" dirty="0" err="1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v‡K</a:t>
            </a:r>
            <a:r>
              <a:rPr lang="en-US" sz="3600" b="1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| </a:t>
            </a:r>
            <a:r>
              <a:rPr lang="en-US" sz="3600" b="1" dirty="0" err="1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cÎi‡Ü«i</a:t>
            </a:r>
            <a:r>
              <a:rPr lang="en-US" sz="3600" b="1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wb‡P</a:t>
            </a:r>
            <a:r>
              <a:rPr lang="en-US" sz="3600" b="1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GKwU</a:t>
            </a:r>
            <a:r>
              <a:rPr lang="en-US" sz="3600" b="1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evqy</a:t>
            </a:r>
            <a:r>
              <a:rPr lang="en-US" sz="3600" b="1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KzVyix</a:t>
            </a:r>
            <a:r>
              <a:rPr lang="en-US" sz="3600" b="1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_</a:t>
            </a:r>
            <a:r>
              <a:rPr lang="en-US" sz="3600" b="1" dirty="0" err="1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v‡K</a:t>
            </a:r>
            <a:r>
              <a:rPr lang="en-US" sz="3600" b="1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| </a:t>
            </a:r>
            <a:r>
              <a:rPr lang="en-US" sz="3600" b="1" dirty="0" err="1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mvavibZ</a:t>
            </a:r>
            <a:r>
              <a:rPr lang="en-US" sz="3600" b="1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cÖwZ</a:t>
            </a:r>
            <a:r>
              <a:rPr lang="en-US" sz="3600" b="1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eM</a:t>
            </a:r>
            <a:r>
              <a:rPr lang="en-US" sz="3600" b="1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© ‡</a:t>
            </a:r>
            <a:r>
              <a:rPr lang="en-US" sz="3600" b="1" dirty="0" err="1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mw›UwgUvi</a:t>
            </a:r>
            <a:r>
              <a:rPr lang="en-US" sz="3600" b="1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cvZvq</a:t>
            </a:r>
            <a:r>
              <a:rPr lang="en-US" sz="3600" b="1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1000 †_‡K 60000 </a:t>
            </a:r>
            <a:r>
              <a:rPr lang="en-US" sz="3600" b="1" dirty="0" err="1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cÎiÜ</a:t>
            </a:r>
            <a:r>
              <a:rPr lang="en-US" sz="3600" b="1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« _</a:t>
            </a:r>
            <a:r>
              <a:rPr lang="en-US" sz="3600" b="1" dirty="0" err="1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vK‡Z</a:t>
            </a:r>
            <a:r>
              <a:rPr lang="en-US" sz="3600" b="1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cv‡i</a:t>
            </a:r>
            <a:r>
              <a:rPr lang="en-US" sz="36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|</a:t>
            </a:r>
          </a:p>
          <a:p>
            <a:endParaRPr lang="en-US" sz="3600" b="1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5027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2869" y="945078"/>
            <a:ext cx="8242609" cy="438892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221606" y="5528548"/>
            <a:ext cx="2667000" cy="5232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>
                <a:latin typeface="SutonnyMJ" pitchFamily="2" charset="0"/>
                <a:cs typeface="SutonnyMJ" pitchFamily="2" charset="0"/>
              </a:rPr>
              <a:t>wPÎ</a:t>
            </a:r>
            <a:r>
              <a:rPr lang="en-US" sz="2800" b="1" dirty="0">
                <a:latin typeface="SutonnyMJ" pitchFamily="2" charset="0"/>
                <a:cs typeface="SutonnyMJ" pitchFamily="2" charset="0"/>
              </a:rPr>
              <a:t>: K-D¤§y³ </a:t>
            </a:r>
            <a:r>
              <a:rPr lang="en-US" sz="2800" b="1" dirty="0" err="1">
                <a:latin typeface="SutonnyMJ" pitchFamily="2" charset="0"/>
                <a:cs typeface="SutonnyMJ" pitchFamily="2" charset="0"/>
              </a:rPr>
              <a:t>cÎiÜ</a:t>
            </a:r>
            <a:r>
              <a:rPr lang="en-US" sz="2800" b="1" dirty="0">
                <a:latin typeface="SutonnyMJ" pitchFamily="2" charset="0"/>
                <a:cs typeface="SutonnyMJ" pitchFamily="2" charset="0"/>
              </a:rPr>
              <a:t>«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161727" y="5528548"/>
            <a:ext cx="2362200" cy="5232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wPÎ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: L- </a:t>
            </a:r>
            <a:r>
              <a:rPr lang="en-US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eÜ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cÎiÜ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« </a:t>
            </a:r>
          </a:p>
        </p:txBody>
      </p:sp>
    </p:spTree>
    <p:extLst>
      <p:ext uri="{BB962C8B-B14F-4D97-AF65-F5344CB8AC3E}">
        <p14:creationId xmlns:p14="http://schemas.microsoft.com/office/powerpoint/2010/main" val="2097739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89397" y="1043189"/>
            <a:ext cx="11243257" cy="5078313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as-IN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আধুনিক মতবাদ বা আয়ন প্রবাহ মতবাদ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অনুসারে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as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পত্ররন্ধ্র 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খোলা ও বন্ধ রাখতে পটাসিয়াম আয়ন (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K</a:t>
            </a:r>
            <a:r>
              <a:rPr lang="en-US" sz="3600" baseline="30000" dirty="0">
                <a:latin typeface="NikoshBAN" panose="02000000000000000000" pitchFamily="2" charset="0"/>
                <a:cs typeface="NikoshBAN" panose="02000000000000000000" pitchFamily="2" charset="0"/>
              </a:rPr>
              <a:t>+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) 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ভূমিকা রাখে। দিনের বেলায় </a:t>
            </a:r>
            <a:r>
              <a:rPr lang="as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রক্ষী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কোষে</a:t>
            </a:r>
            <a:r>
              <a:rPr lang="as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পর্যাপ্ত 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পরিমাণ পটাসিয়াম আয়ন (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K</a:t>
            </a:r>
            <a:r>
              <a:rPr lang="en-US" sz="3600" baseline="30000" dirty="0">
                <a:latin typeface="NikoshBAN" panose="02000000000000000000" pitchFamily="2" charset="0"/>
                <a:cs typeface="NikoshBAN" panose="02000000000000000000" pitchFamily="2" charset="0"/>
              </a:rPr>
              <a:t>+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) 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ও ক্লোরাইড আয়ন (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Cl</a:t>
            </a:r>
            <a:r>
              <a:rPr lang="en-US" sz="3600" baseline="30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) 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শোষণ করে। ফলে রক্ষীকোষে অভিস্রবণিক চাপ বেড়ে যায় এবং তখন পার্শ্ববর্তী মেসোফিল টিস্যু থেকে রক্ষীকোষে পানির ব্যাপন ঘটে। এ সময় রক্ষীকোষে টাগার প্রেসার (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TP) 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বেড়ে যাওয়ার ফলে তা স্ফীত হয়ে ধনুকের ন্যায় </a:t>
            </a:r>
            <a:r>
              <a:rPr lang="as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বেঁ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কে</a:t>
            </a:r>
            <a:r>
              <a:rPr lang="as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যায়। ফলে ছিদ্র খুলে যায়।</a:t>
            </a:r>
          </a:p>
          <a:p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রাতের বেলায় পটাসিয়াম আয়ন (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K</a:t>
            </a:r>
            <a:r>
              <a:rPr lang="en-US" sz="3600" baseline="30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+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) 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ও ক্লোরাইড </a:t>
            </a:r>
            <a:r>
              <a:rPr lang="as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আয়ন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Cl</a:t>
            </a:r>
            <a:r>
              <a:rPr lang="en-US" sz="3600" baseline="30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) 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রক্ষীকোষ থেকে বের হয়ে আসে। ফলে রক্ষীকোষের </a:t>
            </a:r>
            <a:r>
              <a:rPr lang="as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ভি</a:t>
            </a:r>
            <a:r>
              <a:rPr lang="as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স্রবণিক 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চাপ কমে যায়</a:t>
            </a:r>
            <a:r>
              <a:rPr lang="as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as-IN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এর ফলে পানি রক্ষীকোষ থেকে বের হয়ে আসে এবং পত্ররন্ধ্র বন্ধ হয়ে যায়।</a:t>
            </a:r>
          </a:p>
        </p:txBody>
      </p:sp>
    </p:spTree>
    <p:extLst>
      <p:ext uri="{BB962C8B-B14F-4D97-AF65-F5344CB8AC3E}">
        <p14:creationId xmlns:p14="http://schemas.microsoft.com/office/powerpoint/2010/main" val="673127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91000" y="609600"/>
            <a:ext cx="3124200" cy="92333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5400" dirty="0" err="1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sz="5400" dirty="0">
              <a:solidFill>
                <a:schemeClr val="accent6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05001" y="2286000"/>
            <a:ext cx="8534399" cy="175432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sz="3600" dirty="0">
              <a:latin typeface="SutonnyMJ" pitchFamily="2" charset="0"/>
              <a:cs typeface="SutonnyMJ" pitchFamily="2" charset="0"/>
            </a:endParaRPr>
          </a:p>
          <a:p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পত্ররন্ধ্রের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গঠন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চিত্রসহ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বর্ণনা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5539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build="p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53037" y="609601"/>
            <a:ext cx="10715221" cy="338554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6000" dirty="0" err="1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বাড়ির</a:t>
            </a:r>
            <a:r>
              <a:rPr lang="en-US" sz="6000" dirty="0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6000" dirty="0">
              <a:solidFill>
                <a:schemeClr val="accent6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6600" dirty="0"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en-US" sz="4400" b="1" dirty="0" err="1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cÎiÜ</a:t>
            </a:r>
            <a:r>
              <a:rPr lang="en-US" sz="4400" b="1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« †</a:t>
            </a:r>
            <a:r>
              <a:rPr lang="en-US" sz="4400" b="1" dirty="0" err="1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Lvjv</a:t>
            </a:r>
            <a:r>
              <a:rPr lang="en-US" sz="4400" b="1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I </a:t>
            </a:r>
            <a:r>
              <a:rPr lang="en-US" sz="4400" b="1" dirty="0" err="1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eÜ</a:t>
            </a:r>
            <a:r>
              <a:rPr lang="en-US" sz="4400" b="1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err="1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nIqvi</a:t>
            </a:r>
            <a:r>
              <a:rPr lang="en-US" sz="4400" b="1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4400" b="1" dirty="0" err="1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KŠkj</a:t>
            </a:r>
            <a:r>
              <a:rPr lang="en-US" sz="4400" b="1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err="1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wPÎ</a:t>
            </a:r>
            <a:r>
              <a:rPr lang="en-US" sz="4400" b="1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err="1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mn</a:t>
            </a:r>
            <a:r>
              <a:rPr lang="en-US" sz="4400" b="1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err="1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eY©bv</a:t>
            </a:r>
            <a:r>
              <a:rPr lang="en-US" sz="4400" b="1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Ki|</a:t>
            </a:r>
          </a:p>
          <a:p>
            <a:pPr algn="ctr"/>
            <a:endParaRPr lang="en-US" sz="4400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924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330716" y="4845581"/>
            <a:ext cx="7543800" cy="156966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96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96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mKj‡K</a:t>
            </a:r>
            <a:r>
              <a:rPr lang="en-US" sz="9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 </a:t>
            </a:r>
            <a:r>
              <a:rPr lang="en-US" sz="96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ab¨ev</a:t>
            </a:r>
            <a:r>
              <a:rPr lang="en-US" sz="9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`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0716" y="372693"/>
            <a:ext cx="7543800" cy="4578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5022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1274851" y="270455"/>
            <a:ext cx="9144000" cy="218940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bn-IN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7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sz="7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72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54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5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220496" y="3016244"/>
            <a:ext cx="5254580" cy="3108543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ড</a:t>
            </a:r>
            <a:r>
              <a:rPr lang="en-US" sz="44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.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মোঃ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আকতারুল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ইসলাম</a:t>
            </a:r>
            <a:endParaRPr lang="en-US" sz="4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প্রভাষক (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জীববিজ্ঞান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</a:p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চৌরাপাড়া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ফাযিল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মাদ্রাসা</a:t>
            </a:r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নিয়ামতপুর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নওগাঁ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3200" dirty="0" smtClean="0">
                <a:solidFill>
                  <a:srgbClr val="7030A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aktarul</a:t>
            </a:r>
            <a:r>
              <a:rPr lang="en-US" sz="2800" dirty="0" smtClean="0">
                <a:solidFill>
                  <a:srgbClr val="7030A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944</a:t>
            </a:r>
            <a:r>
              <a:rPr lang="en-US" sz="3200" dirty="0" smtClean="0">
                <a:solidFill>
                  <a:srgbClr val="7030A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@gmail.com 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881" y="3016243"/>
            <a:ext cx="4970531" cy="3108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66259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2037375" y="1177636"/>
            <a:ext cx="7292898" cy="4770538"/>
            <a:chOff x="1895707" y="1100363"/>
            <a:chExt cx="7292898" cy="4770538"/>
          </a:xfrm>
        </p:grpSpPr>
        <p:sp>
          <p:nvSpPr>
            <p:cNvPr id="2" name="Rectangle 1"/>
            <p:cNvSpPr/>
            <p:nvPr/>
          </p:nvSpPr>
          <p:spPr>
            <a:xfrm>
              <a:off x="1895707" y="2300692"/>
              <a:ext cx="7292898" cy="1015663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txBody>
            <a:bodyPr wrap="square">
              <a:spAutoFit/>
            </a:bodyPr>
            <a:lstStyle/>
            <a:p>
              <a:pPr algn="ctr"/>
              <a:r>
                <a:rPr lang="en-US" sz="5400" b="1" dirty="0" smtClean="0">
                  <a:ln w="22225">
                    <a:solidFill>
                      <a:schemeClr val="accent2"/>
                    </a:solidFill>
                    <a:prstDash val="solid"/>
                  </a:ln>
                  <a:solidFill>
                    <a:srgbClr val="C0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bn-BD" sz="6000" b="1" dirty="0" smtClean="0">
                  <a:ln w="22225">
                    <a:solidFill>
                      <a:schemeClr val="accent2"/>
                    </a:solidFill>
                    <a:prstDash val="solid"/>
                  </a:ln>
                  <a:solidFill>
                    <a:srgbClr val="C0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শ্রেণি</a:t>
              </a:r>
              <a:r>
                <a:rPr lang="en-US" sz="6000" b="1" dirty="0" smtClean="0">
                  <a:ln w="22225">
                    <a:solidFill>
                      <a:schemeClr val="accent2"/>
                    </a:solidFill>
                    <a:prstDash val="solid"/>
                  </a:ln>
                  <a:solidFill>
                    <a:srgbClr val="C0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-</a:t>
              </a:r>
              <a:r>
                <a:rPr lang="en-US" sz="6000" b="1" dirty="0" err="1" smtClean="0">
                  <a:ln w="22225">
                    <a:solidFill>
                      <a:schemeClr val="accent2"/>
                    </a:solidFill>
                    <a:prstDash val="solid"/>
                  </a:ln>
                  <a:solidFill>
                    <a:srgbClr val="C0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একাদশ</a:t>
              </a:r>
              <a:endParaRPr lang="en-US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3" name="Rectangle 2"/>
            <p:cNvSpPr/>
            <p:nvPr/>
          </p:nvSpPr>
          <p:spPr>
            <a:xfrm>
              <a:off x="1895707" y="3316355"/>
              <a:ext cx="7292898" cy="1015663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txBody>
            <a:bodyPr wrap="square">
              <a:spAutoFit/>
            </a:bodyPr>
            <a:lstStyle/>
            <a:p>
              <a:pPr algn="ctr"/>
              <a:r>
                <a:rPr lang="bn-BD" sz="6000" dirty="0" smtClean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বিষয়-জীববিজ্ঞান</a:t>
              </a:r>
              <a:r>
                <a:rPr lang="en-US" sz="6000" dirty="0" smtClean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১ম </a:t>
              </a:r>
              <a:r>
                <a:rPr lang="en-US" sz="6000" dirty="0" err="1" smtClean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পত্র</a:t>
              </a:r>
              <a:endParaRPr lang="en-US" sz="60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1895708" y="4332018"/>
              <a:ext cx="7292897" cy="830997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bn-BD" sz="4800" dirty="0" smtClean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অধ্যায়-</a:t>
              </a:r>
              <a:r>
                <a:rPr lang="en-US" sz="4800" dirty="0" err="1" smtClean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নবম</a:t>
              </a:r>
              <a:endParaRPr lang="bn-BD" sz="4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1895708" y="5163015"/>
              <a:ext cx="7292897" cy="707886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সময়ঃ</a:t>
              </a:r>
              <a:r>
                <a:rPr lang="en-US" sz="40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৫০ </a:t>
              </a:r>
              <a:r>
                <a:rPr lang="en-US" sz="40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মিনিট</a:t>
              </a:r>
              <a:r>
                <a:rPr lang="en-US" sz="40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endParaRPr lang="en-US" sz="40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1895707" y="1100363"/>
              <a:ext cx="7292898" cy="1200329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7200" dirty="0" err="1" smtClean="0">
                  <a:ln w="0"/>
                  <a:solidFill>
                    <a:schemeClr val="accent2">
                      <a:lumMod val="50000"/>
                    </a:schemeClr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পাঠ</a:t>
              </a:r>
              <a:r>
                <a:rPr lang="en-US" sz="7200" dirty="0" smtClean="0">
                  <a:ln w="0"/>
                  <a:solidFill>
                    <a:schemeClr val="accent2">
                      <a:lumMod val="50000"/>
                    </a:schemeClr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7200" dirty="0" err="1" smtClean="0">
                  <a:ln w="0"/>
                  <a:solidFill>
                    <a:schemeClr val="accent2">
                      <a:lumMod val="50000"/>
                    </a:schemeClr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পরিচিতি</a:t>
              </a:r>
              <a:endParaRPr lang="en-US" sz="7200" dirty="0">
                <a:ln w="0"/>
                <a:solidFill>
                  <a:schemeClr val="accent2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12559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803043" y="127596"/>
            <a:ext cx="8255357" cy="76944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নিচের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চিত্রগুলো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লক্ষ্য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করি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---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1000258" y="897037"/>
            <a:ext cx="10715224" cy="5960963"/>
            <a:chOff x="935864" y="897037"/>
            <a:chExt cx="10715224" cy="5960963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35864" y="897037"/>
              <a:ext cx="4724921" cy="2876473"/>
            </a:xfrm>
            <a:prstGeom prst="rect">
              <a:avLst/>
            </a:prstGeom>
          </p:spPr>
        </p:pic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89821" y="897037"/>
              <a:ext cx="4561267" cy="2876473"/>
            </a:xfrm>
            <a:prstGeom prst="rect">
              <a:avLst/>
            </a:prstGeom>
          </p:spPr>
        </p:pic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49957" y="3867150"/>
              <a:ext cx="7239000" cy="299085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115132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36372" y="1600200"/>
            <a:ext cx="9672034" cy="2862322"/>
          </a:xfrm>
          <a:prstGeom prst="rect">
            <a:avLst/>
          </a:prstGeom>
        </p:spPr>
        <p:style>
          <a:lnRef idx="0">
            <a:scrgbClr r="0" g="0" b="0"/>
          </a:lnRef>
          <a:fillRef idx="1002">
            <a:schemeClr val="dk2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pPr algn="ctr"/>
            <a:endParaRPr lang="en-US" sz="6000" dirty="0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60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পত্ররন্ধ্র</a:t>
            </a:r>
            <a:r>
              <a:rPr lang="en-US" sz="60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খোলা</a:t>
            </a:r>
            <a:r>
              <a:rPr lang="en-US" sz="60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60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বন্ধ</a:t>
            </a:r>
            <a:r>
              <a:rPr lang="en-US" sz="60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হওয়ার</a:t>
            </a:r>
            <a:r>
              <a:rPr lang="en-US" sz="60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কৌশল</a:t>
            </a:r>
            <a:endParaRPr lang="en-US" sz="6000" dirty="0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6000" dirty="0">
              <a:solidFill>
                <a:srgbClr val="FFFF00"/>
              </a:solidFill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6349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43200" y="685801"/>
            <a:ext cx="6324600" cy="83099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শেষে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শিক্ষার্থীরা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---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26523" y="2514601"/>
            <a:ext cx="9865217" cy="3170099"/>
          </a:xfrm>
          <a:prstGeom prst="rect">
            <a:avLst/>
          </a:prstGeom>
        </p:spPr>
        <p:style>
          <a:lnRef idx="0">
            <a:scrgbClr r="0" g="0" b="0"/>
          </a:lnRef>
          <a:fillRef idx="1003">
            <a:schemeClr val="dk2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endParaRPr lang="en-US" sz="4000" dirty="0" smtClean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0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১।পত্ররন্ধ্র </a:t>
            </a:r>
            <a:r>
              <a:rPr lang="en-US" sz="40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40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en-US" sz="40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40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0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 </a:t>
            </a:r>
          </a:p>
          <a:p>
            <a:r>
              <a:rPr lang="en-US" sz="40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২।পত্ররন্ধ্রের </a:t>
            </a:r>
            <a:r>
              <a:rPr lang="en-US" sz="40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গঠন</a:t>
            </a:r>
            <a:r>
              <a:rPr lang="en-US" sz="40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en-US" sz="40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40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0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40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0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৩।পত্ররন্ধ্র </a:t>
            </a:r>
            <a:r>
              <a:rPr lang="en-US" sz="40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খোলা</a:t>
            </a:r>
            <a:r>
              <a:rPr lang="en-US" sz="40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0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বন্ধ</a:t>
            </a:r>
            <a:r>
              <a:rPr lang="en-US" sz="40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হওয়ার</a:t>
            </a:r>
            <a:r>
              <a:rPr lang="en-US" sz="40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কৌশল</a:t>
            </a:r>
            <a:r>
              <a:rPr lang="en-US" sz="40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বর্ণনা</a:t>
            </a:r>
            <a:r>
              <a:rPr lang="en-US" sz="40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40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0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40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4827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31642" y="1756980"/>
            <a:ext cx="8348730" cy="224676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sz="1600" dirty="0">
              <a:latin typeface="SutonnyMJ" pitchFamily="2" charset="0"/>
              <a:cs typeface="SutonnyMJ" pitchFamily="2" charset="0"/>
            </a:endParaRPr>
          </a:p>
          <a:p>
            <a:r>
              <a:rPr lang="en-US" sz="4000" b="1" u="sng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cÎiÜ</a:t>
            </a:r>
            <a:r>
              <a:rPr lang="en-US" sz="4000" b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« : </a:t>
            </a:r>
          </a:p>
          <a:p>
            <a:r>
              <a:rPr lang="en-US" sz="3600" b="1" dirty="0" err="1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mvavibZ</a:t>
            </a:r>
            <a:r>
              <a:rPr lang="en-US" sz="3600" b="1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cvZvi</a:t>
            </a:r>
            <a:r>
              <a:rPr lang="en-US" sz="3600" b="1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DaŸ</a:t>
            </a:r>
            <a:r>
              <a:rPr lang="en-US" sz="3600" b="1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© I </a:t>
            </a:r>
            <a:r>
              <a:rPr lang="en-US" sz="3600" b="1" dirty="0" err="1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wb</a:t>
            </a:r>
            <a:r>
              <a:rPr lang="en-US" sz="3600" b="1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¤§</a:t>
            </a:r>
            <a:r>
              <a:rPr lang="en-US" sz="3600" b="1" dirty="0" err="1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Z‡ji</a:t>
            </a:r>
            <a:r>
              <a:rPr lang="en-US" sz="3600" b="1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ewntZ</a:t>
            </a:r>
            <a:r>
              <a:rPr lang="en-US" sz="3600" b="1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¡‡K </a:t>
            </a:r>
            <a:r>
              <a:rPr lang="en-US" sz="3600" b="1" dirty="0" err="1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Aew</a:t>
            </a:r>
            <a:r>
              <a:rPr lang="en-US" sz="3600" b="1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¯’Z `</a:t>
            </a:r>
            <a:r>
              <a:rPr lang="en-US" sz="3600" b="1" dirty="0" err="1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ywU</a:t>
            </a:r>
            <a:r>
              <a:rPr lang="en-US" sz="3600" b="1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iÿx‡Kvl</a:t>
            </a:r>
            <a:r>
              <a:rPr lang="en-US" sz="3600" b="1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w`‡q</a:t>
            </a:r>
            <a:r>
              <a:rPr lang="en-US" sz="3600" b="1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cwi‡ewóZ</a:t>
            </a:r>
            <a:r>
              <a:rPr lang="en-US" sz="3600" b="1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m~ÿè</a:t>
            </a:r>
            <a:r>
              <a:rPr lang="en-US" sz="3600" b="1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iÜ</a:t>
            </a:r>
            <a:r>
              <a:rPr lang="en-US" sz="3600" b="1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«‡K </a:t>
            </a:r>
            <a:r>
              <a:rPr lang="en-US" sz="3600" b="1" dirty="0" err="1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cÎiÜ</a:t>
            </a:r>
            <a:r>
              <a:rPr lang="en-US" sz="3600" b="1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« </a:t>
            </a:r>
            <a:r>
              <a:rPr lang="en-US" sz="3600" b="1" dirty="0" err="1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e‡j</a:t>
            </a:r>
            <a:r>
              <a:rPr lang="en-US" sz="3600" b="1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|  </a:t>
            </a:r>
          </a:p>
          <a:p>
            <a:endParaRPr lang="en-US" sz="12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4494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46635" y="962481"/>
            <a:ext cx="7574280" cy="317009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6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6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পত্ররন্ধ্র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pPr algn="ctr"/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7626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733800" y="5861565"/>
            <a:ext cx="3200400" cy="646331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3600" dirty="0" err="1">
                <a:latin typeface="SutonnyMJ" pitchFamily="2" charset="0"/>
                <a:cs typeface="SutonnyMJ" pitchFamily="2" charset="0"/>
              </a:rPr>
              <a:t>wPÎ</a:t>
            </a:r>
            <a:r>
              <a:rPr lang="en-US" sz="3600" dirty="0">
                <a:latin typeface="SutonnyMJ" pitchFamily="2" charset="0"/>
                <a:cs typeface="SutonnyMJ" pitchFamily="2" charset="0"/>
              </a:rPr>
              <a:t> : </a:t>
            </a:r>
            <a:r>
              <a:rPr lang="en-US" sz="3600" dirty="0" err="1">
                <a:latin typeface="SutonnyMJ" pitchFamily="2" charset="0"/>
                <a:cs typeface="SutonnyMJ" pitchFamily="2" charset="0"/>
              </a:rPr>
              <a:t>cÎi‡Üªi</a:t>
            </a:r>
            <a:r>
              <a:rPr lang="en-US" sz="36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>
                <a:latin typeface="SutonnyMJ" pitchFamily="2" charset="0"/>
                <a:cs typeface="SutonnyMJ" pitchFamily="2" charset="0"/>
              </a:rPr>
              <a:t>MVb</a:t>
            </a:r>
            <a:endParaRPr lang="en-US" sz="3600" dirty="0">
              <a:latin typeface="SutonnyMJ" pitchFamily="2" charset="0"/>
              <a:cs typeface="SutonnyMJ" pitchFamily="2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2642316" y="373485"/>
            <a:ext cx="6810777" cy="5012817"/>
            <a:chOff x="1066800" y="233223"/>
            <a:chExt cx="7391400" cy="5615172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66800" y="233223"/>
              <a:ext cx="7391400" cy="5615172"/>
            </a:xfrm>
            <a:prstGeom prst="rect">
              <a:avLst/>
            </a:prstGeom>
          </p:spPr>
        </p:pic>
        <p:cxnSp>
          <p:nvCxnSpPr>
            <p:cNvPr id="5" name="Straight Connector 4"/>
            <p:cNvCxnSpPr/>
            <p:nvPr/>
          </p:nvCxnSpPr>
          <p:spPr>
            <a:xfrm flipV="1">
              <a:off x="2438400" y="1905000"/>
              <a:ext cx="3810000" cy="1524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Box 6"/>
            <p:cNvSpPr txBox="1"/>
            <p:nvPr/>
          </p:nvSpPr>
          <p:spPr>
            <a:xfrm>
              <a:off x="6248400" y="1600200"/>
              <a:ext cx="2056055" cy="723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Nucleus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19184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</TotalTime>
  <Words>395</Words>
  <Application>Microsoft Office PowerPoint</Application>
  <PresentationFormat>Widescreen</PresentationFormat>
  <Paragraphs>44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</vt:lpstr>
      <vt:lpstr>Calibri</vt:lpstr>
      <vt:lpstr>Calibri Light</vt:lpstr>
      <vt:lpstr>NikoshBAN</vt:lpstr>
      <vt:lpstr>SutonnyMJ</vt:lpstr>
      <vt:lpstr>SutonnyOMJ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61</cp:revision>
  <dcterms:created xsi:type="dcterms:W3CDTF">2021-02-03T16:27:05Z</dcterms:created>
  <dcterms:modified xsi:type="dcterms:W3CDTF">2021-06-29T23:57:54Z</dcterms:modified>
</cp:coreProperties>
</file>