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2" r:id="rId4"/>
    <p:sldId id="273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9"/>
            <a:ext cx="9144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932724"/>
            <a:ext cx="9144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xmlns="" val="1579389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649294" y="2084853"/>
            <a:ext cx="3845416" cy="144016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48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649146" y="3512310"/>
            <a:ext cx="3845416" cy="1066579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1867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</a:t>
            </a:r>
          </a:p>
          <a:p>
            <a:pPr lvl="0"/>
            <a:r>
              <a:rPr lang="en-US" altLang="ko-KR" dirty="0"/>
              <a:t>OF YOUR </a:t>
            </a:r>
          </a:p>
          <a:p>
            <a:pPr lvl="0"/>
            <a:r>
              <a:rPr lang="en-US" altLang="ko-KR" dirty="0"/>
              <a:t>PRESENTATION HERE</a:t>
            </a:r>
            <a:endParaRPr lang="ko-KR" altLang="en-US" dirty="0"/>
          </a:p>
        </p:txBody>
      </p:sp>
      <p:grpSp>
        <p:nvGrpSpPr>
          <p:cNvPr id="2" name="Group 3"/>
          <p:cNvGrpSpPr/>
          <p:nvPr/>
        </p:nvGrpSpPr>
        <p:grpSpPr>
          <a:xfrm>
            <a:off x="1944301" y="0"/>
            <a:ext cx="5255402" cy="6858000"/>
            <a:chOff x="1619672" y="548680"/>
            <a:chExt cx="5904656" cy="5778928"/>
          </a:xfrm>
        </p:grpSpPr>
        <p:sp>
          <p:nvSpPr>
            <p:cNvPr id="5" name="Oval 4"/>
            <p:cNvSpPr/>
            <p:nvPr userDrawn="1"/>
          </p:nvSpPr>
          <p:spPr>
            <a:xfrm>
              <a:off x="2411760" y="1268760"/>
              <a:ext cx="4320480" cy="4320480"/>
            </a:xfrm>
            <a:prstGeom prst="ellipse">
              <a:avLst/>
            </a:prstGeom>
            <a:noFill/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2400"/>
            </a:p>
          </p:txBody>
        </p:sp>
        <p:sp>
          <p:nvSpPr>
            <p:cNvPr id="6" name="Oval 5"/>
            <p:cNvSpPr/>
            <p:nvPr userDrawn="1"/>
          </p:nvSpPr>
          <p:spPr>
            <a:xfrm>
              <a:off x="2483768" y="1340768"/>
              <a:ext cx="4176464" cy="4176464"/>
            </a:xfrm>
            <a:prstGeom prst="ellipse">
              <a:avLst/>
            </a:prstGeom>
            <a:noFill/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2400"/>
            </a:p>
          </p:txBody>
        </p:sp>
        <p:cxnSp>
          <p:nvCxnSpPr>
            <p:cNvPr id="7" name="Straight Connector 6"/>
            <p:cNvCxnSpPr/>
            <p:nvPr userDrawn="1"/>
          </p:nvCxnSpPr>
          <p:spPr>
            <a:xfrm>
              <a:off x="4572000" y="548680"/>
              <a:ext cx="0" cy="72008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4572000" y="5607528"/>
              <a:ext cx="0" cy="72008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6732240" y="3429000"/>
              <a:ext cx="792088" cy="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1619672" y="3429000"/>
              <a:ext cx="792088" cy="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flipV="1">
              <a:off x="6156176" y="2378312"/>
              <a:ext cx="792088" cy="33060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 flipV="1">
              <a:off x="5431496" y="1124744"/>
              <a:ext cx="432048" cy="79208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3094136" y="1131624"/>
              <a:ext cx="613768" cy="78520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2195736" y="2090992"/>
              <a:ext cx="898400" cy="49224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V="1">
              <a:off x="3180984" y="4941168"/>
              <a:ext cx="526920" cy="57606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flipV="1">
              <a:off x="2456304" y="4329100"/>
              <a:ext cx="637832" cy="39604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5979584" y="4142812"/>
              <a:ext cx="968680" cy="51032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5431496" y="4875464"/>
              <a:ext cx="490068" cy="73206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880412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00521" y="0"/>
            <a:ext cx="35429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00"/>
            <a:ext cx="9144000" cy="54864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838200"/>
            <a:ext cx="54931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3.  Assertive Sentence  এ  I wish </a:t>
            </a:r>
            <a:r>
              <a:rPr lang="en-US" sz="2800" dirty="0" err="1" smtClean="0">
                <a:solidFill>
                  <a:srgbClr val="002060"/>
                </a:solidFill>
              </a:rPr>
              <a:t>থাকলে</a:t>
            </a:r>
            <a:r>
              <a:rPr lang="en-US" sz="2800" dirty="0" smtClean="0">
                <a:solidFill>
                  <a:srgbClr val="002060"/>
                </a:solidFill>
              </a:rPr>
              <a:t>  </a:t>
            </a:r>
            <a:r>
              <a:rPr lang="en-US" sz="2800" dirty="0" err="1" smtClean="0">
                <a:solidFill>
                  <a:srgbClr val="002060"/>
                </a:solidFill>
              </a:rPr>
              <a:t>তার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as-IN" sz="2800" dirty="0" smtClean="0">
                <a:solidFill>
                  <a:srgbClr val="002060"/>
                </a:solidFill>
              </a:rPr>
              <a:t>পরিবর্তে</a:t>
            </a:r>
            <a:r>
              <a:rPr lang="en-US" sz="2800" dirty="0" smtClean="0">
                <a:solidFill>
                  <a:srgbClr val="002060"/>
                </a:solidFill>
              </a:rPr>
              <a:t>     	               If  / Would  that   </a:t>
            </a:r>
            <a:r>
              <a:rPr lang="en-US" sz="2800" dirty="0" err="1" smtClean="0">
                <a:solidFill>
                  <a:srgbClr val="002060"/>
                </a:solidFill>
              </a:rPr>
              <a:t>হবে</a:t>
            </a:r>
            <a:r>
              <a:rPr lang="en-US" sz="2800" dirty="0" smtClean="0">
                <a:solidFill>
                  <a:srgbClr val="002060"/>
                </a:solidFill>
              </a:rPr>
              <a:t> ।  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3005445"/>
            <a:ext cx="6290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Example  :</a:t>
            </a:r>
            <a:r>
              <a:rPr lang="en-US" sz="2400" dirty="0" smtClean="0">
                <a:solidFill>
                  <a:srgbClr val="C00000"/>
                </a:solidFill>
              </a:rPr>
              <a:t>  I wish I cultivated these  vegetables.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3682296"/>
            <a:ext cx="55805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If I cultivated these  </a:t>
            </a:r>
            <a:r>
              <a:rPr lang="en-US" sz="2400" dirty="0" smtClean="0">
                <a:solidFill>
                  <a:srgbClr val="002060"/>
                </a:solidFill>
              </a:rPr>
              <a:t>vegetables !</a:t>
            </a:r>
            <a:endParaRPr lang="en-US" sz="2400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02207" y="4236294"/>
            <a:ext cx="1055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1" y="4652648"/>
            <a:ext cx="55480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Would  </a:t>
            </a:r>
            <a:r>
              <a:rPr lang="en-US" sz="2400" dirty="0">
                <a:solidFill>
                  <a:srgbClr val="00B050"/>
                </a:solidFill>
              </a:rPr>
              <a:t>that  I cultivated these  vegetables !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40750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0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1" dur="5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5837" y="1968643"/>
            <a:ext cx="4335332" cy="361277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250576" y="286872"/>
            <a:ext cx="7409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4. It  is  a  matter of  +</a:t>
            </a:r>
            <a:r>
              <a:rPr lang="bn-IN" sz="2400" dirty="0" smtClean="0">
                <a:solidFill>
                  <a:srgbClr val="C00000"/>
                </a:solidFill>
              </a:rPr>
              <a:t> আশ্চার্য</a:t>
            </a:r>
            <a:r>
              <a:rPr lang="en-US" sz="2400" dirty="0" err="1" smtClean="0">
                <a:solidFill>
                  <a:srgbClr val="C00000"/>
                </a:solidFill>
              </a:rPr>
              <a:t>সূচক</a:t>
            </a:r>
            <a:r>
              <a:rPr lang="en-US" sz="2400" dirty="0" smtClean="0">
                <a:solidFill>
                  <a:srgbClr val="C00000"/>
                </a:solidFill>
              </a:rPr>
              <a:t>  word </a:t>
            </a:r>
            <a:r>
              <a:rPr lang="en-US" sz="2400" dirty="0" err="1" smtClean="0">
                <a:solidFill>
                  <a:srgbClr val="C00000"/>
                </a:solidFill>
              </a:rPr>
              <a:t>থাকলে</a:t>
            </a:r>
            <a:r>
              <a:rPr lang="en-US" sz="2400" dirty="0" smtClean="0">
                <a:solidFill>
                  <a:srgbClr val="C00000"/>
                </a:solidFill>
              </a:rPr>
              <a:t> Hurrah</a:t>
            </a:r>
            <a:r>
              <a:rPr lang="en-US" sz="2400" dirty="0">
                <a:solidFill>
                  <a:srgbClr val="C00000"/>
                </a:solidFill>
              </a:rPr>
              <a:t>, Alas, Wow, Oh,  </a:t>
            </a:r>
            <a:r>
              <a:rPr lang="en-US" sz="2400" dirty="0" smtClean="0">
                <a:solidFill>
                  <a:srgbClr val="C00000"/>
                </a:solidFill>
              </a:rPr>
              <a:t>	                         Hush</a:t>
            </a:r>
            <a:r>
              <a:rPr lang="en-US" sz="2400" dirty="0">
                <a:solidFill>
                  <a:srgbClr val="C00000"/>
                </a:solidFill>
              </a:rPr>
              <a:t>, Fie </a:t>
            </a:r>
            <a:r>
              <a:rPr lang="as-IN" sz="2400" dirty="0">
                <a:solidFill>
                  <a:srgbClr val="C00000"/>
                </a:solidFill>
              </a:rPr>
              <a:t>ইত্যাদি </a:t>
            </a:r>
            <a:r>
              <a:rPr lang="en-US" sz="2400" dirty="0" err="1" smtClean="0">
                <a:solidFill>
                  <a:srgbClr val="C00000"/>
                </a:solidFill>
              </a:rPr>
              <a:t>হবে</a:t>
            </a:r>
            <a:r>
              <a:rPr lang="en-US" sz="2400" dirty="0" smtClean="0">
                <a:solidFill>
                  <a:srgbClr val="C00000"/>
                </a:solidFill>
              </a:rPr>
              <a:t> ।</a:t>
            </a:r>
            <a:r>
              <a:rPr lang="as-IN" sz="2400" dirty="0" smtClean="0">
                <a:solidFill>
                  <a:srgbClr val="C00000"/>
                </a:solidFill>
              </a:rPr>
              <a:t> </a:t>
            </a:r>
            <a:r>
              <a:rPr lang="bn-IN" sz="2400" dirty="0" smtClean="0">
                <a:solidFill>
                  <a:srgbClr val="C00000"/>
                </a:solidFill>
              </a:rPr>
              <a:t>  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5539" y="1990165"/>
            <a:ext cx="5131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Example  :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It  is  a  matter of joy  that Messi  gets the  trophy.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72953" y="2587206"/>
            <a:ext cx="2924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Hurrah ! </a:t>
            </a:r>
            <a:r>
              <a:rPr lang="en-US" dirty="0">
                <a:solidFill>
                  <a:srgbClr val="00B050"/>
                </a:solidFill>
              </a:rPr>
              <a:t>Messi  gets the  </a:t>
            </a:r>
            <a:r>
              <a:rPr lang="en-US" dirty="0" smtClean="0">
                <a:solidFill>
                  <a:srgbClr val="00B050"/>
                </a:solidFill>
              </a:rPr>
              <a:t>trophy.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28889" y="3590365"/>
            <a:ext cx="3686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It is a matter  of sorrow that I lose  my pen.</a:t>
            </a: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963773" y="4187406"/>
            <a:ext cx="1828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Alas ! I lose  my pen.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093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1" dur="5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5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599" y="163615"/>
            <a:ext cx="19094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Group Work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0477" y="2043952"/>
            <a:ext cx="2877670" cy="563231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1. The </a:t>
            </a:r>
            <a:r>
              <a:rPr lang="en-US" sz="2400" dirty="0">
                <a:solidFill>
                  <a:srgbClr val="FF0000"/>
                </a:solidFill>
              </a:rPr>
              <a:t>moon light sleeps very </a:t>
            </a:r>
            <a:r>
              <a:rPr lang="en-US" sz="2400" dirty="0" smtClean="0">
                <a:solidFill>
                  <a:srgbClr val="FF0000"/>
                </a:solidFill>
              </a:rPr>
              <a:t>  sweetly upon the </a:t>
            </a:r>
            <a:r>
              <a:rPr lang="en-US" sz="2400" dirty="0">
                <a:solidFill>
                  <a:srgbClr val="FF0000"/>
                </a:solidFill>
              </a:rPr>
              <a:t>bank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C00000"/>
                </a:solidFill>
              </a:rPr>
              <a:t>2. I </a:t>
            </a:r>
            <a:r>
              <a:rPr lang="en-US" sz="2400" dirty="0">
                <a:solidFill>
                  <a:srgbClr val="C00000"/>
                </a:solidFill>
              </a:rPr>
              <a:t>wish I could go there</a:t>
            </a:r>
            <a:r>
              <a:rPr lang="en-US" sz="2400" dirty="0" smtClean="0">
                <a:solidFill>
                  <a:srgbClr val="C00000"/>
                </a:solidFill>
              </a:rPr>
              <a:t>.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3. Alas </a:t>
            </a:r>
            <a:r>
              <a:rPr lang="en-US" sz="2400" dirty="0"/>
              <a:t>! The man is dead</a:t>
            </a:r>
            <a:r>
              <a:rPr lang="en-US" sz="2400" dirty="0" smtClean="0"/>
              <a:t>.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92D050"/>
                </a:solidFill>
              </a:rPr>
              <a:t>4. You </a:t>
            </a:r>
            <a:r>
              <a:rPr lang="en-US" sz="2400" dirty="0">
                <a:solidFill>
                  <a:srgbClr val="92D050"/>
                </a:solidFill>
              </a:rPr>
              <a:t>are a great nonsense</a:t>
            </a:r>
            <a:r>
              <a:rPr lang="en-US" sz="2400" dirty="0" smtClean="0">
                <a:solidFill>
                  <a:srgbClr val="92D050"/>
                </a:solidFill>
              </a:rPr>
              <a:t>.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5. It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was a very exciting news.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20670" y="2043952"/>
            <a:ext cx="4491318" cy="415498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1. How </a:t>
            </a:r>
            <a:r>
              <a:rPr lang="en-US" sz="2400" dirty="0">
                <a:solidFill>
                  <a:srgbClr val="FF0000"/>
                </a:solidFill>
              </a:rPr>
              <a:t>sweetly the moon light sleeps upon the bank </a:t>
            </a:r>
            <a:r>
              <a:rPr lang="en-US" sz="2400" dirty="0" smtClean="0">
                <a:solidFill>
                  <a:srgbClr val="FF0000"/>
                </a:solidFill>
              </a:rPr>
              <a:t>!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00B050"/>
                </a:solidFill>
              </a:rPr>
              <a:t>2. If </a:t>
            </a:r>
            <a:r>
              <a:rPr lang="en-US" sz="2400" dirty="0">
                <a:solidFill>
                  <a:srgbClr val="00B050"/>
                </a:solidFill>
              </a:rPr>
              <a:t>I could go there </a:t>
            </a:r>
            <a:r>
              <a:rPr lang="en-US" sz="2400" dirty="0" smtClean="0">
                <a:solidFill>
                  <a:srgbClr val="00B050"/>
                </a:solidFill>
              </a:rPr>
              <a:t>!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chemeClr val="bg1"/>
                </a:solidFill>
              </a:rPr>
              <a:t>3. It </a:t>
            </a:r>
            <a:r>
              <a:rPr lang="en-US" sz="2400" dirty="0">
                <a:solidFill>
                  <a:schemeClr val="bg1"/>
                </a:solidFill>
              </a:rPr>
              <a:t>is a matter of </a:t>
            </a:r>
            <a:r>
              <a:rPr lang="en-US" sz="2400" dirty="0" smtClean="0">
                <a:solidFill>
                  <a:schemeClr val="bg1"/>
                </a:solidFill>
              </a:rPr>
              <a:t>sorrow that </a:t>
            </a:r>
            <a:r>
              <a:rPr lang="en-US" sz="2400" dirty="0">
                <a:solidFill>
                  <a:schemeClr val="bg1"/>
                </a:solidFill>
              </a:rPr>
              <a:t>the man is dead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4. What 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 nonsense you are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!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5. What  an  exciting news it is !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8364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5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5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9" dur="5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5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9" dur="5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3" dur="5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7" dur="5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1" dur="5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599" y="163615"/>
            <a:ext cx="19094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Group Work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7506" y="1019743"/>
            <a:ext cx="82564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Transform the following Assertive Sentences into Exclamatory Sentences.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0477" y="2043952"/>
            <a:ext cx="2877670" cy="563231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1. The </a:t>
            </a:r>
            <a:r>
              <a:rPr lang="en-US" sz="2400" dirty="0">
                <a:solidFill>
                  <a:srgbClr val="FF0000"/>
                </a:solidFill>
              </a:rPr>
              <a:t>moon light sleeps very </a:t>
            </a:r>
            <a:r>
              <a:rPr lang="en-US" sz="2400" dirty="0" smtClean="0">
                <a:solidFill>
                  <a:srgbClr val="FF0000"/>
                </a:solidFill>
              </a:rPr>
              <a:t>  sweetly upon the </a:t>
            </a:r>
            <a:r>
              <a:rPr lang="en-US" sz="2400" dirty="0">
                <a:solidFill>
                  <a:srgbClr val="FF0000"/>
                </a:solidFill>
              </a:rPr>
              <a:t>bank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C00000"/>
                </a:solidFill>
              </a:rPr>
              <a:t>2. I </a:t>
            </a:r>
            <a:r>
              <a:rPr lang="en-US" sz="2400" dirty="0">
                <a:solidFill>
                  <a:srgbClr val="C00000"/>
                </a:solidFill>
              </a:rPr>
              <a:t>wish I could go there</a:t>
            </a:r>
            <a:r>
              <a:rPr lang="en-US" sz="2400" dirty="0" smtClean="0">
                <a:solidFill>
                  <a:srgbClr val="C00000"/>
                </a:solidFill>
              </a:rPr>
              <a:t>.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3. Alas </a:t>
            </a:r>
            <a:r>
              <a:rPr lang="en-US" sz="2400" dirty="0"/>
              <a:t>! The man is dead</a:t>
            </a:r>
            <a:r>
              <a:rPr lang="en-US" sz="2400" dirty="0" smtClean="0"/>
              <a:t>.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92D050"/>
                </a:solidFill>
              </a:rPr>
              <a:t>4. You </a:t>
            </a:r>
            <a:r>
              <a:rPr lang="en-US" sz="2400" dirty="0">
                <a:solidFill>
                  <a:srgbClr val="92D050"/>
                </a:solidFill>
              </a:rPr>
              <a:t>are a great nonsense</a:t>
            </a:r>
            <a:r>
              <a:rPr lang="en-US" sz="2400" dirty="0" smtClean="0">
                <a:solidFill>
                  <a:srgbClr val="92D050"/>
                </a:solidFill>
              </a:rPr>
              <a:t>.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5. It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was a very exciting news.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20670" y="2043952"/>
            <a:ext cx="4491318" cy="415498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1. How </a:t>
            </a:r>
            <a:r>
              <a:rPr lang="en-US" sz="2400" dirty="0">
                <a:solidFill>
                  <a:srgbClr val="00B050"/>
                </a:solidFill>
              </a:rPr>
              <a:t>sweetly the moon light sleeps upon the bank </a:t>
            </a:r>
            <a:r>
              <a:rPr lang="en-US" sz="2400" dirty="0" smtClean="0">
                <a:solidFill>
                  <a:srgbClr val="00B050"/>
                </a:solidFill>
              </a:rPr>
              <a:t>!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2. If </a:t>
            </a:r>
            <a:r>
              <a:rPr lang="en-US" sz="2400" dirty="0">
                <a:solidFill>
                  <a:srgbClr val="FF0000"/>
                </a:solidFill>
              </a:rPr>
              <a:t>I could go there </a:t>
            </a:r>
            <a:r>
              <a:rPr lang="en-US" sz="2400" dirty="0" smtClean="0">
                <a:solidFill>
                  <a:srgbClr val="FF0000"/>
                </a:solidFill>
              </a:rPr>
              <a:t>!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chemeClr val="bg1"/>
                </a:solidFill>
              </a:rPr>
              <a:t>3. It </a:t>
            </a:r>
            <a:r>
              <a:rPr lang="en-US" sz="2400" dirty="0">
                <a:solidFill>
                  <a:schemeClr val="bg1"/>
                </a:solidFill>
              </a:rPr>
              <a:t>is a matter of </a:t>
            </a:r>
            <a:r>
              <a:rPr lang="en-US" sz="2400" dirty="0" smtClean="0">
                <a:solidFill>
                  <a:schemeClr val="bg1"/>
                </a:solidFill>
              </a:rPr>
              <a:t>sorrow that </a:t>
            </a:r>
            <a:r>
              <a:rPr lang="en-US" sz="2400" dirty="0">
                <a:solidFill>
                  <a:schemeClr val="bg1"/>
                </a:solidFill>
              </a:rPr>
              <a:t>the man is dead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4. What 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 nonsense you are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!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5. What  an  exciting news it is !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8364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5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4" dur="5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0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4" dur="5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8" dur="5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2" dur="5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6" dur="5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1" y="371145"/>
            <a:ext cx="3590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Evaluation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7882" y="1443318"/>
            <a:ext cx="7900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Transform the  following Exclamatory Sentences into Assertive  Sentences.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1621" y="2330824"/>
            <a:ext cx="4161865" cy="31700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1. How </a:t>
            </a:r>
            <a:r>
              <a:rPr lang="en-US" sz="2000" dirty="0">
                <a:solidFill>
                  <a:srgbClr val="0070C0"/>
                </a:solidFill>
              </a:rPr>
              <a:t>fast the cat runs </a:t>
            </a:r>
            <a:r>
              <a:rPr lang="en-US" sz="2000" dirty="0" smtClean="0">
                <a:solidFill>
                  <a:srgbClr val="0070C0"/>
                </a:solidFill>
              </a:rPr>
              <a:t>!</a:t>
            </a:r>
          </a:p>
          <a:p>
            <a:pPr marL="342900" indent="-342900">
              <a:buAutoNum type="arabicPeriod"/>
            </a:pPr>
            <a:endParaRPr lang="en-US" sz="2000" dirty="0" smtClean="0">
              <a:solidFill>
                <a:srgbClr val="0070C0"/>
              </a:solidFill>
            </a:endParaRPr>
          </a:p>
          <a:p>
            <a:r>
              <a:rPr lang="en-US" sz="2000" dirty="0" smtClean="0">
                <a:solidFill>
                  <a:srgbClr val="0070C0"/>
                </a:solidFill>
              </a:rPr>
              <a:t>2. What a dangerous thing  a little learning is !</a:t>
            </a:r>
          </a:p>
          <a:p>
            <a:pPr marL="342900" indent="-342900">
              <a:buAutoNum type="arabicPeriod" startAt="2"/>
            </a:pPr>
            <a:endParaRPr lang="en-US" sz="2000" dirty="0" smtClean="0">
              <a:solidFill>
                <a:srgbClr val="0070C0"/>
              </a:solidFill>
            </a:endParaRPr>
          </a:p>
          <a:p>
            <a:r>
              <a:rPr lang="en-US" sz="2000" dirty="0" smtClean="0">
                <a:solidFill>
                  <a:srgbClr val="0070C0"/>
                </a:solidFill>
              </a:rPr>
              <a:t>3. How </a:t>
            </a:r>
            <a:r>
              <a:rPr lang="en-US" sz="2000" dirty="0">
                <a:solidFill>
                  <a:srgbClr val="0070C0"/>
                </a:solidFill>
              </a:rPr>
              <a:t>well he plays </a:t>
            </a:r>
            <a:r>
              <a:rPr lang="en-US" sz="2000" dirty="0" smtClean="0">
                <a:solidFill>
                  <a:srgbClr val="0070C0"/>
                </a:solidFill>
              </a:rPr>
              <a:t>!</a:t>
            </a:r>
          </a:p>
          <a:p>
            <a:endParaRPr lang="en-US" sz="2000" dirty="0" smtClean="0">
              <a:solidFill>
                <a:srgbClr val="0070C0"/>
              </a:solidFill>
            </a:endParaRPr>
          </a:p>
          <a:p>
            <a:r>
              <a:rPr lang="en-US" sz="2000" dirty="0" smtClean="0">
                <a:solidFill>
                  <a:srgbClr val="0070C0"/>
                </a:solidFill>
              </a:rPr>
              <a:t>4. Fie</a:t>
            </a:r>
            <a:r>
              <a:rPr lang="en-US" sz="2000" dirty="0">
                <a:solidFill>
                  <a:srgbClr val="0070C0"/>
                </a:solidFill>
              </a:rPr>
              <a:t>! You are a coward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</a:p>
          <a:p>
            <a:endParaRPr lang="en-US" sz="2000" dirty="0" smtClean="0">
              <a:solidFill>
                <a:srgbClr val="0070C0"/>
              </a:solidFill>
            </a:endParaRPr>
          </a:p>
          <a:p>
            <a:r>
              <a:rPr lang="en-US" sz="2000" dirty="0" smtClean="0">
                <a:solidFill>
                  <a:srgbClr val="0070C0"/>
                </a:solidFill>
              </a:rPr>
              <a:t>5. If </a:t>
            </a:r>
            <a:r>
              <a:rPr lang="en-US" sz="2000" dirty="0">
                <a:solidFill>
                  <a:srgbClr val="0070C0"/>
                </a:solidFill>
              </a:rPr>
              <a:t>I could see him again 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06472" y="2330826"/>
            <a:ext cx="4356847" cy="375487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 smtClean="0">
                <a:solidFill>
                  <a:srgbClr val="002060"/>
                </a:solidFill>
              </a:rPr>
              <a:t>The </a:t>
            </a:r>
            <a:r>
              <a:rPr lang="en-US" sz="2000" dirty="0">
                <a:solidFill>
                  <a:srgbClr val="002060"/>
                </a:solidFill>
              </a:rPr>
              <a:t>cat runs very fast</a:t>
            </a:r>
            <a:r>
              <a:rPr lang="en-US" sz="2000" dirty="0" smtClean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buAutoNum type="arabicPeriod"/>
            </a:pPr>
            <a:endParaRPr lang="en-US" sz="2000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 startAt="2"/>
            </a:pPr>
            <a:r>
              <a:rPr lang="en-US" sz="2000" dirty="0" smtClean="0">
                <a:solidFill>
                  <a:srgbClr val="002060"/>
                </a:solidFill>
              </a:rPr>
              <a:t>A </a:t>
            </a:r>
            <a:r>
              <a:rPr lang="en-US" sz="2000" dirty="0">
                <a:solidFill>
                  <a:srgbClr val="002060"/>
                </a:solidFill>
              </a:rPr>
              <a:t>little learning is a very dangerous thing</a:t>
            </a:r>
            <a:r>
              <a:rPr lang="en-US" sz="2000" dirty="0" smtClean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buAutoNum type="arabicPeriod" startAt="2"/>
            </a:pPr>
            <a:endParaRPr lang="en-US" sz="2000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 startAt="3"/>
            </a:pPr>
            <a:r>
              <a:rPr lang="en-US" sz="2000" dirty="0" smtClean="0">
                <a:solidFill>
                  <a:srgbClr val="002060"/>
                </a:solidFill>
              </a:rPr>
              <a:t>He plays very well.</a:t>
            </a:r>
          </a:p>
          <a:p>
            <a:pPr marL="342900" indent="-342900">
              <a:buAutoNum type="arabicPeriod" startAt="3"/>
            </a:pPr>
            <a:endParaRPr lang="en-US" sz="2000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 startAt="4"/>
            </a:pPr>
            <a:r>
              <a:rPr lang="en-US" sz="2000" dirty="0" smtClean="0">
                <a:solidFill>
                  <a:srgbClr val="002060"/>
                </a:solidFill>
              </a:rPr>
              <a:t>It </a:t>
            </a:r>
            <a:r>
              <a:rPr lang="en-US" sz="2000" dirty="0">
                <a:solidFill>
                  <a:srgbClr val="002060"/>
                </a:solidFill>
              </a:rPr>
              <a:t>is a matter of </a:t>
            </a:r>
            <a:r>
              <a:rPr lang="en-US" sz="2000" dirty="0" smtClean="0">
                <a:solidFill>
                  <a:srgbClr val="002060"/>
                </a:solidFill>
              </a:rPr>
              <a:t>shame that </a:t>
            </a:r>
            <a:r>
              <a:rPr lang="en-US" sz="2000" dirty="0">
                <a:solidFill>
                  <a:srgbClr val="002060"/>
                </a:solidFill>
              </a:rPr>
              <a:t>you are a coward</a:t>
            </a:r>
            <a:r>
              <a:rPr lang="en-US" sz="2000" dirty="0" smtClean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buAutoNum type="arabicPeriod" startAt="4"/>
            </a:pPr>
            <a:endParaRPr lang="en-US" sz="2000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 startAt="5"/>
            </a:pPr>
            <a:r>
              <a:rPr lang="en-US" sz="2000" dirty="0" smtClean="0">
                <a:solidFill>
                  <a:srgbClr val="002060"/>
                </a:solidFill>
              </a:rPr>
              <a:t>I </a:t>
            </a:r>
            <a:r>
              <a:rPr lang="en-US" sz="2000" dirty="0">
                <a:solidFill>
                  <a:srgbClr val="002060"/>
                </a:solidFill>
              </a:rPr>
              <a:t>wish I could see him again</a:t>
            </a:r>
            <a:r>
              <a:rPr lang="en-US" sz="2000" dirty="0" smtClean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buAutoNum type="arabicPeriod" startAt="5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887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5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4" dur="5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0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4" dur="5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8" dur="5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2" dur="5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6" dur="5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1" y="385482"/>
            <a:ext cx="4000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Home Work</a:t>
            </a:r>
            <a:endParaRPr lang="en-US" sz="4000" dirty="0">
              <a:ln>
                <a:solidFill>
                  <a:srgbClr val="FFFF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1330" y="2312894"/>
            <a:ext cx="802789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Her </a:t>
            </a:r>
            <a:r>
              <a:rPr lang="en-US" sz="240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love for Messi  was very deep</a:t>
            </a:r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.   (Exclamatory)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What </a:t>
            </a:r>
            <a:r>
              <a:rPr lang="en-US" sz="240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an idea! </a:t>
            </a:r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  (</a:t>
            </a:r>
            <a:r>
              <a:rPr lang="en-US" sz="240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Assertive</a:t>
            </a:r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)</a:t>
            </a:r>
          </a:p>
          <a:p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3.  It </a:t>
            </a:r>
            <a:r>
              <a:rPr lang="en-US" sz="240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is a matter of </a:t>
            </a:r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 praise </a:t>
            </a:r>
            <a:r>
              <a:rPr lang="en-US" sz="240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that you have got the prize. (Exclamatory</a:t>
            </a:r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)</a:t>
            </a:r>
          </a:p>
          <a:p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4.  What </a:t>
            </a:r>
            <a:r>
              <a:rPr lang="en-US" sz="240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a beautiful scenery ! (Assertive</a:t>
            </a:r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)</a:t>
            </a:r>
          </a:p>
          <a:p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5.  What </a:t>
            </a:r>
            <a:r>
              <a:rPr lang="en-US" sz="240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a stupid he is ! (Assertive</a:t>
            </a:r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)</a:t>
            </a:r>
          </a:p>
          <a:p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6.  Oh</a:t>
            </a:r>
            <a:r>
              <a:rPr lang="en-US" sz="240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! How lovely the flower looks. (Assertive</a:t>
            </a:r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)</a:t>
            </a:r>
          </a:p>
          <a:p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7.  Time </a:t>
            </a:r>
            <a:r>
              <a:rPr lang="en-US" sz="240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flies very fast. (Exclamatory</a:t>
            </a:r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)</a:t>
            </a:r>
          </a:p>
          <a:p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8.  What </a:t>
            </a:r>
            <a:r>
              <a:rPr lang="en-US" sz="240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a shame to beat a blind man! (Assertive</a:t>
            </a:r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)</a:t>
            </a:r>
          </a:p>
          <a:p>
            <a:pPr marL="342900" indent="-342900">
              <a:buAutoNum type="arabicPeriod" startAt="9"/>
            </a:pPr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She </a:t>
            </a:r>
            <a:r>
              <a:rPr lang="en-US" sz="240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is a lovely girl. (Exclamatory</a:t>
            </a:r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)</a:t>
            </a:r>
          </a:p>
          <a:p>
            <a:pPr marL="342900" indent="-342900">
              <a:buAutoNum type="arabicPeriod" startAt="9"/>
            </a:pPr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He </a:t>
            </a:r>
            <a:r>
              <a:rPr lang="en-US" sz="240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leads a most unhappy life. (Exclamatory</a:t>
            </a:r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)</a:t>
            </a:r>
            <a:endParaRPr lang="en-US" sz="2400" dirty="0">
              <a:ln>
                <a:solidFill>
                  <a:srgbClr val="FF00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255059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rgbClr val="FF0000"/>
                </a:solidFill>
              </a:rPr>
              <a:t>Change  the  following  sentences as  directed.</a:t>
            </a:r>
            <a:endParaRPr lang="en-US" sz="2800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4942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3" dur="5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7" dur="5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1" dur="5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5" dur="5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9" dur="5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3" dur="5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7" dur="5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1" dur="5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5" dur="5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45608" y="3186953"/>
            <a:ext cx="678423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b="1" dirty="0">
                <a:solidFill>
                  <a:srgbClr val="00B0F0"/>
                </a:solidFill>
                <a:latin typeface="Book Antiqua" pitchFamily="18" charset="0"/>
              </a:rPr>
              <a:t>Allah Hafiz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79979" y="918883"/>
            <a:ext cx="70428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Thank  you  all  for  watching  my  class</a:t>
            </a:r>
          </a:p>
        </p:txBody>
      </p:sp>
    </p:spTree>
    <p:extLst>
      <p:ext uri="{BB962C8B-B14F-4D97-AF65-F5344CB8AC3E}">
        <p14:creationId xmlns:p14="http://schemas.microsoft.com/office/powerpoint/2010/main" xmlns="" val="45985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"/>
            <a:ext cx="531758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  <a:latin typeface="Arial Rounded MT Bold" pitchFamily="34" charset="0"/>
              </a:rPr>
              <a:t>MD. ARIFUL ISLAM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  <a:latin typeface="Arial Rounded MT Bold" pitchFamily="34" charset="0"/>
              </a:rPr>
              <a:t>B.A. (Hon’s), M.A. (English)</a:t>
            </a:r>
          </a:p>
          <a:p>
            <a:pPr algn="ctr"/>
            <a:r>
              <a:rPr lang="en-US" sz="4000" dirty="0" smtClean="0">
                <a:latin typeface="Arial Rounded MT Bold" pitchFamily="34" charset="0"/>
              </a:rPr>
              <a:t>LECTURER (English)</a:t>
            </a:r>
          </a:p>
          <a:p>
            <a:pPr algn="ctr"/>
            <a:r>
              <a:rPr lang="en-US" sz="4000" dirty="0" smtClean="0">
                <a:latin typeface="Arial Rounded MT Bold" pitchFamily="34" charset="0"/>
              </a:rPr>
              <a:t>SHAISTAGONJ KAMIL MADRASAH,</a:t>
            </a:r>
          </a:p>
          <a:p>
            <a:pPr algn="ctr"/>
            <a:r>
              <a:rPr lang="en-US" sz="4000" dirty="0" smtClean="0">
                <a:latin typeface="Arial Rounded MT Bold" pitchFamily="34" charset="0"/>
              </a:rPr>
              <a:t>SHAISTAGONJ, HABIGANJ.</a:t>
            </a:r>
          </a:p>
          <a:p>
            <a:pPr algn="ctr"/>
            <a:r>
              <a:rPr lang="en-US" sz="2000" dirty="0" smtClean="0">
                <a:latin typeface="Arial Rounded MT Bold" pitchFamily="34" charset="0"/>
              </a:rPr>
              <a:t>E-mail: arif046980@gmail.com</a:t>
            </a:r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3392073" y="2087295"/>
            <a:ext cx="3840480" cy="316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 descr="122304700_156061596174112_1713641826211727940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0"/>
            <a:ext cx="3810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068276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1066800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Arial Black" pitchFamily="34" charset="0"/>
              </a:rPr>
              <a:t>Class: </a:t>
            </a:r>
            <a:r>
              <a:rPr lang="en-US" sz="4800" dirty="0" err="1" smtClean="0">
                <a:solidFill>
                  <a:srgbClr val="C00000"/>
                </a:solidFill>
                <a:latin typeface="Arial Black" pitchFamily="34" charset="0"/>
              </a:rPr>
              <a:t>Alim</a:t>
            </a:r>
            <a:r>
              <a:rPr lang="en-US" sz="4800" dirty="0" smtClean="0">
                <a:solidFill>
                  <a:srgbClr val="C00000"/>
                </a:solidFill>
                <a:latin typeface="Arial Black" pitchFamily="34" charset="0"/>
              </a:rPr>
              <a:t> 1</a:t>
            </a:r>
            <a:r>
              <a:rPr lang="en-US" sz="4800" baseline="30000" dirty="0" smtClean="0">
                <a:solidFill>
                  <a:srgbClr val="C00000"/>
                </a:solidFill>
                <a:latin typeface="Arial Black" pitchFamily="34" charset="0"/>
              </a:rPr>
              <a:t>st</a:t>
            </a:r>
            <a:r>
              <a:rPr lang="en-US" sz="4800" dirty="0" smtClean="0">
                <a:solidFill>
                  <a:srgbClr val="C00000"/>
                </a:solidFill>
                <a:latin typeface="Arial Black" pitchFamily="34" charset="0"/>
              </a:rPr>
              <a:t> year</a:t>
            </a:r>
          </a:p>
          <a:p>
            <a:r>
              <a:rPr lang="en-US" sz="4800" dirty="0" smtClean="0">
                <a:solidFill>
                  <a:srgbClr val="C00000"/>
                </a:solidFill>
                <a:latin typeface="Arial Black" pitchFamily="34" charset="0"/>
              </a:rPr>
              <a:t>Subject: English 2</a:t>
            </a:r>
            <a:r>
              <a:rPr lang="en-US" sz="4800" baseline="30000" dirty="0" smtClean="0">
                <a:solidFill>
                  <a:srgbClr val="C00000"/>
                </a:solidFill>
                <a:latin typeface="Arial Black" pitchFamily="34" charset="0"/>
              </a:rPr>
              <a:t>nd</a:t>
            </a:r>
            <a:r>
              <a:rPr lang="en-US" sz="4800" dirty="0" smtClean="0">
                <a:solidFill>
                  <a:srgbClr val="C00000"/>
                </a:solidFill>
                <a:latin typeface="Arial Black" pitchFamily="34" charset="0"/>
              </a:rPr>
              <a:t> Paper</a:t>
            </a:r>
          </a:p>
          <a:p>
            <a:r>
              <a:rPr lang="en-US" sz="4800" dirty="0" smtClean="0">
                <a:solidFill>
                  <a:srgbClr val="C00000"/>
                </a:solidFill>
                <a:latin typeface="Arial Black" pitchFamily="34" charset="0"/>
              </a:rPr>
              <a:t>Time : 45 minutes</a:t>
            </a:r>
          </a:p>
          <a:p>
            <a:r>
              <a:rPr lang="en-US" sz="4800" dirty="0" smtClean="0">
                <a:solidFill>
                  <a:srgbClr val="C00000"/>
                </a:solidFill>
                <a:latin typeface="Arial Black" pitchFamily="34" charset="0"/>
              </a:rPr>
              <a:t>Title: </a:t>
            </a:r>
            <a:r>
              <a:rPr lang="en-US" sz="4800" dirty="0" smtClean="0">
                <a:solidFill>
                  <a:srgbClr val="C00000"/>
                </a:solidFill>
                <a:latin typeface="Arial Black" pitchFamily="34" charset="0"/>
              </a:rPr>
              <a:t>Transformation</a:t>
            </a:r>
            <a:endParaRPr lang="en-US" sz="48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en-US" sz="4800" dirty="0" smtClean="0">
                <a:solidFill>
                  <a:srgbClr val="C00000"/>
                </a:solidFill>
                <a:latin typeface="Arial Black" pitchFamily="34" charset="0"/>
              </a:rPr>
              <a:t>Number of Students: 50</a:t>
            </a:r>
            <a:endParaRPr lang="en-US" sz="48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" y="647115"/>
            <a:ext cx="9143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7030A0"/>
                </a:solidFill>
                <a:latin typeface="Arial Rounded MT Bold" pitchFamily="34" charset="0"/>
              </a:rPr>
              <a:t>Welcome to my class.</a:t>
            </a:r>
            <a:endParaRPr lang="en-US" sz="2000" dirty="0">
              <a:latin typeface="Arial Rounded MT Bold" pitchFamily="34" charset="0"/>
            </a:endParaRPr>
          </a:p>
        </p:txBody>
      </p:sp>
      <p:pic>
        <p:nvPicPr>
          <p:cNvPr id="3" name="Picture 2" descr="flow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3751" y="1662479"/>
            <a:ext cx="3481754" cy="456247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="" xmlns:p14="http://schemas.microsoft.com/office/powerpoint/2010/main" val="357068276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22077" y="277924"/>
            <a:ext cx="59906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 can  you  say  about  this  person in  the  picture ?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2780" y="1470213"/>
            <a:ext cx="3842497" cy="512332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4982135" y="1783977"/>
            <a:ext cx="40465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Messi is a very wonderful player.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6279776" y="2528048"/>
            <a:ext cx="221877" cy="1183341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56094" y="3872752"/>
            <a:ext cx="39726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What a wonderful player Messi is !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0492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3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0" dur="5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043954" y="810451"/>
            <a:ext cx="471991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prstClr val="white"/>
                </a:solidFill>
                <a:ea typeface="+mj-ea"/>
                <a:cs typeface="+mj-cs"/>
              </a:rPr>
              <a:t>So, today our topic  is </a:t>
            </a:r>
            <a:r>
              <a:rPr lang="en-US" sz="4800" dirty="0" smtClean="0">
                <a:solidFill>
                  <a:prstClr val="white"/>
                </a:solidFill>
                <a:ea typeface="+mj-ea"/>
                <a:cs typeface="+mj-cs"/>
              </a:rPr>
              <a:t> –</a:t>
            </a:r>
            <a:r>
              <a:rPr lang="en-US" sz="4800" dirty="0">
                <a:solidFill>
                  <a:prstClr val="white"/>
                </a:solidFill>
                <a:ea typeface="+mj-ea"/>
                <a:cs typeface="+mj-cs"/>
              </a:rPr>
              <a:t/>
            </a:r>
            <a:br>
              <a:rPr lang="en-US" sz="4800" dirty="0">
                <a:solidFill>
                  <a:prstClr val="white"/>
                </a:solidFill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838200"/>
            <a:ext cx="59234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n>
                  <a:solidFill>
                    <a:srgbClr val="FF0000"/>
                  </a:solidFill>
                </a:ln>
                <a:solidFill>
                  <a:srgbClr val="00B0F0"/>
                </a:solidFill>
                <a:ea typeface="+mj-ea"/>
                <a:cs typeface="+mj-cs"/>
              </a:rPr>
              <a:t>Assertive  Sentence</a:t>
            </a:r>
            <a:endParaRPr lang="en-US" sz="6000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2800" y="2590800"/>
            <a:ext cx="68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a typeface="+mj-ea"/>
                <a:cs typeface="+mj-cs"/>
              </a:rPr>
              <a:t>to</a:t>
            </a:r>
            <a:endParaRPr lang="en-US" dirty="0">
              <a:ln>
                <a:solidFill>
                  <a:srgbClr val="FFFF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7000" y="4114800"/>
            <a:ext cx="59772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a typeface="+mj-ea"/>
                <a:cs typeface="+mj-cs"/>
              </a:rPr>
              <a:t>Exclamatory  Sentence</a:t>
            </a:r>
            <a:endParaRPr lang="en-US" sz="6000" b="1" dirty="0">
              <a:ln w="22225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2794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3" dur="5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3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86733" y="715617"/>
            <a:ext cx="744242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smtClean="0">
                <a:solidFill>
                  <a:srgbClr val="C00000"/>
                </a:solidFill>
              </a:rPr>
              <a:t>Assertive   Sentence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400" dirty="0" smtClean="0"/>
              <a:t>A   sentence that makes  a statement   is called  an assertive  sentence.       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7577" y="3077155"/>
            <a:ext cx="897591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 smtClean="0">
              <a:solidFill>
                <a:srgbClr val="FF0000"/>
              </a:solidFill>
            </a:endParaRPr>
          </a:p>
          <a:p>
            <a:pPr algn="ctr"/>
            <a:endParaRPr lang="en-US" sz="2800" dirty="0">
              <a:solidFill>
                <a:srgbClr val="FF0000"/>
              </a:solidFill>
            </a:endParaRPr>
          </a:p>
          <a:p>
            <a:pPr algn="ctr"/>
            <a:r>
              <a:rPr lang="en-US" sz="2800" u="sng" dirty="0" smtClean="0">
                <a:solidFill>
                  <a:srgbClr val="FF0000"/>
                </a:solidFill>
              </a:rPr>
              <a:t>Exclamatory  Sentence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000" dirty="0" smtClean="0">
                <a:solidFill>
                  <a:srgbClr val="7030A0"/>
                </a:solidFill>
              </a:rPr>
              <a:t>            A  sentence  that  expresses  strong  feeling  or  emotion  is  called  an  exclamatory  sentence.</a:t>
            </a:r>
          </a:p>
        </p:txBody>
      </p:sp>
    </p:spTree>
    <p:extLst>
      <p:ext uri="{BB962C8B-B14F-4D97-AF65-F5344CB8AC3E}">
        <p14:creationId xmlns:p14="http://schemas.microsoft.com/office/powerpoint/2010/main" xmlns="" val="2365500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5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6" dur="5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72352" y="905436"/>
            <a:ext cx="74429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smtClean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Assertive  sentence এ  </a:t>
            </a:r>
            <a:r>
              <a:rPr lang="en-US" sz="3600" b="1" dirty="0" err="1" smtClean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শুধু</a:t>
            </a:r>
            <a:r>
              <a:rPr lang="en-US" sz="3600" b="1" dirty="0" smtClean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very </a:t>
            </a:r>
            <a:r>
              <a:rPr lang="en-US" sz="3600" b="1" dirty="0" err="1" smtClean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থাকলে</a:t>
            </a:r>
            <a:r>
              <a:rPr lang="en-US" sz="3600" b="1" dirty="0" smtClean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very    			</a:t>
            </a:r>
            <a:r>
              <a:rPr lang="en-US" sz="3600" b="1" dirty="0" err="1" smtClean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এর</a:t>
            </a:r>
            <a:r>
              <a:rPr lang="bn-IN" sz="3600" b="1" dirty="0" smtClean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পরিবর্তে </a:t>
            </a:r>
            <a:r>
              <a:rPr lang="en-US" sz="3600" b="1" dirty="0" smtClean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How </a:t>
            </a:r>
            <a:r>
              <a:rPr lang="en-US" sz="3600" b="1" dirty="0" err="1" smtClean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হবে</a:t>
            </a:r>
            <a:r>
              <a:rPr lang="en-US" sz="3600" b="1" dirty="0" smtClean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।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2667000"/>
            <a:ext cx="70417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Example  :</a:t>
            </a:r>
            <a:r>
              <a:rPr lang="en-US" sz="4000" b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</a:rPr>
              <a:t>  Tomato  is  very   cheap.</a:t>
            </a:r>
            <a:endParaRPr lang="en-US" sz="4000" b="1" dirty="0">
              <a:ln>
                <a:solidFill>
                  <a:srgbClr val="00206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4724400"/>
            <a:ext cx="48781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>
                  <a:solidFill>
                    <a:srgbClr val="FF0000"/>
                  </a:solidFill>
                </a:ln>
                <a:solidFill>
                  <a:srgbClr val="00B0F0"/>
                </a:solidFill>
              </a:rPr>
              <a:t>How  cheap  tomato  is !</a:t>
            </a:r>
            <a:endParaRPr lang="en-US" sz="4000" b="1" dirty="0">
              <a:ln>
                <a:solidFill>
                  <a:srgbClr val="FF0000"/>
                </a:solidFill>
              </a:ln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7599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0" dur="5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546" y="647251"/>
            <a:ext cx="89759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0160">
                  <a:solidFill>
                    <a:srgbClr val="C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2. Assertive  sentence এ  a very   </a:t>
            </a:r>
            <a:r>
              <a:rPr lang="en-US" sz="3600" b="1" dirty="0" err="1" smtClean="0">
                <a:ln w="10160">
                  <a:solidFill>
                    <a:srgbClr val="C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অথবা</a:t>
            </a:r>
            <a:r>
              <a:rPr lang="en-US" sz="3600" b="1" dirty="0" smtClean="0">
                <a:ln w="10160">
                  <a:solidFill>
                    <a:srgbClr val="C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a  great </a:t>
            </a:r>
            <a:r>
              <a:rPr lang="en-US" sz="3600" b="1" dirty="0" err="1" smtClean="0">
                <a:ln w="10160">
                  <a:solidFill>
                    <a:srgbClr val="C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থাকলে</a:t>
            </a:r>
            <a:r>
              <a:rPr lang="en-US" sz="3600" b="1" dirty="0" smtClean="0">
                <a:ln w="10160">
                  <a:solidFill>
                    <a:srgbClr val="C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</a:t>
            </a:r>
            <a:r>
              <a:rPr lang="en-US" sz="3600" b="1" dirty="0" err="1" smtClean="0">
                <a:ln w="10160">
                  <a:solidFill>
                    <a:srgbClr val="C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তাদের</a:t>
            </a:r>
            <a:r>
              <a:rPr lang="en-US" sz="3600" b="1" dirty="0" smtClean="0">
                <a:ln w="10160">
                  <a:solidFill>
                    <a:srgbClr val="C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bn-IN" sz="3600" b="1" dirty="0" smtClean="0">
                <a:ln w="10160">
                  <a:solidFill>
                    <a:srgbClr val="C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পরিবর্তে </a:t>
            </a:r>
            <a:r>
              <a:rPr lang="en-US" sz="3600" b="1" dirty="0" smtClean="0">
                <a:ln w="10160">
                  <a:solidFill>
                    <a:srgbClr val="C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What  </a:t>
            </a:r>
            <a:r>
              <a:rPr lang="en-US" sz="3600" b="1" dirty="0" err="1" smtClean="0">
                <a:ln w="10160">
                  <a:solidFill>
                    <a:srgbClr val="C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দিয়ে</a:t>
            </a:r>
            <a:r>
              <a:rPr lang="en-US" sz="3600" b="1" dirty="0" smtClean="0">
                <a:ln w="10160">
                  <a:solidFill>
                    <a:srgbClr val="C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</a:t>
            </a:r>
            <a:r>
              <a:rPr lang="en-US" sz="3600" b="1" dirty="0" err="1" smtClean="0">
                <a:ln w="10160">
                  <a:solidFill>
                    <a:srgbClr val="C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বাক্য</a:t>
            </a:r>
            <a:r>
              <a:rPr lang="en-US" sz="3600" b="1" dirty="0" smtClean="0">
                <a:ln w="10160">
                  <a:solidFill>
                    <a:srgbClr val="C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</a:t>
            </a:r>
            <a:r>
              <a:rPr lang="en-US" sz="3600" b="1" dirty="0" err="1" smtClean="0">
                <a:ln w="10160">
                  <a:solidFill>
                    <a:srgbClr val="C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শুরূ</a:t>
            </a:r>
            <a:r>
              <a:rPr lang="en-US" sz="3600" b="1" dirty="0" smtClean="0">
                <a:ln w="10160">
                  <a:solidFill>
                    <a:srgbClr val="C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</a:t>
            </a:r>
            <a:r>
              <a:rPr lang="en-US" sz="3600" b="1" dirty="0" err="1" smtClean="0">
                <a:ln w="10160">
                  <a:solidFill>
                    <a:srgbClr val="C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হবে</a:t>
            </a:r>
            <a:r>
              <a:rPr lang="en-US" sz="3600" b="1" dirty="0" smtClean="0">
                <a:ln w="10160">
                  <a:solidFill>
                    <a:srgbClr val="C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।</a:t>
            </a:r>
            <a:endParaRPr lang="en-US" sz="3600" b="1" dirty="0">
              <a:ln w="10160">
                <a:solidFill>
                  <a:srgbClr val="C0000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799" y="3235022"/>
            <a:ext cx="76849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What  a  horrible night it is !</a:t>
            </a:r>
            <a:endParaRPr lang="en-US" sz="4800" b="1" dirty="0">
              <a:ln>
                <a:solidFill>
                  <a:srgbClr val="FF00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2371753"/>
            <a:ext cx="8888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Example :</a:t>
            </a:r>
            <a:r>
              <a:rPr lang="en-US" sz="3200" b="1" dirty="0" smtClean="0">
                <a:ln>
                  <a:solidFill>
                    <a:srgbClr val="C00000"/>
                  </a:solidFill>
                </a:ln>
                <a:solidFill>
                  <a:srgbClr val="00B0F0"/>
                </a:solidFill>
              </a:rPr>
              <a:t>  It is a very horrible  night.</a:t>
            </a:r>
            <a:endParaRPr lang="en-US" sz="3200" b="1" dirty="0">
              <a:ln>
                <a:solidFill>
                  <a:srgbClr val="C00000"/>
                </a:solidFill>
              </a:ln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4114800"/>
            <a:ext cx="63622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n>
                  <a:solidFill>
                    <a:srgbClr val="00B0F0"/>
                  </a:solidFill>
                </a:ln>
                <a:solidFill>
                  <a:srgbClr val="C00000"/>
                </a:solidFill>
              </a:rPr>
              <a:t>He is  a  great fool.</a:t>
            </a:r>
            <a:endParaRPr lang="en-US" sz="4800" b="1" dirty="0">
              <a:ln>
                <a:solidFill>
                  <a:srgbClr val="00B0F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1" y="5542847"/>
            <a:ext cx="63479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What  a  fool he  is  !</a:t>
            </a:r>
            <a:endParaRPr lang="en-US" sz="4400" b="1" dirty="0">
              <a:ln>
                <a:solidFill>
                  <a:srgbClr val="FF0000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0705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1" dur="5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720</Words>
  <Application>Microsoft Office PowerPoint</Application>
  <PresentationFormat>On-screen Show (4:3)</PresentationFormat>
  <Paragraphs>125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6</cp:revision>
  <dcterms:created xsi:type="dcterms:W3CDTF">2006-08-16T00:00:00Z</dcterms:created>
  <dcterms:modified xsi:type="dcterms:W3CDTF">2021-06-30T07:15:46Z</dcterms:modified>
</cp:coreProperties>
</file>