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6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90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74FC7-6A8A-4F84-83F3-CF1DD21167F6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8943-AFEB-4AAC-A80F-C4F750B76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3A333-A593-4D97-B311-2766512847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28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IN" dirty="0" smtClean="0"/>
              <a:t>১,২ও</a:t>
            </a:r>
            <a:r>
              <a:rPr lang="bn-IN" baseline="0" dirty="0" smtClean="0"/>
              <a:t> ৩ নং </a:t>
            </a:r>
            <a:r>
              <a:rPr lang="bn-BD" dirty="0" smtClean="0"/>
              <a:t> শিখনফল অর্জিত হলো কি-না তা যাচাইএর উদ্দেশ্যে একক কাজের ব্যবস্থা করা যেতে পারে।</a:t>
            </a:r>
            <a:endParaRPr lang="bn-IN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dirty="0" smtClean="0"/>
              <a:t>প্রতিটি প্রশ্নের সম্ভাব্য উত্তর বোর্ডে লিখে দিয়ে তাদের উত্তরের সাথে মিলিয়ে নিতে বল</a:t>
            </a:r>
            <a:r>
              <a:rPr lang="bn-IN" dirty="0" smtClean="0"/>
              <a:t>া</a:t>
            </a:r>
            <a:r>
              <a:rPr lang="bn-IN" baseline="0" dirty="0" smtClean="0"/>
              <a:t> যেতে</a:t>
            </a:r>
            <a:r>
              <a:rPr lang="bn-BD" dirty="0" smtClean="0"/>
              <a:t> পারে। প্রয়োজনে শিক্ষার্</a:t>
            </a:r>
            <a:r>
              <a:rPr lang="bn-IN" dirty="0" smtClean="0"/>
              <a:t>থী</a:t>
            </a:r>
            <a:r>
              <a:rPr lang="bn-BD" dirty="0" smtClean="0"/>
              <a:t>রা</a:t>
            </a:r>
            <a:r>
              <a:rPr lang="bn-IN" dirty="0" smtClean="0"/>
              <a:t> খাতায়</a:t>
            </a:r>
            <a:r>
              <a:rPr lang="bn-BD" dirty="0" smtClean="0"/>
              <a:t> লিখে নিতে পা</a:t>
            </a:r>
            <a:r>
              <a:rPr lang="bn-IN" dirty="0" smtClean="0"/>
              <a:t>রে</a:t>
            </a:r>
            <a:r>
              <a:rPr lang="bn-BD" dirty="0" smtClean="0"/>
              <a:t>।</a:t>
            </a:r>
            <a:endParaRPr lang="en-US" dirty="0" smtClean="0"/>
          </a:p>
          <a:p>
            <a:r>
              <a:rPr lang="bn-IN" dirty="0" smtClean="0"/>
              <a:t>	কারণ হিসাবে </a:t>
            </a:r>
            <a:r>
              <a:rPr lang="bn-IN" baseline="0" dirty="0" smtClean="0"/>
              <a:t>যথাযথ ব্যাখ্যা প্রদানের মাধ্যমে সহায়তা করা যেতে পারে।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25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IN" baseline="0" smtClean="0">
                <a:latin typeface="NikoshBAN" pitchFamily="2" charset="0"/>
                <a:cs typeface="NikoshBAN" pitchFamily="2" charset="0"/>
              </a:rPr>
              <a:t>পরীক্ষাটি দলীয়ভাবে করা সম্ভব না হলে প্রদর্শনের মাধ্যমে করা যেতে পারে-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এই পরীক্ষাটির উপকরণ সংগ্রহে প্রয়োজনে শিক্ষার্থীদের সহায়তা নেওয়া যেতে পারে।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এই পরীক্ষাটি দেখানোর পূর্বে যন্ত্রপাতি শিক্ষক সেট করবেন। ক্লাসে যাওয়ার পর শিক্ষার্থীদের পরীক্ষালব্ধ ফলাফল পর্যবেক্ষণ করে খাতায় লিখতে বলা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20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11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IN" sz="12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মূল্যায়নের উদ্দেশ্যে এই স্লাইডটি রাখা হয়েছে। </a:t>
            </a:r>
            <a:endParaRPr lang="bn-IN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উত্তরঃ গ্লুকোজ/শর্করা ও অক্সিজেন।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উত্তরঃ কারণ এ প্রক্রিয়ায় প্রয়োজনীয় শক্তি সূর্যালোক থেকে আসে।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91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2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28801" y="254000"/>
            <a:ext cx="8458200" cy="51435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133600" y="508000"/>
            <a:ext cx="7848600" cy="4699000"/>
          </a:xfrm>
          <a:prstGeom prst="frame">
            <a:avLst>
              <a:gd name="adj1" fmla="val 6279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2784" y="3088648"/>
            <a:ext cx="1306840" cy="1372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276" y="3022966"/>
            <a:ext cx="1336910" cy="1403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765" y="3210467"/>
            <a:ext cx="379703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03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3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2917" y="1263405"/>
            <a:ext cx="4399745" cy="18463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685800"/>
            <a:r>
              <a:rPr lang="bn-BD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197" y="1271376"/>
            <a:ext cx="1366424" cy="1661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9566" y="1283408"/>
            <a:ext cx="1269843" cy="1544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White">
          <a:xfrm>
            <a:off x="9" y="4"/>
            <a:ext cx="5333999" cy="57467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1" y="0"/>
            <a:ext cx="4953000" cy="5715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5342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0787 L -0.34661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185 L 0.34909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1" y="190500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কাজের ধারা</a:t>
            </a:r>
            <a:endParaRPr lang="en-US" sz="2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889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Ä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বিকারটির দুই-তৃতীয়াংশ পানি  দ্বারা পূর্ণ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039" y="1493466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Ä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হাইড্রিলাগুলোকে বিকারের পানিতে রাখ।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969540"/>
            <a:ext cx="6025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Ä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বিকারের পানিতে হাইড্রিলাগুলোকে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ফানেল  দিয়ে এমনভাবে ঢেকে দাও যাতে উদ্ভিদগুলোর কান্ডগুলো  ফানেলের নলের উপরের দিকে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Images\Science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2" y="495302"/>
            <a:ext cx="902831" cy="7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Images\Science\plant_hydri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399" y="14097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399" y="3123703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Ä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বিকারে আরও পানি ঢালো যাতে ফানেলের নলটি সম্পুর্ণভাবে পানিতে ডুবে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38500"/>
            <a:ext cx="722238" cy="67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399" y="513501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Ä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এরপর সবকিছুকে সূর্যালোকে রাখ।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eflection-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4838700"/>
            <a:ext cx="735324" cy="68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914402" y="4093637"/>
            <a:ext cx="641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Ä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টেস্টটিউবটি পানি দিয়ে পূর্ণ করে বৃদ্ধাঙ্গুল দিয়ে বন্ধ করে ফানেলের উপর উল্টিয়ে দাও।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2" y="4305301"/>
            <a:ext cx="328449" cy="64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2" y="2095501"/>
            <a:ext cx="828675" cy="91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44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8991600" cy="5483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1623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রাতে </a:t>
            </a:r>
            <a:r>
              <a:rPr lang="en-US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 </a:t>
            </a:r>
            <a:r>
              <a:rPr lang="en-US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 </a:t>
            </a:r>
            <a:r>
              <a:rPr lang="en-US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 w="1905">
                <a:solidFill>
                  <a:srgbClr val="00B0F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955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সালোকসংশ্লেষণে </a:t>
            </a:r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উপজাত হিসাবে কী কী পাওয়া </a:t>
            </a:r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 w="1905">
                <a:solidFill>
                  <a:srgbClr val="00B0F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800100"/>
            <a:ext cx="3581400" cy="838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9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90800" y="342900"/>
            <a:ext cx="4191000" cy="1524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476500"/>
            <a:ext cx="7543800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শারীরবৃত্তীয়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3678"/>
            <a:ext cx="9149892" cy="5711322"/>
          </a:xfrm>
          <a:prstGeom prst="rect">
            <a:avLst/>
          </a:prstGeom>
        </p:spPr>
      </p:pic>
      <p:sp>
        <p:nvSpPr>
          <p:cNvPr id="17" name="Sun 16"/>
          <p:cNvSpPr/>
          <p:nvPr/>
        </p:nvSpPr>
        <p:spPr>
          <a:xfrm>
            <a:off x="1143000" y="825500"/>
            <a:ext cx="7086600" cy="4064000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5711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723900"/>
            <a:ext cx="28194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010834"/>
            <a:ext cx="3581400" cy="7386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শিক্ষক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1866900"/>
            <a:ext cx="3048000" cy="73866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026833"/>
            <a:ext cx="35814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দেবব্রত দে,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বাউলিয়া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নীরদ কৃষ্ণ মাধ্যমিক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2933700"/>
            <a:ext cx="3276600" cy="175432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2400" b="1" dirty="0" smtClean="0">
                <a:ln w="50800"/>
                <a:latin typeface="NikoshBAN" pitchFamily="2" charset="0"/>
                <a:cs typeface="NikoshBAN" pitchFamily="2" charset="0"/>
              </a:rPr>
              <a:t>বিষয়- </a:t>
            </a:r>
            <a:r>
              <a:rPr lang="bn-IN" sz="2400" b="1" dirty="0">
                <a:ln w="50800"/>
                <a:latin typeface="NikoshBAN" pitchFamily="2" charset="0"/>
                <a:cs typeface="NikoshBAN" pitchFamily="2" charset="0"/>
              </a:rPr>
              <a:t>সাধারণ বিজ্ঞান</a:t>
            </a:r>
          </a:p>
          <a:p>
            <a:pPr algn="just"/>
            <a:r>
              <a:rPr lang="bn-IN" sz="2400" b="1" dirty="0">
                <a:ln w="50800"/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>
                <a:ln w="50800"/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b="1" dirty="0">
                <a:ln w="50800"/>
                <a:latin typeface="NikoshBAN" pitchFamily="2" charset="0"/>
                <a:cs typeface="NikoshBAN" pitchFamily="2" charset="0"/>
              </a:rPr>
              <a:t>৬ষ্ট </a:t>
            </a:r>
            <a:endParaRPr lang="en-US" sz="2400" b="1" dirty="0">
              <a:ln w="50800"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5080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ln w="50800"/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 w="50800"/>
                <a:latin typeface="NikoshBAN" pitchFamily="2" charset="0"/>
                <a:cs typeface="NikoshBAN" pitchFamily="2" charset="0"/>
              </a:rPr>
              <a:t>৫ম</a:t>
            </a:r>
            <a:endParaRPr lang="bn-BD" sz="2400" b="1" dirty="0">
              <a:ln w="50800"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b="1" dirty="0" smtClean="0">
                <a:ln w="50800"/>
                <a:latin typeface="NikoshBAN" pitchFamily="2" charset="0"/>
                <a:cs typeface="NikoshBAN" pitchFamily="2" charset="0"/>
              </a:rPr>
              <a:t>সালোকসংশ্লেষণ পদ্ধতি</a:t>
            </a:r>
            <a:endParaRPr lang="en-US" sz="2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4" y="3"/>
            <a:ext cx="9291423" cy="5714999"/>
          </a:xfrm>
          <a:prstGeom prst="rect">
            <a:avLst/>
          </a:prstGeom>
        </p:spPr>
      </p:pic>
      <p:pic>
        <p:nvPicPr>
          <p:cNvPr id="3" name="Picture 2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333500"/>
            <a:ext cx="3276600" cy="2471738"/>
          </a:xfrm>
          <a:prstGeom prst="rect">
            <a:avLst/>
          </a:prstGeom>
        </p:spPr>
      </p:pic>
      <p:pic>
        <p:nvPicPr>
          <p:cNvPr id="4" name="Picture 3" descr="reflectio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952500"/>
            <a:ext cx="12192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33600" y="4229102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এরা কিভাবে খাদ্য গ্রহণ করে?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5711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952501"/>
            <a:ext cx="2286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010833"/>
            <a:ext cx="3581400" cy="7386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শিক্ষক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095501"/>
            <a:ext cx="3048000" cy="73866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026833"/>
            <a:ext cx="35814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দেবব্রত দে,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বাউলিয়া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নীরদ কৃষ্ণ মাধ্যমিক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3111500"/>
            <a:ext cx="3200400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: ১০ম </a:t>
            </a:r>
          </a:p>
          <a:p>
            <a:pPr>
              <a:buNone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        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81400" y="342900"/>
            <a:ext cx="28956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2" y="1257300"/>
            <a:ext cx="3254417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2247900"/>
            <a:ext cx="7010400" cy="212365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সালোকসংশ্লেষণ পদ্ধতি ব্যাখ্যা করতে পারবে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সালোকসংশ্লেষণ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প্রক্রিয়ার পর্যায়গুলো ব্যাখ্যা করতে পারবে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সালোকসং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শ্ল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ষ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ণ প্রক্রিয়ায় অক্সিজেন নির্গমণ ব্যাখ্যা করতে পারবে।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81700"/>
          </a:xfrm>
          <a:prstGeom prst="rect">
            <a:avLst/>
          </a:prstGeom>
        </p:spPr>
      </p:pic>
      <p:pic>
        <p:nvPicPr>
          <p:cNvPr id="3" name="Picture 2" descr="Image result for সালোকসংশ্লেষণ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"/>
            <a:ext cx="5181600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4381501"/>
            <a:ext cx="67056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শারীরবৃত্তীয় 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3516" cy="5981700"/>
          </a:xfrm>
          <a:prstGeom prst="rect">
            <a:avLst/>
          </a:prstGeom>
          <a:solidFill>
            <a:srgbClr val="92D050"/>
          </a:solidFill>
        </p:spPr>
      </p:pic>
      <p:grpSp>
        <p:nvGrpSpPr>
          <p:cNvPr id="5" name="Group 4"/>
          <p:cNvGrpSpPr/>
          <p:nvPr/>
        </p:nvGrpSpPr>
        <p:grpSpPr>
          <a:xfrm>
            <a:off x="762001" y="1638300"/>
            <a:ext cx="7577724" cy="1387655"/>
            <a:chOff x="931894" y="1662038"/>
            <a:chExt cx="7781592" cy="1387654"/>
          </a:xfrm>
        </p:grpSpPr>
        <p:sp>
          <p:nvSpPr>
            <p:cNvPr id="6" name="Rectangle 5"/>
            <p:cNvSpPr/>
            <p:nvPr/>
          </p:nvSpPr>
          <p:spPr>
            <a:xfrm>
              <a:off x="931894" y="1972475"/>
              <a:ext cx="1429170" cy="1077217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কার্বন ডাই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অক্সাইড </a:t>
              </a:r>
              <a:endParaRPr lang="en-US" sz="3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75145" y="2195438"/>
              <a:ext cx="41069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+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2896" y="2195438"/>
              <a:ext cx="856813" cy="58477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04897" y="2124874"/>
              <a:ext cx="1208589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অক্সিজেন</a:t>
              </a:r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8147" y="2119238"/>
              <a:ext cx="1019283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গ্লুকোজ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91898" y="2195438"/>
              <a:ext cx="234750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+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70397" y="2119238"/>
              <a:ext cx="408612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67089" y="2387244"/>
              <a:ext cx="533085" cy="196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87896" y="1662038"/>
              <a:ext cx="764394" cy="725206"/>
            </a:xfrm>
            <a:prstGeom prst="ellipse">
              <a:avLst/>
            </a:prstGeom>
            <a:ln w="28575">
              <a:solidFill>
                <a:srgbClr val="7030A0"/>
              </a:solidFill>
            </a:ln>
            <a:effectLst>
              <a:softEdge rad="112500"/>
            </a:effectLst>
          </p:spPr>
        </p:pic>
        <p:pic>
          <p:nvPicPr>
            <p:cNvPr id="15" name="Picture 2" descr="E:\Images\Science\Chloroplas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412" y="2504420"/>
              <a:ext cx="473235" cy="529218"/>
            </a:xfrm>
            <a:prstGeom prst="ellipse">
              <a:avLst/>
            </a:prstGeom>
            <a:ln w="63500" cap="rnd">
              <a:solidFill>
                <a:srgbClr val="92D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4844397" y="2347838"/>
              <a:ext cx="4695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133600" y="3695702"/>
            <a:ext cx="4966424" cy="1015663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সালোকসং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শ্ল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ষণ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পদ্ধতি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"/>
            <a:ext cx="5105400" cy="434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287925" y="1099691"/>
            <a:ext cx="1292662" cy="1258910"/>
          </a:xfrm>
          <a:prstGeom prst="rect">
            <a:avLst/>
          </a:prstGeom>
          <a:solidFill>
            <a:srgbClr val="92D050"/>
          </a:solidFill>
        </p:spPr>
        <p:txBody>
          <a:bodyPr vert="vert"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কার্বন ডাই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86101"/>
            <a:ext cx="1447800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অক্সি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জেন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2" y="1714501"/>
            <a:ext cx="143394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148039" y="2933702"/>
            <a:ext cx="1477328" cy="1447799"/>
          </a:xfrm>
          <a:prstGeom prst="rect">
            <a:avLst/>
          </a:prstGeom>
          <a:solidFill>
            <a:srgbClr val="92D05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কার্বন ডাই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অক্সাইড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074" y="1562101"/>
            <a:ext cx="2600325" cy="251460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Horizontal Scroll 3"/>
          <p:cNvSpPr/>
          <p:nvPr/>
        </p:nvSpPr>
        <p:spPr>
          <a:xfrm>
            <a:off x="762000" y="18488"/>
            <a:ext cx="7696200" cy="110176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1 boy thinkin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019301"/>
            <a:ext cx="2590800" cy="184054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28700" y="167756"/>
            <a:ext cx="6705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কী ঘটছে এবং কেন ঘটছে</a:t>
            </a:r>
            <a:endParaRPr kumimoji="0" lang="en-US" sz="3600" b="1" i="0" u="none" strike="noStrike" kern="1200" normalizeH="0" baseline="0" noProof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zeichen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90500"/>
            <a:ext cx="1295400" cy="1020536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2898074" y="3556001"/>
            <a:ext cx="2435929" cy="75294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41501"/>
            <a:ext cx="1040846" cy="218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0" y="4318000"/>
            <a:ext cx="8001000" cy="9525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মোমবাতিটি জ্বলে থাকার কারণ ব্যাখ্যা কর। </a:t>
            </a:r>
            <a:endParaRPr kumimoji="0" lang="en-US" sz="48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050" name="Picture 2" descr="H:\im\Animated\thCandle20burning-2.gif~c10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78926"/>
            <a:ext cx="952500" cy="18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00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9144000" cy="5714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0" y="800101"/>
            <a:ext cx="2515432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 উপকরণঃ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09702"/>
            <a:ext cx="210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µ"/>
            </a:pPr>
            <a:r>
              <a:rPr lang="bn-IN" sz="2400" b="1" dirty="0">
                <a:ln w="11430"/>
                <a:latin typeface="NikoshBAN" pitchFamily="2" charset="0"/>
                <a:cs typeface="NikoshBAN" pitchFamily="2" charset="0"/>
              </a:rPr>
              <a:t>একটি বিকার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48590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"/>
            </a:pPr>
            <a:r>
              <a:rPr lang="bn-IN" sz="2400" b="1" dirty="0">
                <a:latin typeface="NikoshBAN" pitchFamily="2" charset="0"/>
                <a:cs typeface="NikoshBAN" pitchFamily="2" charset="0"/>
              </a:rPr>
              <a:t>একটি ফানেল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705102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"/>
            </a:pPr>
            <a:r>
              <a:rPr lang="bn-IN" sz="2400" b="1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টেস্ট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টিউব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86101"/>
            <a:ext cx="142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"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152902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"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সতেজ জলজ হাইড্রিলা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381501"/>
            <a:ext cx="2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"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দিয়াশালাই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2" y="4152902"/>
            <a:ext cx="999807" cy="782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33700"/>
            <a:ext cx="1066800" cy="84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E:\Images\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00500"/>
            <a:ext cx="1041400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52700"/>
            <a:ext cx="1045522" cy="1034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 descr="E:\Images\Science\Bik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85901"/>
            <a:ext cx="1060450" cy="87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2" y="1409700"/>
            <a:ext cx="923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67210" y="63501"/>
            <a:ext cx="5943600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সালোকসংশ্লেষণে অক্সিজেন নির্গমণ পরীক্ষাঃ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26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382</Words>
  <Application>Microsoft Office PowerPoint</Application>
  <PresentationFormat>On-screen Show (16:10)</PresentationFormat>
  <Paragraphs>80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Debbrota Dey</dc:creator>
  <cp:lastModifiedBy>Debbrota Dey</cp:lastModifiedBy>
  <cp:revision>22</cp:revision>
  <dcterms:created xsi:type="dcterms:W3CDTF">2006-08-16T00:00:00Z</dcterms:created>
  <dcterms:modified xsi:type="dcterms:W3CDTF">2021-05-04T03:06:56Z</dcterms:modified>
</cp:coreProperties>
</file>