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3" r:id="rId15"/>
    <p:sldId id="276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1BE02-84BB-49EB-85F9-076426B56D86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2600C-5F0D-4A15-A2A8-4BEFBA7BC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3A333-A593-4D97-B311-2766512847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228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828801" y="228600"/>
            <a:ext cx="8458200" cy="462915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133600" y="457200"/>
            <a:ext cx="7848600" cy="4229100"/>
          </a:xfrm>
          <a:prstGeom prst="frame">
            <a:avLst>
              <a:gd name="adj1" fmla="val 6279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784" y="2779783"/>
            <a:ext cx="1306840" cy="1234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76" y="2720670"/>
            <a:ext cx="1336910" cy="1263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6765" y="2889417"/>
            <a:ext cx="379703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03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35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2910" y="1137064"/>
            <a:ext cx="4399745" cy="166174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685800"/>
            <a:r>
              <a:rPr lang="bn-BD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97" y="1144235"/>
            <a:ext cx="1366424" cy="1495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59" y="1155066"/>
            <a:ext cx="1269843" cy="1390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5333999" cy="517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0"/>
            <a:ext cx="4953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053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-0.00787 L -0.34661 -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185 L 0.34909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66"/>
            <a:ext cx="9144000" cy="5197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742950"/>
            <a:ext cx="7319748" cy="350865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NikoshBAN"/>
              </a:rPr>
              <a:t>নিউটনের</a:t>
            </a:r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NikoshBAN"/>
              </a:rPr>
              <a:t>দ্বিতীয়</a:t>
            </a:r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NikoshBAN"/>
              </a:rPr>
              <a:t>সূত্র</a:t>
            </a:r>
            <a:endParaRPr lang="en-US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latin typeface="NikoshBAN"/>
            </a:endParaRPr>
          </a:p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NikoshBAN"/>
              </a:rPr>
              <a:t>F=ma</a:t>
            </a:r>
          </a:p>
          <a:p>
            <a:pPr algn="ctr"/>
            <a:r>
              <a:rPr lang="en-US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NikoshBAN"/>
              </a:rPr>
              <a:t>এখানে</a:t>
            </a:r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NikoshBAN"/>
              </a:rPr>
              <a:t> </a:t>
            </a:r>
          </a:p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NikoshBAN"/>
              </a:rPr>
              <a:t>F= </a:t>
            </a:r>
            <a:r>
              <a:rPr lang="en-US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NikoshBAN"/>
              </a:rPr>
              <a:t>বল</a:t>
            </a:r>
            <a:endParaRPr lang="en-US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latin typeface="NikoshBAN"/>
            </a:endParaRPr>
          </a:p>
          <a:p>
            <a:pPr algn="ctr"/>
            <a:r>
              <a:rPr lang="en-US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NikoshBAN"/>
              </a:rPr>
              <a:t>M= </a:t>
            </a:r>
            <a:r>
              <a:rPr lang="en-US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NikoshBAN"/>
              </a:rPr>
              <a:t>ভর</a:t>
            </a:r>
            <a:endParaRPr lang="en-US" sz="2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latin typeface="NikoshBAN"/>
            </a:endParaRPr>
          </a:p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NikoshBAN"/>
              </a:rPr>
              <a:t>A= </a:t>
            </a:r>
            <a:r>
              <a:rPr lang="en-US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NikoshBAN"/>
              </a:rPr>
              <a:t>ত্বরণ</a:t>
            </a:r>
            <a:endParaRPr lang="en-US" sz="2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latin typeface="NikoshBAN"/>
            </a:endParaRPr>
          </a:p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79095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গানিতিক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সমাধানের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জন্য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উপরোক্ত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সূত্রটি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প্রয়োজন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66"/>
            <a:ext cx="9144000" cy="5197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742950"/>
            <a:ext cx="4114800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/>
              </a:rPr>
              <a:t>গানিতিক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/>
              </a:rPr>
              <a:t>সমস্যার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/>
              </a:rPr>
              <a:t>সমাধান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255594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/>
              </a:rPr>
              <a:t>একটি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বস্তুর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ভর</a:t>
            </a:r>
            <a:r>
              <a:rPr lang="en-US" sz="2400" dirty="0" smtClean="0">
                <a:latin typeface="NikoshBAN"/>
              </a:rPr>
              <a:t> ২০ </a:t>
            </a:r>
            <a:r>
              <a:rPr lang="en-US" sz="2400" dirty="0" err="1" smtClean="0">
                <a:latin typeface="NikoshBAN"/>
              </a:rPr>
              <a:t>কেজি।এর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উপর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একটি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প্রযুক্ত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হওয়ায়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ত্বরণ</a:t>
            </a:r>
            <a:r>
              <a:rPr lang="en-US" sz="2400" dirty="0" smtClean="0">
                <a:latin typeface="NikoshBAN"/>
              </a:rPr>
              <a:t> ২ </a:t>
            </a:r>
            <a:r>
              <a:rPr lang="en-US" sz="2400" dirty="0" err="1" smtClean="0">
                <a:latin typeface="NikoshBAN"/>
              </a:rPr>
              <a:t>মি</a:t>
            </a:r>
            <a:r>
              <a:rPr lang="en-US" sz="2400" dirty="0" smtClean="0">
                <a:latin typeface="NikoshBAN"/>
              </a:rPr>
              <a:t>/</a:t>
            </a:r>
            <a:r>
              <a:rPr lang="en-US" sz="2400" dirty="0" err="1" smtClean="0">
                <a:latin typeface="NikoshBAN"/>
              </a:rPr>
              <a:t>সে</a:t>
            </a:r>
            <a:r>
              <a:rPr lang="en-US" sz="2400" dirty="0" smtClean="0">
                <a:latin typeface="NikoshBAN"/>
              </a:rPr>
              <a:t> ২</a:t>
            </a:r>
          </a:p>
          <a:p>
            <a:pPr algn="just"/>
            <a:r>
              <a:rPr lang="en-US" sz="2400" dirty="0" err="1" smtClean="0">
                <a:latin typeface="NikoshBAN"/>
              </a:rPr>
              <a:t>প্রযুক্ত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ব্লের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কত</a:t>
            </a:r>
            <a:r>
              <a:rPr lang="en-US" sz="2400" dirty="0" smtClean="0">
                <a:latin typeface="NikoshBAN"/>
              </a:rPr>
              <a:t>?</a:t>
            </a:r>
            <a:endParaRPr lang="en-US" sz="24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038350"/>
            <a:ext cx="7601803" cy="26776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এখানে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বস্তুর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ভর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, m=২০কেজি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ত্বরণ,a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=২মি/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সে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২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বল,f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= ??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আমরা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জানি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, f=ma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                      =২০*২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                         =৪0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নিউটন</a:t>
            </a:r>
            <a:endParaRPr lang="en-US" sz="2800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66"/>
            <a:ext cx="9144000" cy="51972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666750"/>
            <a:ext cx="6303537" cy="58477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নিউটনের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তৃতীয়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সূত্র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48585"/>
            <a:ext cx="5867400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/>
              </a:rPr>
              <a:t>প্রত্যেক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/>
              </a:rPr>
              <a:t>ক্রিয়ারই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/>
              </a:rPr>
              <a:t>একটি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/>
              </a:rPr>
              <a:t>সমান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/>
              </a:rPr>
              <a:t> ও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/>
              </a:rPr>
              <a:t>বিপরীত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/>
              </a:rPr>
              <a:t>প্রতিক্রিয়া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/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/>
              </a:rPr>
              <a:t>আছে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66"/>
            <a:ext cx="9144000" cy="51972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90550"/>
            <a:ext cx="59003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নিচের</a:t>
            </a:r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চিত্রদ্বয়</a:t>
            </a:r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লক্ষ্য</a:t>
            </a:r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কর</a:t>
            </a:r>
            <a:endParaRPr lang="en-U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1600200" y="1123950"/>
            <a:ext cx="5943600" cy="1980931"/>
          </a:xfrm>
          <a:prstGeom prst="round1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3181350"/>
            <a:ext cx="3352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/>
              </a:rPr>
              <a:t>একজন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মানুষ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দিয়ে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মাটিতে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ধাক্কা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দেয়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তখন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মাটিও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মানুষটিকে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পাল্টা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ধাক্কা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দেয়</a:t>
            </a:r>
            <a:r>
              <a:rPr lang="en-US" b="1" dirty="0" smtClean="0">
                <a:latin typeface="NikoshBAN"/>
              </a:rPr>
              <a:t>।</a:t>
            </a:r>
            <a:endParaRPr lang="en-US" b="1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257550"/>
            <a:ext cx="342899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/>
              </a:rPr>
              <a:t>মাঝি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লগি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দিয়ে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নৌকা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ঠেলে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নিয়ে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যাচ্ছে</a:t>
            </a:r>
            <a:endParaRPr lang="en-US" b="1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171950"/>
            <a:ext cx="281939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নিউটনের</a:t>
            </a:r>
            <a:r>
              <a:rPr lang="en-US" dirty="0" smtClean="0"/>
              <a:t> </a:t>
            </a:r>
            <a:r>
              <a:rPr lang="en-US" dirty="0" err="1" smtClean="0"/>
              <a:t>তৃতীয়</a:t>
            </a:r>
            <a:r>
              <a:rPr lang="en-US" dirty="0" smtClean="0"/>
              <a:t> </a:t>
            </a:r>
            <a:r>
              <a:rPr lang="en-US" dirty="0" err="1" smtClean="0"/>
              <a:t>সূত্রের</a:t>
            </a:r>
            <a:r>
              <a:rPr lang="en-US" dirty="0" smtClean="0"/>
              <a:t> </a:t>
            </a:r>
            <a:r>
              <a:rPr lang="en-US" dirty="0" err="1" smtClean="0"/>
              <a:t>প্রয়োগ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66"/>
            <a:ext cx="9144000" cy="5197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895350"/>
            <a:ext cx="419100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বাড়ির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কাজ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038350"/>
            <a:ext cx="7467600" cy="246221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/>
              </a:rPr>
              <a:t>1.জড়তার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/>
              </a:rPr>
              <a:t>ব্যাবহারিক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/>
              </a:rPr>
              <a:t>প্রয়োগ</a:t>
            </a:r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/>
            </a:endParaRPr>
          </a:p>
          <a:p>
            <a:pPr algn="ctr"/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/>
            </a:endParaRP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২.একটি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বস্তুর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ভর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 ৪০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কেজি।এর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উপর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একটি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বল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প্রযুক্ত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হওয়ায়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এর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ত্বরণ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 ৪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মি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/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সে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 ২ ।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প্রযুক্ত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বলের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মান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বের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কর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/>
              </a:rPr>
              <a:t>?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3310"/>
            <a:ext cx="9149892" cy="5140190"/>
          </a:xfrm>
          <a:prstGeom prst="rect">
            <a:avLst/>
          </a:prstGeom>
        </p:spPr>
      </p:pic>
      <p:sp>
        <p:nvSpPr>
          <p:cNvPr id="17" name="Sun 16"/>
          <p:cNvSpPr/>
          <p:nvPr/>
        </p:nvSpPr>
        <p:spPr>
          <a:xfrm>
            <a:off x="1143000" y="742950"/>
            <a:ext cx="7086600" cy="3657600"/>
          </a:xfrm>
          <a:prstGeom prst="sun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49892" cy="51401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857251"/>
            <a:ext cx="2286000" cy="8540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809750"/>
            <a:ext cx="3581400" cy="68480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শিক্ষক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1885950"/>
            <a:ext cx="3048000" cy="68480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724150"/>
            <a:ext cx="35814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দেবব্রত দে,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বাউলিয়া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নীরদ কৃষ্ণ মাধ্যমিক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2800350"/>
            <a:ext cx="3200400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>
              <a:buNone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: ১০ম </a:t>
            </a:r>
          </a:p>
          <a:p>
            <a:pPr>
              <a:buNone/>
            </a:pP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            (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বলকে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0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5174359"/>
          </a:xfrm>
          <a:prstGeom prst="rect">
            <a:avLst/>
          </a:prstGeom>
        </p:spPr>
      </p:pic>
      <p:pic>
        <p:nvPicPr>
          <p:cNvPr id="1026" name="Picture 2" descr="শিক্ষক বাতায়ন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81150"/>
            <a:ext cx="4953000" cy="24470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76400" y="361950"/>
            <a:ext cx="5257801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নিচের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চিত্রটি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লক্ষ্য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কর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4324350"/>
            <a:ext cx="2057400" cy="6001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NikoshBAN"/>
              </a:rPr>
              <a:t>কিসের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চিত্রটি</a:t>
            </a:r>
            <a:r>
              <a:rPr lang="en-US" sz="2400" b="1" dirty="0" smtClean="0">
                <a:latin typeface="NikoshBAN"/>
              </a:rPr>
              <a:t>  ?</a:t>
            </a:r>
            <a:endParaRPr lang="en-US" sz="24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00400" y="666750"/>
            <a:ext cx="2971800" cy="685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581150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266950"/>
            <a:ext cx="5943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IN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জড়তা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IN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গতিবিষয়ক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66"/>
            <a:ext cx="9144000" cy="5197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666750"/>
            <a:ext cx="198120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বল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কি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 ?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276350"/>
            <a:ext cx="76200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NikoshBAN"/>
              </a:rPr>
              <a:t>আমাদের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দৈনন্দিন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জীবনের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কার্যক্রমের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অংশ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হিসেবে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কোন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কিছুকে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টানতে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হয়</a:t>
            </a:r>
            <a:r>
              <a:rPr lang="en-US" sz="2400" b="1" dirty="0" smtClean="0">
                <a:latin typeface="NikoshBAN"/>
              </a:rPr>
              <a:t>, </a:t>
            </a:r>
            <a:r>
              <a:rPr lang="en-US" sz="2400" b="1" dirty="0" err="1" smtClean="0">
                <a:latin typeface="NikoshBAN"/>
              </a:rPr>
              <a:t>ঠেলতে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হয়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কিংবা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ধাক্কা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দিতে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হয়।কোন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বস্তুর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অবস্থার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পরিবর্তন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ঘটাতে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চাইলেই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আমরা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সেটাকে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টানি</a:t>
            </a:r>
            <a:r>
              <a:rPr lang="en-US" sz="2400" b="1" dirty="0" smtClean="0">
                <a:latin typeface="NikoshBAN"/>
              </a:rPr>
              <a:t> ,</a:t>
            </a:r>
            <a:r>
              <a:rPr lang="en-US" sz="2400" b="1" dirty="0" err="1" smtClean="0">
                <a:latin typeface="NikoshBAN"/>
              </a:rPr>
              <a:t>ঠেলি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ধাক্কা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দেই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অর্থা</a:t>
            </a:r>
            <a:r>
              <a:rPr lang="en-US" sz="2400" b="1" dirty="0" smtClean="0">
                <a:latin typeface="NikoshBAN"/>
              </a:rPr>
              <a:t>ৎ </a:t>
            </a:r>
            <a:r>
              <a:rPr lang="en-US" sz="2400" b="1" dirty="0" err="1" smtClean="0">
                <a:latin typeface="NikoshBAN"/>
              </a:rPr>
              <a:t>বল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প্রয়োগ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করি।বল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প্রয়োগ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করে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স্থির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বস্তুকে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গতিশীল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করা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যায়</a:t>
            </a:r>
            <a:r>
              <a:rPr lang="en-US" sz="2400" b="1" dirty="0" smtClean="0">
                <a:latin typeface="NikoshBAN"/>
              </a:rPr>
              <a:t>, </a:t>
            </a:r>
            <a:r>
              <a:rPr lang="en-US" sz="2400" b="1" dirty="0" err="1" smtClean="0">
                <a:latin typeface="NikoshBAN"/>
              </a:rPr>
              <a:t>আবার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গতিশীল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বস্তুর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গতি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পরিবর্তন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করা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যায়</a:t>
            </a:r>
            <a:r>
              <a:rPr lang="en-US" sz="2400" b="1" dirty="0" smtClean="0">
                <a:latin typeface="NikoshBAN"/>
              </a:rPr>
              <a:t>, </a:t>
            </a:r>
            <a:r>
              <a:rPr lang="en-US" sz="2400" b="1" dirty="0" err="1" smtClean="0">
                <a:latin typeface="NikoshBAN"/>
              </a:rPr>
              <a:t>এমনকি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গতি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থামিয়েও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দেওয়া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যায়</a:t>
            </a:r>
            <a:r>
              <a:rPr lang="en-US" sz="2400" b="1" dirty="0" smtClean="0">
                <a:latin typeface="NikoshBAN"/>
              </a:rPr>
              <a:t>। </a:t>
            </a:r>
            <a:endParaRPr lang="en-US" sz="2400" b="1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790950"/>
            <a:ext cx="7315200" cy="646331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কোনো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বস্তুর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উপর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অন্য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বস্তুর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ধাক্কা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বা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টানাই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হচ্ছে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বল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66"/>
            <a:ext cx="9144000" cy="5197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1" y="590550"/>
            <a:ext cx="6019800" cy="684803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/>
              </a:rPr>
              <a:t>নিউটনের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/>
              </a:rPr>
              <a:t>গতিবিষয়ক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/>
              </a:rPr>
              <a:t>তিনটি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/>
              </a:rPr>
              <a:t>সূত্র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33550"/>
            <a:ext cx="7391401" cy="240065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আমরা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সবাই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দেখেছি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স্থির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বস্তুর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উপর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বল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প্রয়োগ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করা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হলে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সেটি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নড়ে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আবার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নড়তে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থাকা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বস্তুর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উপর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বল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প্রয়োগ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করে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সেটি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থামানো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যায়।অর্থা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ৎ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বল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প্রয়োগ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করে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বস্তুর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গতির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পরিবর্তন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করা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যায়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।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বিজ্ঞানী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নিউটন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বল,ভর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জড়তা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ও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গতির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মধ্যে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সম্পর্ক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স্থাপন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করে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তিনটি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সূত্র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প্রকাশ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করেন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।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এই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তিনটি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সূত্র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নিউটনের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গতিবিষয়ক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সূত্র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নামে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পরিচিত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।</a:t>
            </a:r>
            <a:endParaRPr lang="en-US" sz="2000" b="1" dirty="0">
              <a:solidFill>
                <a:srgbClr val="00206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66"/>
            <a:ext cx="9144000" cy="5197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666750"/>
            <a:ext cx="5943601" cy="684803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নিউটনের</a:t>
            </a:r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 </a:t>
            </a:r>
            <a:r>
              <a:rPr lang="en-US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প্রথম</a:t>
            </a:r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 </a:t>
            </a:r>
            <a:r>
              <a:rPr lang="en-US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সূত্র</a:t>
            </a:r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বা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জড়তার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সূত্র</a:t>
            </a:r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733550"/>
            <a:ext cx="7620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dirty="0" err="1" smtClean="0">
                <a:latin typeface="NikoshBAN"/>
              </a:rPr>
              <a:t>বাইরে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থেকে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কোনো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প্রয়োগ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করলে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স্থির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বস্তু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স্থিরই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থাকবে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এবং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সমবেগে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চলতে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থাকা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বস্তু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সমবেগে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চলতে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থাকবে</a:t>
            </a:r>
            <a:r>
              <a:rPr lang="en-US" dirty="0" smtClean="0">
                <a:latin typeface="NikoshBAN"/>
              </a:rPr>
              <a:t>।  </a:t>
            </a:r>
            <a:endParaRPr lang="en-US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495550"/>
            <a:ext cx="9906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NikoshBAN"/>
              </a:rPr>
              <a:t>জড়তাঃ</a:t>
            </a:r>
            <a:endParaRPr lang="en-US" sz="2000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105150"/>
            <a:ext cx="7315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দৈনন্দিন</a:t>
            </a:r>
            <a:r>
              <a:rPr lang="en-US" dirty="0" smtClean="0"/>
              <a:t> </a:t>
            </a:r>
            <a:r>
              <a:rPr lang="en-US" dirty="0" err="1" smtClean="0"/>
              <a:t>অভিজ্ঞতা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r>
              <a:rPr lang="en-US" dirty="0" smtClean="0"/>
              <a:t>, </a:t>
            </a:r>
            <a:r>
              <a:rPr lang="en-US" dirty="0" err="1" smtClean="0"/>
              <a:t>প্রত্যেক</a:t>
            </a:r>
            <a:r>
              <a:rPr lang="en-US" dirty="0" smtClean="0"/>
              <a:t> </a:t>
            </a:r>
            <a:r>
              <a:rPr lang="en-US" dirty="0" err="1" smtClean="0"/>
              <a:t>বস্তু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অবস্থায়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, </a:t>
            </a:r>
            <a:r>
              <a:rPr lang="en-US" dirty="0" err="1" smtClean="0"/>
              <a:t>সে</a:t>
            </a:r>
            <a:r>
              <a:rPr lang="en-US" dirty="0" smtClean="0"/>
              <a:t> </a:t>
            </a:r>
            <a:r>
              <a:rPr lang="en-US" dirty="0" err="1" smtClean="0"/>
              <a:t>অবস্থায়</a:t>
            </a:r>
            <a:r>
              <a:rPr lang="en-US" dirty="0" smtClean="0"/>
              <a:t> </a:t>
            </a:r>
            <a:r>
              <a:rPr lang="en-US" dirty="0" err="1" smtClean="0"/>
              <a:t>থাকতে</a:t>
            </a:r>
            <a:r>
              <a:rPr lang="en-US" dirty="0" smtClean="0"/>
              <a:t> </a:t>
            </a:r>
            <a:r>
              <a:rPr lang="en-US" dirty="0" err="1" smtClean="0"/>
              <a:t>চায়</a:t>
            </a:r>
            <a:r>
              <a:rPr lang="en-US" dirty="0" smtClean="0"/>
              <a:t> । </a:t>
            </a:r>
            <a:r>
              <a:rPr lang="en-US" dirty="0" err="1" smtClean="0"/>
              <a:t>বস্তু</a:t>
            </a:r>
            <a:r>
              <a:rPr lang="en-US" dirty="0" smtClean="0"/>
              <a:t> </a:t>
            </a:r>
            <a:r>
              <a:rPr lang="en-US" dirty="0" err="1" smtClean="0"/>
              <a:t>স্থির</a:t>
            </a:r>
            <a:r>
              <a:rPr lang="en-US" dirty="0" smtClean="0"/>
              <a:t> </a:t>
            </a:r>
            <a:r>
              <a:rPr lang="en-US" dirty="0" err="1" smtClean="0"/>
              <a:t>থাকলে</a:t>
            </a:r>
            <a:r>
              <a:rPr lang="en-US" dirty="0" smtClean="0"/>
              <a:t> </a:t>
            </a:r>
            <a:r>
              <a:rPr lang="en-US" dirty="0" err="1" smtClean="0"/>
              <a:t>স্থির</a:t>
            </a:r>
            <a:r>
              <a:rPr lang="en-US" dirty="0" smtClean="0"/>
              <a:t> </a:t>
            </a:r>
            <a:r>
              <a:rPr lang="en-US" dirty="0" err="1" smtClean="0"/>
              <a:t>থাকতে</a:t>
            </a:r>
            <a:r>
              <a:rPr lang="en-US" dirty="0" smtClean="0"/>
              <a:t> </a:t>
            </a:r>
            <a:r>
              <a:rPr lang="en-US" dirty="0" err="1" smtClean="0"/>
              <a:t>চায়</a:t>
            </a:r>
            <a:r>
              <a:rPr lang="en-US" dirty="0" smtClean="0"/>
              <a:t> </a:t>
            </a:r>
            <a:r>
              <a:rPr lang="en-US" dirty="0" err="1" smtClean="0"/>
              <a:t>আর</a:t>
            </a:r>
            <a:r>
              <a:rPr lang="en-US" dirty="0" smtClean="0"/>
              <a:t> </a:t>
            </a:r>
            <a:r>
              <a:rPr lang="en-US" dirty="0" err="1" smtClean="0"/>
              <a:t>গতিশীল</a:t>
            </a:r>
            <a:r>
              <a:rPr lang="en-US" dirty="0" smtClean="0"/>
              <a:t> </a:t>
            </a:r>
            <a:r>
              <a:rPr lang="en-US" dirty="0" err="1" smtClean="0"/>
              <a:t>থাকলে</a:t>
            </a:r>
            <a:r>
              <a:rPr lang="en-US" dirty="0" smtClean="0"/>
              <a:t> </a:t>
            </a:r>
            <a:r>
              <a:rPr lang="en-US" dirty="0" err="1" smtClean="0"/>
              <a:t>গতিশীল</a:t>
            </a:r>
            <a:r>
              <a:rPr lang="en-US" dirty="0" smtClean="0"/>
              <a:t> </a:t>
            </a:r>
            <a:r>
              <a:rPr lang="en-US" dirty="0" err="1" smtClean="0"/>
              <a:t>থাকতে</a:t>
            </a:r>
            <a:r>
              <a:rPr lang="en-US" dirty="0" smtClean="0"/>
              <a:t> </a:t>
            </a:r>
            <a:r>
              <a:rPr lang="en-US" dirty="0" err="1" smtClean="0"/>
              <a:t>চায়।বল</a:t>
            </a:r>
            <a:r>
              <a:rPr lang="en-US" dirty="0" smtClean="0"/>
              <a:t> </a:t>
            </a:r>
            <a:r>
              <a:rPr lang="en-US" dirty="0" err="1" smtClean="0"/>
              <a:t>প্রয়োগ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পর্যন্ত</a:t>
            </a:r>
            <a:r>
              <a:rPr lang="en-US" dirty="0" smtClean="0"/>
              <a:t> </a:t>
            </a:r>
            <a:r>
              <a:rPr lang="en-US" dirty="0" err="1" smtClean="0"/>
              <a:t>বস্তু</a:t>
            </a:r>
            <a:r>
              <a:rPr lang="en-US" dirty="0" smtClean="0"/>
              <a:t> 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অবস্থায়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, </a:t>
            </a:r>
            <a:r>
              <a:rPr lang="en-US" dirty="0" err="1" smtClean="0"/>
              <a:t>সেই</a:t>
            </a:r>
            <a:r>
              <a:rPr lang="en-US" dirty="0" smtClean="0"/>
              <a:t> </a:t>
            </a:r>
            <a:r>
              <a:rPr lang="en-US" dirty="0" err="1" smtClean="0"/>
              <a:t>অবস্থায়</a:t>
            </a:r>
            <a:r>
              <a:rPr lang="en-US" dirty="0" smtClean="0"/>
              <a:t> </a:t>
            </a:r>
            <a:r>
              <a:rPr lang="en-US" dirty="0" err="1" smtClean="0"/>
              <a:t>থাকতে</a:t>
            </a:r>
            <a:r>
              <a:rPr lang="en-US" dirty="0" smtClean="0"/>
              <a:t> </a:t>
            </a:r>
            <a:r>
              <a:rPr lang="en-US" dirty="0" err="1" smtClean="0"/>
              <a:t>চাওয়ার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প্রবণতা</a:t>
            </a:r>
            <a:r>
              <a:rPr lang="en-US" dirty="0" smtClean="0"/>
              <a:t> , </a:t>
            </a:r>
            <a:r>
              <a:rPr lang="en-US" dirty="0" err="1" smtClean="0"/>
              <a:t>সেটি</a:t>
            </a:r>
            <a:r>
              <a:rPr lang="en-US" dirty="0" smtClean="0"/>
              <a:t> </a:t>
            </a:r>
            <a:r>
              <a:rPr lang="en-US" dirty="0" err="1" smtClean="0"/>
              <a:t>হচ্ছে</a:t>
            </a:r>
            <a:r>
              <a:rPr lang="en-US" dirty="0" smtClean="0"/>
              <a:t> </a:t>
            </a:r>
            <a:r>
              <a:rPr lang="en-US" dirty="0" err="1" smtClean="0"/>
              <a:t>জড়তা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7673" y="5445457"/>
            <a:ext cx="189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গতি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জড়তাঃ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389" y="6032310"/>
            <a:ext cx="59799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গতিশীল</a:t>
            </a:r>
            <a:r>
              <a:rPr lang="en-US" dirty="0" smtClean="0"/>
              <a:t> </a:t>
            </a:r>
            <a:r>
              <a:rPr lang="en-US" dirty="0" err="1" smtClean="0"/>
              <a:t>বস্তুর</a:t>
            </a:r>
            <a:r>
              <a:rPr lang="en-US" dirty="0" smtClean="0"/>
              <a:t> </a:t>
            </a:r>
            <a:r>
              <a:rPr lang="en-US" dirty="0" err="1" smtClean="0"/>
              <a:t>সমবেগে</a:t>
            </a:r>
            <a:r>
              <a:rPr lang="en-US" dirty="0" smtClean="0"/>
              <a:t> </a:t>
            </a:r>
            <a:r>
              <a:rPr lang="en-US" dirty="0" err="1" smtClean="0"/>
              <a:t>গতিশীল</a:t>
            </a:r>
            <a:r>
              <a:rPr lang="en-US" dirty="0" smtClean="0"/>
              <a:t> </a:t>
            </a:r>
            <a:r>
              <a:rPr lang="en-US" dirty="0" err="1" smtClean="0"/>
              <a:t>থাকার</a:t>
            </a:r>
            <a:r>
              <a:rPr lang="en-US" dirty="0" smtClean="0"/>
              <a:t> </a:t>
            </a:r>
            <a:r>
              <a:rPr lang="en-US" dirty="0" err="1" smtClean="0"/>
              <a:t>প্রবণতাকে</a:t>
            </a:r>
            <a:r>
              <a:rPr lang="en-US" dirty="0" smtClean="0"/>
              <a:t>  </a:t>
            </a:r>
            <a:r>
              <a:rPr lang="en-US" dirty="0" err="1" smtClean="0"/>
              <a:t>বলে</a:t>
            </a:r>
            <a:r>
              <a:rPr lang="en-US" dirty="0" smtClean="0"/>
              <a:t> </a:t>
            </a:r>
            <a:r>
              <a:rPr lang="en-US" dirty="0" err="1" smtClean="0"/>
              <a:t>গতি</a:t>
            </a:r>
            <a:r>
              <a:rPr lang="en-US" dirty="0" smtClean="0"/>
              <a:t> </a:t>
            </a:r>
            <a:r>
              <a:rPr lang="en-US" dirty="0" err="1" smtClean="0"/>
              <a:t>জড়তা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66"/>
            <a:ext cx="9144000" cy="5197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514350"/>
            <a:ext cx="4419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নিম্নের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চিত্রটি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লক্ষ্য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কর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90800" y="1352551"/>
            <a:ext cx="3657599" cy="1524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3028950"/>
            <a:ext cx="4038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NikoshBAN"/>
              </a:rPr>
              <a:t>কি</a:t>
            </a:r>
            <a:r>
              <a:rPr lang="en-US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NikoshBAN"/>
              </a:rPr>
              <a:t>  </a:t>
            </a:r>
            <a:r>
              <a:rPr lang="en-US" sz="2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NikoshBAN"/>
              </a:rPr>
              <a:t>বুঝতে</a:t>
            </a:r>
            <a:r>
              <a:rPr lang="en-US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NikoshBAN"/>
              </a:rPr>
              <a:t>  </a:t>
            </a:r>
            <a:r>
              <a:rPr lang="en-US" sz="2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NikoshBAN"/>
              </a:rPr>
              <a:t>পারলে</a:t>
            </a:r>
            <a:r>
              <a:rPr lang="en-US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NikoshBAN"/>
              </a:rPr>
              <a:t> ?</a:t>
            </a:r>
            <a:endParaRPr lang="en-US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562350"/>
            <a:ext cx="7239000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হঠা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ৎ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করে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ব্রেক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করতেই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যাত্রী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সামনের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দিকে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হেলে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পড়লো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এটা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জাড়োতার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/>
              </a:rPr>
              <a:t>কারণ</a:t>
            </a:r>
            <a:endParaRPr lang="en-US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66"/>
            <a:ext cx="9144000" cy="5197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590550"/>
            <a:ext cx="5029200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/>
              </a:rPr>
              <a:t>নিউটনের</a:t>
            </a:r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/>
              </a:rPr>
              <a:t> </a:t>
            </a:r>
            <a:r>
              <a:rPr lang="en-US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/>
              </a:rPr>
              <a:t>দ্বিতীয়</a:t>
            </a:r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/>
              </a:rPr>
              <a:t>  </a:t>
            </a:r>
            <a:r>
              <a:rPr lang="en-US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/>
              </a:rPr>
              <a:t>সূত্র</a:t>
            </a:r>
            <a:endParaRPr lang="en-U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200150"/>
            <a:ext cx="7086600" cy="224676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আমরা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নিউটনের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প্রথম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সূত্র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থেকে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জেনেছি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যে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বস্তুর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গতির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অবস্থার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পরিবর্তন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করতে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হলে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অর্থা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ৎ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স্থির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বস্তুকে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গতিশীল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করতে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হলে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বা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গতিশীল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বস্তুর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গতির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পরিবর্তন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করতে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হলে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বল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প্রয়োগ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করতে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হবে।বস্তুর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জড়তা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থাকার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কারণে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এ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বল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প্রয়োগ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করতে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হয়।যে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বস্তুর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জড়তা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যত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বেশি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তার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অবস্থা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পরিবর্তনের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জন্য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তত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বেশি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বল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দিতে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হবে।জড়তার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পরিমাণ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হচ্ছে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ভর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সুতরাং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যে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বস্তুর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ভর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যত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বেশি,গতির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পরিবর্তন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করতে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হলে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সেই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বস্তুর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উপর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তত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বেশি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বল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পয়োগ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করতে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হবে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। 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একটি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নির্দিষ্ট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ভরের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বস্তুর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উপর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কতখানি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বল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প্রয়োগ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করা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হলে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বস্তুটির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বেগের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কতখানি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পরিবর্তন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হবে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নিউটনের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দ্বিতীয়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সূত্র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সেটি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ব্যাখ্যা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/>
              </a:rPr>
              <a:t>করেছে</a:t>
            </a:r>
            <a:r>
              <a:rPr lang="en-US" sz="2000" dirty="0" smtClean="0">
                <a:solidFill>
                  <a:srgbClr val="0070C0"/>
                </a:solidFill>
                <a:latin typeface="NikoshBAN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4019550"/>
            <a:ext cx="518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ত্বরণঃ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ত্বরণ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হচ্ছে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বেগের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পরিবর্তনের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হার</a:t>
            </a:r>
            <a:r>
              <a:rPr lang="en-US" dirty="0" smtClean="0">
                <a:solidFill>
                  <a:srgbClr val="FF0000"/>
                </a:solidFill>
              </a:rPr>
              <a:t> ।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অর্থা</a:t>
            </a:r>
            <a:r>
              <a:rPr lang="en-US" dirty="0" smtClean="0">
                <a:solidFill>
                  <a:srgbClr val="FF0000"/>
                </a:solidFill>
              </a:rPr>
              <a:t>ৎ a =  v-u/t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562350"/>
            <a:ext cx="495413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ভরবেগঃ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ভর</a:t>
            </a:r>
            <a:r>
              <a:rPr lang="en-US" dirty="0" smtClean="0">
                <a:solidFill>
                  <a:srgbClr val="FF00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বেগের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গুনফল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অর্থা</a:t>
            </a:r>
            <a:r>
              <a:rPr lang="en-US" dirty="0" smtClean="0">
                <a:solidFill>
                  <a:srgbClr val="FF0000"/>
                </a:solidFill>
              </a:rPr>
              <a:t>ৎ P=M*V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577</Words>
  <Application>Microsoft Office PowerPoint</Application>
  <PresentationFormat>On-screen Show (16:9)</PresentationFormat>
  <Paragraphs>67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Prianka nyta </dc:title>
  <dc:creator>Debbrota Dey</dc:creator>
  <cp:lastModifiedBy>Debbrota Dey</cp:lastModifiedBy>
  <cp:revision>30</cp:revision>
  <dcterms:created xsi:type="dcterms:W3CDTF">2006-08-16T00:00:00Z</dcterms:created>
  <dcterms:modified xsi:type="dcterms:W3CDTF">2021-05-03T16:45:44Z</dcterms:modified>
</cp:coreProperties>
</file>