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8" r:id="rId3"/>
    <p:sldId id="284" r:id="rId4"/>
    <p:sldId id="287" r:id="rId5"/>
    <p:sldId id="257" r:id="rId6"/>
    <p:sldId id="289" r:id="rId7"/>
    <p:sldId id="259" r:id="rId8"/>
    <p:sldId id="256" r:id="rId9"/>
    <p:sldId id="260" r:id="rId10"/>
    <p:sldId id="258" r:id="rId11"/>
    <p:sldId id="292" r:id="rId12"/>
    <p:sldId id="293" r:id="rId13"/>
    <p:sldId id="294" r:id="rId14"/>
    <p:sldId id="280" r:id="rId15"/>
    <p:sldId id="264" r:id="rId16"/>
    <p:sldId id="295" r:id="rId17"/>
    <p:sldId id="291" r:id="rId18"/>
    <p:sldId id="290" r:id="rId19"/>
    <p:sldId id="296" r:id="rId20"/>
    <p:sldId id="286" r:id="rId21"/>
    <p:sldId id="285" r:id="rId22"/>
  </p:sldIdLst>
  <p:sldSz cx="135366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L1OhNeVt4jPgoxJfIm4Ow==" hashData="mzBNGdDOj9+g/Ezp/jQbiIOkgrhBmD0iuTzIWPPz4nsYD3xAGtlbeAVV20IryTKAUK7dJ7zlUQyaI1YlcQZIZ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077" y="1237197"/>
            <a:ext cx="101524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077" y="3970580"/>
            <a:ext cx="101524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87139" y="402483"/>
            <a:ext cx="291883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0642" y="402483"/>
            <a:ext cx="858728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0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077" y="1237198"/>
            <a:ext cx="10152460" cy="2631887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077" y="3970581"/>
            <a:ext cx="10152460" cy="1825171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75" indent="0" algn="ctr">
              <a:buNone/>
              <a:defRPr sz="2040"/>
            </a:lvl2pPr>
            <a:lvl3pPr marL="932549" indent="0" algn="ctr">
              <a:buNone/>
              <a:defRPr sz="1836"/>
            </a:lvl3pPr>
            <a:lvl4pPr marL="1398824" indent="0" algn="ctr">
              <a:buNone/>
              <a:defRPr sz="1632"/>
            </a:lvl4pPr>
            <a:lvl5pPr marL="1865098" indent="0" algn="ctr">
              <a:buNone/>
              <a:defRPr sz="1632"/>
            </a:lvl5pPr>
            <a:lvl6pPr marL="2331373" indent="0" algn="ctr">
              <a:buNone/>
              <a:defRPr sz="1632"/>
            </a:lvl6pPr>
            <a:lvl7pPr marL="2797647" indent="0" algn="ctr">
              <a:buNone/>
              <a:defRPr sz="1632"/>
            </a:lvl7pPr>
            <a:lvl8pPr marL="3263921" indent="0" algn="ctr">
              <a:buNone/>
              <a:defRPr sz="1632"/>
            </a:lvl8pPr>
            <a:lvl9pPr marL="3730195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14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6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92" y="1884670"/>
            <a:ext cx="11675329" cy="3144614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592" y="5059034"/>
            <a:ext cx="11675329" cy="1653678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7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49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24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09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37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647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392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1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0642" y="2012414"/>
            <a:ext cx="57530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2910" y="2012414"/>
            <a:ext cx="57530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1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402483"/>
            <a:ext cx="1167532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406" y="1853171"/>
            <a:ext cx="5726621" cy="908210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75" indent="0">
              <a:buNone/>
              <a:defRPr sz="2040" b="1"/>
            </a:lvl2pPr>
            <a:lvl3pPr marL="932549" indent="0">
              <a:buNone/>
              <a:defRPr sz="1836" b="1"/>
            </a:lvl3pPr>
            <a:lvl4pPr marL="1398824" indent="0">
              <a:buNone/>
              <a:defRPr sz="1632" b="1"/>
            </a:lvl4pPr>
            <a:lvl5pPr marL="1865098" indent="0">
              <a:buNone/>
              <a:defRPr sz="1632" b="1"/>
            </a:lvl5pPr>
            <a:lvl6pPr marL="2331373" indent="0">
              <a:buNone/>
              <a:defRPr sz="1632" b="1"/>
            </a:lvl6pPr>
            <a:lvl7pPr marL="2797647" indent="0">
              <a:buNone/>
              <a:defRPr sz="1632" b="1"/>
            </a:lvl7pPr>
            <a:lvl8pPr marL="3263921" indent="0">
              <a:buNone/>
              <a:defRPr sz="1632" b="1"/>
            </a:lvl8pPr>
            <a:lvl9pPr marL="3730195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406" y="2761381"/>
            <a:ext cx="5726621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2910" y="1853171"/>
            <a:ext cx="5754824" cy="908210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75" indent="0">
              <a:buNone/>
              <a:defRPr sz="2040" b="1"/>
            </a:lvl2pPr>
            <a:lvl3pPr marL="932549" indent="0">
              <a:buNone/>
              <a:defRPr sz="1836" b="1"/>
            </a:lvl3pPr>
            <a:lvl4pPr marL="1398824" indent="0">
              <a:buNone/>
              <a:defRPr sz="1632" b="1"/>
            </a:lvl4pPr>
            <a:lvl5pPr marL="1865098" indent="0">
              <a:buNone/>
              <a:defRPr sz="1632" b="1"/>
            </a:lvl5pPr>
            <a:lvl6pPr marL="2331373" indent="0">
              <a:buNone/>
              <a:defRPr sz="1632" b="1"/>
            </a:lvl6pPr>
            <a:lvl7pPr marL="2797647" indent="0">
              <a:buNone/>
              <a:defRPr sz="1632" b="1"/>
            </a:lvl7pPr>
            <a:lvl8pPr marL="3263921" indent="0">
              <a:buNone/>
              <a:defRPr sz="1632" b="1"/>
            </a:lvl8pPr>
            <a:lvl9pPr marL="3730195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2910" y="2761381"/>
            <a:ext cx="5754824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8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3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8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503978"/>
            <a:ext cx="4365909" cy="1763924"/>
          </a:xfrm>
        </p:spPr>
        <p:txBody>
          <a:bodyPr anchor="b"/>
          <a:lstStyle>
            <a:lvl1pPr>
              <a:defRPr sz="32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24" y="1088455"/>
            <a:ext cx="6852910" cy="5372269"/>
          </a:xfrm>
        </p:spPr>
        <p:txBody>
          <a:bodyPr/>
          <a:lstStyle>
            <a:lvl1pPr>
              <a:defRPr sz="3263"/>
            </a:lvl1pPr>
            <a:lvl2pPr>
              <a:defRPr sz="2855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06" y="2267902"/>
            <a:ext cx="4365909" cy="4201570"/>
          </a:xfrm>
        </p:spPr>
        <p:txBody>
          <a:bodyPr/>
          <a:lstStyle>
            <a:lvl1pPr marL="0" indent="0">
              <a:buNone/>
              <a:defRPr sz="1632"/>
            </a:lvl1pPr>
            <a:lvl2pPr marL="466275" indent="0">
              <a:buNone/>
              <a:defRPr sz="1428"/>
            </a:lvl2pPr>
            <a:lvl3pPr marL="932549" indent="0">
              <a:buNone/>
              <a:defRPr sz="1224"/>
            </a:lvl3pPr>
            <a:lvl4pPr marL="1398824" indent="0">
              <a:buNone/>
              <a:defRPr sz="1020"/>
            </a:lvl4pPr>
            <a:lvl5pPr marL="1865098" indent="0">
              <a:buNone/>
              <a:defRPr sz="1020"/>
            </a:lvl5pPr>
            <a:lvl6pPr marL="2331373" indent="0">
              <a:buNone/>
              <a:defRPr sz="1020"/>
            </a:lvl6pPr>
            <a:lvl7pPr marL="2797647" indent="0">
              <a:buNone/>
              <a:defRPr sz="1020"/>
            </a:lvl7pPr>
            <a:lvl8pPr marL="3263921" indent="0">
              <a:buNone/>
              <a:defRPr sz="1020"/>
            </a:lvl8pPr>
            <a:lvl9pPr marL="3730195" indent="0">
              <a:buNone/>
              <a:defRPr sz="10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1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2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503978"/>
            <a:ext cx="4365909" cy="1763924"/>
          </a:xfrm>
        </p:spPr>
        <p:txBody>
          <a:bodyPr anchor="b"/>
          <a:lstStyle>
            <a:lvl1pPr>
              <a:defRPr sz="32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4824" y="1088455"/>
            <a:ext cx="6852910" cy="5372269"/>
          </a:xfrm>
        </p:spPr>
        <p:txBody>
          <a:bodyPr anchor="t"/>
          <a:lstStyle>
            <a:lvl1pPr marL="0" indent="0">
              <a:buNone/>
              <a:defRPr sz="3263"/>
            </a:lvl1pPr>
            <a:lvl2pPr marL="466275" indent="0">
              <a:buNone/>
              <a:defRPr sz="2855"/>
            </a:lvl2pPr>
            <a:lvl3pPr marL="932549" indent="0">
              <a:buNone/>
              <a:defRPr sz="2448"/>
            </a:lvl3pPr>
            <a:lvl4pPr marL="1398824" indent="0">
              <a:buNone/>
              <a:defRPr sz="2040"/>
            </a:lvl4pPr>
            <a:lvl5pPr marL="1865098" indent="0">
              <a:buNone/>
              <a:defRPr sz="2040"/>
            </a:lvl5pPr>
            <a:lvl6pPr marL="2331373" indent="0">
              <a:buNone/>
              <a:defRPr sz="2040"/>
            </a:lvl6pPr>
            <a:lvl7pPr marL="2797647" indent="0">
              <a:buNone/>
              <a:defRPr sz="2040"/>
            </a:lvl7pPr>
            <a:lvl8pPr marL="3263921" indent="0">
              <a:buNone/>
              <a:defRPr sz="2040"/>
            </a:lvl8pPr>
            <a:lvl9pPr marL="3730195" indent="0">
              <a:buNone/>
              <a:defRPr sz="20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06" y="2267902"/>
            <a:ext cx="4365909" cy="4201570"/>
          </a:xfrm>
        </p:spPr>
        <p:txBody>
          <a:bodyPr/>
          <a:lstStyle>
            <a:lvl1pPr marL="0" indent="0">
              <a:buNone/>
              <a:defRPr sz="1632"/>
            </a:lvl1pPr>
            <a:lvl2pPr marL="466275" indent="0">
              <a:buNone/>
              <a:defRPr sz="1428"/>
            </a:lvl2pPr>
            <a:lvl3pPr marL="932549" indent="0">
              <a:buNone/>
              <a:defRPr sz="1224"/>
            </a:lvl3pPr>
            <a:lvl4pPr marL="1398824" indent="0">
              <a:buNone/>
              <a:defRPr sz="1020"/>
            </a:lvl4pPr>
            <a:lvl5pPr marL="1865098" indent="0">
              <a:buNone/>
              <a:defRPr sz="1020"/>
            </a:lvl5pPr>
            <a:lvl6pPr marL="2331373" indent="0">
              <a:buNone/>
              <a:defRPr sz="1020"/>
            </a:lvl6pPr>
            <a:lvl7pPr marL="2797647" indent="0">
              <a:buNone/>
              <a:defRPr sz="1020"/>
            </a:lvl7pPr>
            <a:lvl8pPr marL="3263921" indent="0">
              <a:buNone/>
              <a:defRPr sz="1020"/>
            </a:lvl8pPr>
            <a:lvl9pPr marL="3730195" indent="0">
              <a:buNone/>
              <a:defRPr sz="10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1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7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87139" y="402484"/>
            <a:ext cx="291883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0642" y="402484"/>
            <a:ext cx="858728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92" y="1884670"/>
            <a:ext cx="1167532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592" y="5059034"/>
            <a:ext cx="1167532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0642" y="2012414"/>
            <a:ext cx="57530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2910" y="2012414"/>
            <a:ext cx="57530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5" y="402483"/>
            <a:ext cx="1167532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406" y="1853171"/>
            <a:ext cx="5726621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406" y="2761381"/>
            <a:ext cx="5726621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2910" y="1853171"/>
            <a:ext cx="575482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2910" y="2761381"/>
            <a:ext cx="5754824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503978"/>
            <a:ext cx="4365910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24" y="1088454"/>
            <a:ext cx="685291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06" y="2267902"/>
            <a:ext cx="4365910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1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503978"/>
            <a:ext cx="4365910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4824" y="1088454"/>
            <a:ext cx="685291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06" y="2267902"/>
            <a:ext cx="4365910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0642" y="402483"/>
            <a:ext cx="116753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642" y="2012414"/>
            <a:ext cx="116753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642" y="7006699"/>
            <a:ext cx="30457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DBB2-8451-4B21-8C35-4CA9D2154E01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4003" y="7006699"/>
            <a:ext cx="45686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0233" y="7006699"/>
            <a:ext cx="30457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7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0642" y="402483"/>
            <a:ext cx="116753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642" y="2012414"/>
            <a:ext cx="116753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642" y="7006700"/>
            <a:ext cx="30457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BF6A-1170-471A-8AEE-19DC851C5ED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4003" y="7006700"/>
            <a:ext cx="45686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0233" y="7006700"/>
            <a:ext cx="30457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9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32549" rtl="0" eaLnBrk="1" latinLnBrk="0" hangingPunct="1">
        <a:lnSpc>
          <a:spcPct val="90000"/>
        </a:lnSpc>
        <a:spcBef>
          <a:spcPct val="0"/>
        </a:spcBef>
        <a:buNone/>
        <a:defRPr sz="44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37" indent="-233137" algn="l" defTabSz="932549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5" kern="1200">
          <a:solidFill>
            <a:schemeClr val="tx1"/>
          </a:solidFill>
          <a:latin typeface="+mn-lt"/>
          <a:ea typeface="+mn-ea"/>
          <a:cs typeface="+mn-cs"/>
        </a:defRPr>
      </a:lvl1pPr>
      <a:lvl2pPr marL="699411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686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60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235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510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784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059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333" indent="-233137" algn="l" defTabSz="93254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75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49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24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098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373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647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3921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195" algn="l" defTabSz="93254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3536612" cy="7711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04DD85-9D27-45A5-BFE6-E699E22D0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399" cy="7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0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j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2" y="1235242"/>
            <a:ext cx="11646568" cy="56847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540041" y="316487"/>
            <a:ext cx="993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itchFamily="2" charset="0"/>
                <a:cs typeface="NikoshBAN" pitchFamily="2" charset="0"/>
              </a:rPr>
              <a:t>মানুষও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>
            <a:extLst>
              <a:ext uri="{FF2B5EF4-FFF2-40B4-BE49-F238E27FC236}">
                <a16:creationId xmlns:a16="http://schemas.microsoft.com/office/drawing/2014/main" id="{C398A3F8-E4F4-4F34-8BA8-BA7A7B556C1F}"/>
              </a:ext>
            </a:extLst>
          </p:cNvPr>
          <p:cNvSpPr/>
          <p:nvPr/>
        </p:nvSpPr>
        <p:spPr>
          <a:xfrm>
            <a:off x="1059545" y="2091947"/>
            <a:ext cx="2032002" cy="1687890"/>
          </a:xfrm>
          <a:prstGeom prst="octagon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3600" b="1" kern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EB4D16-B49C-4643-87BF-154E8A47EC1E}"/>
              </a:ext>
            </a:extLst>
          </p:cNvPr>
          <p:cNvCxnSpPr/>
          <p:nvPr/>
        </p:nvCxnSpPr>
        <p:spPr>
          <a:xfrm>
            <a:off x="3304675" y="1283368"/>
            <a:ext cx="0" cy="425115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95EFE-0607-436A-B678-9D2C03E0BC8A}"/>
              </a:ext>
            </a:extLst>
          </p:cNvPr>
          <p:cNvCxnSpPr>
            <a:cxnSpLocks/>
          </p:cNvCxnSpPr>
          <p:nvPr/>
        </p:nvCxnSpPr>
        <p:spPr>
          <a:xfrm>
            <a:off x="3416971" y="1925054"/>
            <a:ext cx="0" cy="33207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B39224-0A7E-401E-BA30-FD1B75482B0E}"/>
              </a:ext>
            </a:extLst>
          </p:cNvPr>
          <p:cNvCxnSpPr/>
          <p:nvPr/>
        </p:nvCxnSpPr>
        <p:spPr>
          <a:xfrm>
            <a:off x="3577394" y="1283368"/>
            <a:ext cx="0" cy="425115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CC1F59-64CC-4C4F-82DD-91C774972436}"/>
              </a:ext>
            </a:extLst>
          </p:cNvPr>
          <p:cNvSpPr txBox="1"/>
          <p:nvPr/>
        </p:nvSpPr>
        <p:spPr>
          <a:xfrm>
            <a:off x="3689689" y="2541294"/>
            <a:ext cx="8005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10975743-0-yellow-arrow-clip-ar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2435292" flipV="1">
            <a:off x="6870397" y="1590544"/>
            <a:ext cx="1504770" cy="1175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778" y="996182"/>
            <a:ext cx="1437154" cy="3294854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 rot="2056383">
            <a:off x="8207222" y="2339761"/>
            <a:ext cx="1678952" cy="310465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419074" y="5714087"/>
            <a:ext cx="2773180" cy="11242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/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প্রাণীর শ্বাস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932372" y="4235079"/>
            <a:ext cx="1361560" cy="4921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/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2" name="Picture 71" descr="10975743-0-yellow-arrow-clip-ar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2789421" flipV="1">
            <a:off x="9413913" y="3248496"/>
            <a:ext cx="1504770" cy="117589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4802862" y="393618"/>
            <a:ext cx="4680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কী কী দেখা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2093716">
            <a:off x="8256946" y="2418115"/>
            <a:ext cx="185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ডাই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অক্সাইড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729421-CFC5-406D-B624-FD1C5E3AC656}"/>
              </a:ext>
            </a:extLst>
          </p:cNvPr>
          <p:cNvGrpSpPr/>
          <p:nvPr/>
        </p:nvGrpSpPr>
        <p:grpSpPr>
          <a:xfrm>
            <a:off x="289535" y="3452896"/>
            <a:ext cx="4398057" cy="3542777"/>
            <a:chOff x="274230" y="3534996"/>
            <a:chExt cx="4398057" cy="354277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6575" y="5349281"/>
              <a:ext cx="2045712" cy="158713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520968" y="3534996"/>
              <a:ext cx="1816001" cy="162618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2" name="TextBox 61"/>
            <p:cNvSpPr txBox="1"/>
            <p:nvPr/>
          </p:nvSpPr>
          <p:spPr>
            <a:xfrm>
              <a:off x="2301690" y="4452283"/>
              <a:ext cx="1083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মানুষ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84372" y="5227906"/>
              <a:ext cx="100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মোরগ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2" name="Picture 41" descr="images (32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0728" y="5360603"/>
              <a:ext cx="2078099" cy="158713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5" name="TextBox 64"/>
            <p:cNvSpPr txBox="1"/>
            <p:nvPr/>
          </p:nvSpPr>
          <p:spPr>
            <a:xfrm>
              <a:off x="274230" y="6554553"/>
              <a:ext cx="1083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বিড়াল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9DB0665-A118-4015-8E9E-A796376A1CE0}"/>
              </a:ext>
            </a:extLst>
          </p:cNvPr>
          <p:cNvGrpSpPr/>
          <p:nvPr/>
        </p:nvGrpSpPr>
        <p:grpSpPr>
          <a:xfrm>
            <a:off x="8387904" y="3538967"/>
            <a:ext cx="4454796" cy="3408773"/>
            <a:chOff x="8387904" y="3538967"/>
            <a:chExt cx="4454796" cy="3408773"/>
          </a:xfrm>
        </p:grpSpPr>
        <p:pic>
          <p:nvPicPr>
            <p:cNvPr id="47" name="Picture 46" descr="images (36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15302" y="5380708"/>
              <a:ext cx="2110231" cy="1567032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7" name="TextBox 66"/>
            <p:cNvSpPr txBox="1"/>
            <p:nvPr/>
          </p:nvSpPr>
          <p:spPr>
            <a:xfrm>
              <a:off x="11759488" y="5376455"/>
              <a:ext cx="1083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কাক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1" name="Picture 40" descr="download (16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32303" y="3538967"/>
              <a:ext cx="1825032" cy="162618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8" name="TextBox 67"/>
            <p:cNvSpPr txBox="1"/>
            <p:nvPr/>
          </p:nvSpPr>
          <p:spPr>
            <a:xfrm>
              <a:off x="9506363" y="4078460"/>
              <a:ext cx="1083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সিংহ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8" name="Picture 37" descr="download (14)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387904" y="5357040"/>
              <a:ext cx="2110231" cy="156703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0" name="TextBox 69"/>
            <p:cNvSpPr txBox="1"/>
            <p:nvPr/>
          </p:nvSpPr>
          <p:spPr>
            <a:xfrm>
              <a:off x="9540863" y="5376455"/>
              <a:ext cx="1083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ছাগল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B256B75C-25C8-4697-8CF8-CBD509A101F3}"/>
              </a:ext>
            </a:extLst>
          </p:cNvPr>
          <p:cNvSpPr/>
          <p:nvPr/>
        </p:nvSpPr>
        <p:spPr>
          <a:xfrm rot="9750713">
            <a:off x="3021365" y="2267410"/>
            <a:ext cx="1635152" cy="45450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" name="Picture 70" descr="10975743-0-yellow-arrow-clip-ar.gif">
            <a:extLst>
              <a:ext uri="{FF2B5EF4-FFF2-40B4-BE49-F238E27FC236}">
                <a16:creationId xmlns:a16="http://schemas.microsoft.com/office/drawing/2014/main" id="{A1AE4F67-C538-45F5-9569-A915FB85A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117039" flipV="1">
            <a:off x="1690198" y="3014220"/>
            <a:ext cx="1504770" cy="117589"/>
          </a:xfrm>
          <a:prstGeom prst="rect">
            <a:avLst/>
          </a:prstGeom>
        </p:spPr>
      </p:pic>
      <p:pic>
        <p:nvPicPr>
          <p:cNvPr id="78" name="Picture 77" descr="10975743-0-yellow-arrow-clip-ar.gif">
            <a:extLst>
              <a:ext uri="{FF2B5EF4-FFF2-40B4-BE49-F238E27FC236}">
                <a16:creationId xmlns:a16="http://schemas.microsoft.com/office/drawing/2014/main" id="{8D46F7CB-155C-466F-874B-05F2837F2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401315" flipV="1">
            <a:off x="4661831" y="1905336"/>
            <a:ext cx="1504770" cy="11758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3C35BC72-A3EB-477B-A833-958E501B2773}"/>
              </a:ext>
            </a:extLst>
          </p:cNvPr>
          <p:cNvSpPr txBox="1"/>
          <p:nvPr/>
        </p:nvSpPr>
        <p:spPr>
          <a:xfrm rot="20569574">
            <a:off x="3119783" y="2327837"/>
            <a:ext cx="151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ডাই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অক্সাইড</a:t>
            </a:r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EA1892-31B7-4DB2-B60B-894E2C46308B}"/>
              </a:ext>
            </a:extLst>
          </p:cNvPr>
          <p:cNvSpPr/>
          <p:nvPr/>
        </p:nvSpPr>
        <p:spPr>
          <a:xfrm>
            <a:off x="476033" y="483076"/>
            <a:ext cx="12854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64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60" grpId="0" animBg="1"/>
      <p:bldP spid="73" grpId="0"/>
      <p:bldP spid="73" grpId="1"/>
      <p:bldP spid="76" grpId="0"/>
      <p:bldP spid="40" grpId="0" animBg="1"/>
      <p:bldP spid="79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fs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78" y="4630168"/>
            <a:ext cx="11710758" cy="938238"/>
          </a:xfrm>
          <a:prstGeom prst="rect">
            <a:avLst/>
          </a:prstGeom>
        </p:spPr>
      </p:pic>
      <p:pic>
        <p:nvPicPr>
          <p:cNvPr id="13" name="Picture 12" descr="asg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99" y="3364020"/>
            <a:ext cx="2328533" cy="1552402"/>
          </a:xfrm>
          <a:prstGeom prst="rect">
            <a:avLst/>
          </a:prstGeom>
        </p:spPr>
      </p:pic>
      <p:pic>
        <p:nvPicPr>
          <p:cNvPr id="14" name="Picture 13" descr="T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220" y="1156063"/>
            <a:ext cx="2419420" cy="3643087"/>
          </a:xfrm>
          <a:prstGeom prst="rect">
            <a:avLst/>
          </a:prstGeom>
        </p:spPr>
      </p:pic>
      <p:pic>
        <p:nvPicPr>
          <p:cNvPr id="15" name="Picture 14" descr="cow du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2069" y="4523822"/>
            <a:ext cx="435429" cy="262067"/>
          </a:xfrm>
          <a:prstGeom prst="rect">
            <a:avLst/>
          </a:prstGeom>
        </p:spPr>
      </p:pic>
      <p:pic>
        <p:nvPicPr>
          <p:cNvPr id="16" name="Picture 15" descr="dead c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074" y="3859155"/>
            <a:ext cx="2061030" cy="1103472"/>
          </a:xfrm>
          <a:prstGeom prst="rect">
            <a:avLst/>
          </a:prstGeom>
        </p:spPr>
      </p:pic>
      <p:sp>
        <p:nvSpPr>
          <p:cNvPr id="17" name="Curved Down Arrow 16"/>
          <p:cNvSpPr/>
          <p:nvPr/>
        </p:nvSpPr>
        <p:spPr>
          <a:xfrm rot="10800000">
            <a:off x="1398561" y="4990513"/>
            <a:ext cx="7765368" cy="1828795"/>
          </a:xfrm>
          <a:prstGeom prst="curvedDownArrow">
            <a:avLst>
              <a:gd name="adj1" fmla="val 17206"/>
              <a:gd name="adj2" fmla="val 41127"/>
              <a:gd name="adj3" fmla="val 3243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2087877" y="4906104"/>
            <a:ext cx="5655213" cy="984741"/>
          </a:xfrm>
          <a:prstGeom prst="curvedDownArrow">
            <a:avLst>
              <a:gd name="adj1" fmla="val 17206"/>
              <a:gd name="adj2" fmla="val 41127"/>
              <a:gd name="adj3" fmla="val 3243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479671" flipV="1">
            <a:off x="7051432" y="3187505"/>
            <a:ext cx="2250830" cy="436098"/>
          </a:xfrm>
          <a:prstGeom prst="curvedUp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3855721" y="551580"/>
            <a:ext cx="669622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 ভালভাবে লক্ষ্য কর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9698501" y="5975251"/>
            <a:ext cx="2489981" cy="689317"/>
          </a:xfrm>
          <a:prstGeom prst="wedgeEllipseCallout">
            <a:avLst>
              <a:gd name="adj1" fmla="val -116126"/>
              <a:gd name="adj2" fmla="val -6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বা প্রাকৃতিক সার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4352769" y="6270674"/>
            <a:ext cx="2363373" cy="281354"/>
          </a:xfrm>
          <a:prstGeom prst="wedgeRectCallout">
            <a:avLst>
              <a:gd name="adj1" fmla="val -21374"/>
              <a:gd name="adj2" fmla="val -1884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বা প্রাকৃতিক সার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841566" y="3400865"/>
            <a:ext cx="1055077" cy="576775"/>
          </a:xfrm>
          <a:prstGeom prst="wedgeEllipseCallout">
            <a:avLst>
              <a:gd name="adj1" fmla="val -55499"/>
              <a:gd name="adj2" fmla="val 1673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10303412" y="2106637"/>
            <a:ext cx="1856936" cy="576775"/>
          </a:xfrm>
          <a:prstGeom prst="wedgeEllipseCallout">
            <a:avLst>
              <a:gd name="adj1" fmla="val -90530"/>
              <a:gd name="adj2" fmla="val 2893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 প্রাণীদেহ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Curved Up Arrow 24"/>
          <p:cNvSpPr/>
          <p:nvPr/>
        </p:nvSpPr>
        <p:spPr>
          <a:xfrm rot="3374204" flipV="1">
            <a:off x="7054669" y="3917392"/>
            <a:ext cx="1014272" cy="199521"/>
          </a:xfrm>
          <a:prstGeom prst="curvedUpArrow">
            <a:avLst>
              <a:gd name="adj1" fmla="val 50000"/>
              <a:gd name="adj2" fmla="val 5000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6690" y="407482"/>
            <a:ext cx="11710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জন্যও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মৃতদেহ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24435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908268" y="546835"/>
            <a:ext cx="5514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 কী দেখা যাচ্ছে?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39703" y="589285"/>
            <a:ext cx="5514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ফুলের পরাগায়ন।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26847" y="568060"/>
            <a:ext cx="5514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পরাগায়নের ফলে কী হয়?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4685" y="504385"/>
            <a:ext cx="12159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পরাগায়নের ফলে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বীজ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হয়।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8268" y="5738714"/>
            <a:ext cx="9383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বীজ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ফুল থেকে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অন্য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ফুলে</a:t>
            </a:r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পরাগায়ন বলে।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79482-2319-400D-A726-990E0C100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79" y="1459832"/>
            <a:ext cx="9623040" cy="41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2" grpId="1"/>
      <p:bldP spid="43" grpId="0"/>
      <p:bldP spid="43" grpId="1"/>
      <p:bldP spid="44" grpId="0"/>
      <p:bldP spid="44" grpId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908268" y="546835"/>
            <a:ext cx="5514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 কী দেখা যাচ্ছে?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57064" y="518415"/>
            <a:ext cx="5514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বিস্তরণ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00028" y="546853"/>
            <a:ext cx="6136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ফলে কী হয়?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3443" y="1134823"/>
            <a:ext cx="12159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আবাস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8268" y="5738714"/>
            <a:ext cx="9383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মাতৃউদ্ভিদ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পড়াই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49CB0-52A0-46EB-BF9D-358EF6619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39" y="1958987"/>
            <a:ext cx="4302750" cy="3447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D87A1F-6455-43AE-94D6-D7D9AF245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6" y="1935848"/>
            <a:ext cx="4725123" cy="34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2" grpId="1"/>
      <p:bldP spid="43" grpId="0"/>
      <p:bldP spid="43" grpId="1"/>
      <p:bldP spid="44" grpId="0"/>
      <p:bldP spid="44" grpId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582ADC3D-5197-430C-ACCB-28C578FE574F}"/>
              </a:ext>
            </a:extLst>
          </p:cNvPr>
          <p:cNvSpPr/>
          <p:nvPr/>
        </p:nvSpPr>
        <p:spPr>
          <a:xfrm>
            <a:off x="1617580" y="5267552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প্রাণী</a:t>
            </a:r>
            <a:endParaRPr lang="bn-BD" sz="2800" b="1" kern="0" dirty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DFAFB9E-AF19-4818-B8EC-8EA7B0703ADC}"/>
              </a:ext>
            </a:extLst>
          </p:cNvPr>
          <p:cNvSpPr/>
          <p:nvPr/>
        </p:nvSpPr>
        <p:spPr>
          <a:xfrm>
            <a:off x="1624840" y="4795850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উদ্ভিদ</a:t>
            </a:r>
            <a:endParaRPr lang="bn-BD" sz="2800" b="1" kern="0" dirty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D60501-E349-4FB0-A362-5DF099E0966C}"/>
              </a:ext>
            </a:extLst>
          </p:cNvPr>
          <p:cNvSpPr/>
          <p:nvPr/>
        </p:nvSpPr>
        <p:spPr>
          <a:xfrm>
            <a:off x="1624840" y="4316888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জীব                                    কীভাবে পস্পর নির্ভরশীল</a:t>
            </a:r>
            <a:endParaRPr lang="bn-BD" sz="2800" b="1" kern="0" dirty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9084777-FC23-4E21-AB88-66B6223AC7A8}"/>
              </a:ext>
            </a:extLst>
          </p:cNvPr>
          <p:cNvCxnSpPr/>
          <p:nvPr/>
        </p:nvCxnSpPr>
        <p:spPr>
          <a:xfrm rot="16200000" flipH="1">
            <a:off x="4068037" y="5052282"/>
            <a:ext cx="1444285" cy="2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AE0BD60D-B88B-4509-BAE8-82D7F8BAAE0A}"/>
              </a:ext>
            </a:extLst>
          </p:cNvPr>
          <p:cNvSpPr/>
          <p:nvPr/>
        </p:nvSpPr>
        <p:spPr>
          <a:xfrm>
            <a:off x="1660431" y="3816502"/>
            <a:ext cx="470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20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0DA3861-D233-4683-9D27-6310578207C0}"/>
              </a:ext>
            </a:extLst>
          </p:cNvPr>
          <p:cNvSpPr/>
          <p:nvPr/>
        </p:nvSpPr>
        <p:spPr>
          <a:xfrm>
            <a:off x="5166320" y="433221"/>
            <a:ext cx="203200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86" name="Picture 85" descr="download.png">
            <a:extLst>
              <a:ext uri="{FF2B5EF4-FFF2-40B4-BE49-F238E27FC236}">
                <a16:creationId xmlns:a16="http://schemas.microsoft.com/office/drawing/2014/main" id="{7543DC85-A1F3-4090-9710-5533F5FC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914" y="465592"/>
            <a:ext cx="939942" cy="701341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22A773AB-EF83-447D-AD77-65BEA0C35787}"/>
              </a:ext>
            </a:extLst>
          </p:cNvPr>
          <p:cNvGrpSpPr/>
          <p:nvPr/>
        </p:nvGrpSpPr>
        <p:grpSpPr>
          <a:xfrm>
            <a:off x="2854849" y="1252302"/>
            <a:ext cx="7315265" cy="2247968"/>
            <a:chOff x="2100872" y="1188134"/>
            <a:chExt cx="7315265" cy="2247968"/>
          </a:xfrm>
        </p:grpSpPr>
        <p:pic>
          <p:nvPicPr>
            <p:cNvPr id="88" name="Picture 87" descr="GuavaPlant00-450x600 copy.jpg">
              <a:extLst>
                <a:ext uri="{FF2B5EF4-FFF2-40B4-BE49-F238E27FC236}">
                  <a16:creationId xmlns:a16="http://schemas.microsoft.com/office/drawing/2014/main" id="{044DDD1C-B80F-442E-BCE6-FECB13D8E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0872" y="1188134"/>
              <a:ext cx="1683337" cy="2247968"/>
            </a:xfrm>
            <a:prstGeom prst="rect">
              <a:avLst/>
            </a:prstGeom>
          </p:spPr>
        </p:pic>
        <p:pic>
          <p:nvPicPr>
            <p:cNvPr id="89" name="Picture 88" descr="asgd.png">
              <a:extLst>
                <a:ext uri="{FF2B5EF4-FFF2-40B4-BE49-F238E27FC236}">
                  <a16:creationId xmlns:a16="http://schemas.microsoft.com/office/drawing/2014/main" id="{E47D62F8-7E42-4200-B015-0260765CE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1479" y="1698909"/>
              <a:ext cx="2644658" cy="1606997"/>
            </a:xfrm>
            <a:prstGeom prst="rect">
              <a:avLst/>
            </a:prstGeom>
          </p:spPr>
        </p:pic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5F7096D-4BD1-4197-BEC8-A091F8B25C89}"/>
                </a:ext>
              </a:extLst>
            </p:cNvPr>
            <p:cNvGrpSpPr/>
            <p:nvPr/>
          </p:nvGrpSpPr>
          <p:grpSpPr>
            <a:xfrm>
              <a:off x="3771302" y="2108472"/>
              <a:ext cx="2784072" cy="389308"/>
              <a:chOff x="3946355" y="1792642"/>
              <a:chExt cx="1551666" cy="451297"/>
            </a:xfrm>
            <a:solidFill>
              <a:schemeClr val="accent3">
                <a:lumMod val="60000"/>
                <a:lumOff val="40000"/>
              </a:schemeClr>
            </a:solidFill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C14726E-7F1F-4085-82DB-AC0041B70661}"/>
                  </a:ext>
                </a:extLst>
              </p:cNvPr>
              <p:cNvGrpSpPr/>
              <p:nvPr/>
            </p:nvGrpSpPr>
            <p:grpSpPr>
              <a:xfrm>
                <a:off x="3946355" y="1792642"/>
                <a:ext cx="1540045" cy="176835"/>
                <a:chOff x="3946355" y="1792642"/>
                <a:chExt cx="1540045" cy="176835"/>
              </a:xfrm>
              <a:grpFill/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87F1182-0A88-436F-B8D3-3A858AA6978F}"/>
                    </a:ext>
                  </a:extLst>
                </p:cNvPr>
                <p:cNvSpPr/>
                <p:nvPr/>
              </p:nvSpPr>
              <p:spPr>
                <a:xfrm>
                  <a:off x="3953022" y="1885071"/>
                  <a:ext cx="1533378" cy="84406"/>
                </a:xfrm>
                <a:prstGeom prst="rect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Diagonal Stripe 95">
                  <a:extLst>
                    <a:ext uri="{FF2B5EF4-FFF2-40B4-BE49-F238E27FC236}">
                      <a16:creationId xmlns:a16="http://schemas.microsoft.com/office/drawing/2014/main" id="{8D1172E7-F8B2-4F8B-AD25-D149E3123C06}"/>
                    </a:ext>
                  </a:extLst>
                </p:cNvPr>
                <p:cNvSpPr/>
                <p:nvPr/>
              </p:nvSpPr>
              <p:spPr>
                <a:xfrm rot="10498895">
                  <a:off x="3946355" y="1792642"/>
                  <a:ext cx="338948" cy="85858"/>
                </a:xfrm>
                <a:prstGeom prst="diagStrip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E63DFBD0-09E4-4B07-BC48-B550AD252DE0}"/>
                  </a:ext>
                </a:extLst>
              </p:cNvPr>
              <p:cNvGrpSpPr/>
              <p:nvPr/>
            </p:nvGrpSpPr>
            <p:grpSpPr>
              <a:xfrm rot="10800000">
                <a:off x="3957426" y="2040971"/>
                <a:ext cx="1540595" cy="202968"/>
                <a:chOff x="3945805" y="1766509"/>
                <a:chExt cx="1540595" cy="202968"/>
              </a:xfrm>
              <a:grpFill/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550F6DCD-321D-44B4-991E-7A660B7E92C9}"/>
                    </a:ext>
                  </a:extLst>
                </p:cNvPr>
                <p:cNvSpPr/>
                <p:nvPr/>
              </p:nvSpPr>
              <p:spPr>
                <a:xfrm>
                  <a:off x="3953022" y="1885071"/>
                  <a:ext cx="1533378" cy="84406"/>
                </a:xfrm>
                <a:prstGeom prst="rect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Diagonal Stripe 93">
                  <a:extLst>
                    <a:ext uri="{FF2B5EF4-FFF2-40B4-BE49-F238E27FC236}">
                      <a16:creationId xmlns:a16="http://schemas.microsoft.com/office/drawing/2014/main" id="{52B98811-339F-4017-B5D3-64913E113E4C}"/>
                    </a:ext>
                  </a:extLst>
                </p:cNvPr>
                <p:cNvSpPr/>
                <p:nvPr/>
              </p:nvSpPr>
              <p:spPr>
                <a:xfrm rot="10498895">
                  <a:off x="3945805" y="1766509"/>
                  <a:ext cx="261645" cy="119091"/>
                </a:xfrm>
                <a:prstGeom prst="diagStripe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9163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8F1B0-AD33-40A8-AFD5-270E6D60296D}"/>
              </a:ext>
            </a:extLst>
          </p:cNvPr>
          <p:cNvSpPr txBox="1"/>
          <p:nvPr/>
        </p:nvSpPr>
        <p:spPr>
          <a:xfrm>
            <a:off x="4764199" y="387762"/>
            <a:ext cx="4553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E640-261A-41DE-9125-27A71DE78300}"/>
              </a:ext>
            </a:extLst>
          </p:cNvPr>
          <p:cNvSpPr txBox="1"/>
          <p:nvPr/>
        </p:nvSpPr>
        <p:spPr>
          <a:xfrm>
            <a:off x="2216258" y="890724"/>
            <a:ext cx="1033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মনোযোগ সহকারে পড়।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598610"/>
            <a:ext cx="4861560" cy="542702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5035" y="1598610"/>
            <a:ext cx="4530732" cy="542703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37716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orizontal Scroll 58"/>
          <p:cNvSpPr/>
          <p:nvPr/>
        </p:nvSpPr>
        <p:spPr>
          <a:xfrm>
            <a:off x="5525430" y="505485"/>
            <a:ext cx="3169391" cy="8935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49018" y="1479261"/>
            <a:ext cx="10578655" cy="6348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পরাগায়ন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Pentagon 66"/>
          <p:cNvSpPr/>
          <p:nvPr/>
        </p:nvSpPr>
        <p:spPr>
          <a:xfrm>
            <a:off x="1364009" y="1479259"/>
            <a:ext cx="1714512" cy="58863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প্রশ্ন-১</a:t>
            </a:r>
            <a:endParaRPr lang="en-US" sz="2400" dirty="0"/>
          </a:p>
        </p:txBody>
      </p:sp>
      <p:sp>
        <p:nvSpPr>
          <p:cNvPr id="73" name="Rectangle 72"/>
          <p:cNvSpPr/>
          <p:nvPr/>
        </p:nvSpPr>
        <p:spPr>
          <a:xfrm>
            <a:off x="1351518" y="2471101"/>
            <a:ext cx="10578655" cy="6348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পরাগায়নের ফলে উদ্ভিদে কী সৃষ্টি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Pentagon 75"/>
          <p:cNvSpPr/>
          <p:nvPr/>
        </p:nvSpPr>
        <p:spPr>
          <a:xfrm>
            <a:off x="1366509" y="2471099"/>
            <a:ext cx="1714512" cy="58863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প্রশ্ন-২</a:t>
            </a:r>
            <a:endParaRPr lang="en-US" sz="2400" dirty="0"/>
          </a:p>
        </p:txBody>
      </p:sp>
      <p:sp>
        <p:nvSpPr>
          <p:cNvPr id="86" name="Rectangle 85"/>
          <p:cNvSpPr/>
          <p:nvPr/>
        </p:nvSpPr>
        <p:spPr>
          <a:xfrm>
            <a:off x="1366508" y="3460441"/>
            <a:ext cx="10578655" cy="7746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বীজের বিস্তরণ  কাকে বলে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Pentagon 87"/>
          <p:cNvSpPr/>
          <p:nvPr/>
        </p:nvSpPr>
        <p:spPr>
          <a:xfrm>
            <a:off x="1381499" y="3460439"/>
            <a:ext cx="1714512" cy="71828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প্রশ্ন-৩</a:t>
            </a:r>
            <a:endParaRPr lang="en-US" sz="2400" dirty="0"/>
          </a:p>
        </p:txBody>
      </p:sp>
      <p:sp>
        <p:nvSpPr>
          <p:cNvPr id="102" name="Rectangle 101"/>
          <p:cNvSpPr/>
          <p:nvPr/>
        </p:nvSpPr>
        <p:spPr>
          <a:xfrm>
            <a:off x="1366508" y="4852231"/>
            <a:ext cx="10578655" cy="7746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কে উদ্ভিদের পরাগায়নে সহায়তা করে?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Pentagon 103"/>
          <p:cNvSpPr/>
          <p:nvPr/>
        </p:nvSpPr>
        <p:spPr>
          <a:xfrm>
            <a:off x="1381499" y="4852229"/>
            <a:ext cx="1714512" cy="718279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প্রশ্ন-৫</a:t>
            </a:r>
            <a:endParaRPr lang="en-US" sz="2400" dirty="0"/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F9BD8AE2-974C-4147-9849-7D4B8A500EF3}"/>
              </a:ext>
            </a:extLst>
          </p:cNvPr>
          <p:cNvSpPr/>
          <p:nvPr/>
        </p:nvSpPr>
        <p:spPr>
          <a:xfrm>
            <a:off x="2303629" y="363487"/>
            <a:ext cx="1867318" cy="5886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215107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20" y="422255"/>
            <a:ext cx="3474720" cy="2331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682" y="1588115"/>
            <a:ext cx="627201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733" y="3504336"/>
            <a:ext cx="1237488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১.উদ্ভিদ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304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B89F77-181A-4949-9EC6-45CFC37FB839}"/>
              </a:ext>
            </a:extLst>
          </p:cNvPr>
          <p:cNvSpPr txBox="1"/>
          <p:nvPr/>
        </p:nvSpPr>
        <p:spPr>
          <a:xfrm>
            <a:off x="1067089" y="764583"/>
            <a:ext cx="6359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40" y="1851545"/>
            <a:ext cx="7105153" cy="54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9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C64B0-8165-40CC-A4B6-4ED74F587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429" y="718326"/>
            <a:ext cx="6504696" cy="5010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311CE4-D4A5-4BF9-9D4B-A404D161AA25}"/>
              </a:ext>
            </a:extLst>
          </p:cNvPr>
          <p:cNvSpPr txBox="1"/>
          <p:nvPr/>
        </p:nvSpPr>
        <p:spPr>
          <a:xfrm>
            <a:off x="840309" y="867985"/>
            <a:ext cx="6359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C0FA024-741D-4F3C-91B5-EE5C4B46D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20" y="1389366"/>
            <a:ext cx="2514074" cy="2483092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FB81EF-3051-4F70-AC84-6D50CA79DBAC}"/>
              </a:ext>
            </a:extLst>
          </p:cNvPr>
          <p:cNvSpPr/>
          <p:nvPr/>
        </p:nvSpPr>
        <p:spPr>
          <a:xfrm>
            <a:off x="5523094" y="384959"/>
            <a:ext cx="2360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2622DF-3F16-41A1-885A-705AC6750910}"/>
              </a:ext>
            </a:extLst>
          </p:cNvPr>
          <p:cNvCxnSpPr>
            <a:cxnSpLocks/>
          </p:cNvCxnSpPr>
          <p:nvPr/>
        </p:nvCxnSpPr>
        <p:spPr>
          <a:xfrm flipV="1">
            <a:off x="875052" y="3913380"/>
            <a:ext cx="11859326" cy="43485"/>
          </a:xfrm>
          <a:prstGeom prst="line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AFF41E7-6B97-4F64-81A5-88C2E2A624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2" y="3852767"/>
            <a:ext cx="2890837" cy="3418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9C9463-3883-4F1B-9706-892ADAD1496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99" y="1365568"/>
            <a:ext cx="2496444" cy="2473247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3D071F-E125-4342-BE62-F7D8204CD083}"/>
              </a:ext>
            </a:extLst>
          </p:cNvPr>
          <p:cNvSpPr txBox="1"/>
          <p:nvPr/>
        </p:nvSpPr>
        <p:spPr>
          <a:xfrm>
            <a:off x="8140598" y="4014359"/>
            <a:ext cx="66006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৫ম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প্রথম (আমাদের পরিবেশ)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পাঠের শিরোনাম- উদ্ভিদ ও প্রাণীর পারস্পরিক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নির্ভরশীলতা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just"/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8E364-93A2-40C5-A19F-A737915B3833}"/>
              </a:ext>
            </a:extLst>
          </p:cNvPr>
          <p:cNvSpPr txBox="1"/>
          <p:nvPr/>
        </p:nvSpPr>
        <p:spPr>
          <a:xfrm>
            <a:off x="875052" y="3699752"/>
            <a:ext cx="687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লক্ষ্মী নারায়ন পাশী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বাঘাছড়া সরকারি প্রাথমিক 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কমলগঞ্জ, মৌলভিবাজার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laxminarayanpashi191@gmail.com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309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46C8D-6390-47F0-A0F0-35C869B99EE5}"/>
              </a:ext>
            </a:extLst>
          </p:cNvPr>
          <p:cNvSpPr txBox="1"/>
          <p:nvPr/>
        </p:nvSpPr>
        <p:spPr>
          <a:xfrm>
            <a:off x="3356689" y="537109"/>
            <a:ext cx="794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তোমরা কী কী দেখতে পাচ্ছো?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1" y="2251907"/>
            <a:ext cx="9040932" cy="38920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10" name="Group 9"/>
          <p:cNvGrpSpPr/>
          <p:nvPr/>
        </p:nvGrpSpPr>
        <p:grpSpPr>
          <a:xfrm>
            <a:off x="903957" y="3874748"/>
            <a:ext cx="1766671" cy="646331"/>
            <a:chOff x="1092643" y="4281149"/>
            <a:chExt cx="1766671" cy="646331"/>
          </a:xfrm>
        </p:grpSpPr>
        <p:sp>
          <p:nvSpPr>
            <p:cNvPr id="8" name="Rectangle 7"/>
            <p:cNvSpPr/>
            <p:nvPr/>
          </p:nvSpPr>
          <p:spPr>
            <a:xfrm>
              <a:off x="1092643" y="4281149"/>
              <a:ext cx="11675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উদ্ভিদ</a:t>
              </a:r>
              <a:endParaRPr lang="en-GB" sz="3600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032000" y="4281149"/>
              <a:ext cx="827314" cy="64633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981834" y="3874748"/>
            <a:ext cx="1818941" cy="646331"/>
            <a:chOff x="10981834" y="3830261"/>
            <a:chExt cx="1818941" cy="646331"/>
          </a:xfrm>
        </p:grpSpPr>
        <p:sp>
          <p:nvSpPr>
            <p:cNvPr id="9" name="Rectangle 8"/>
            <p:cNvSpPr/>
            <p:nvPr/>
          </p:nvSpPr>
          <p:spPr>
            <a:xfrm>
              <a:off x="11800115" y="3830261"/>
              <a:ext cx="10006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প্রাণী </a:t>
              </a:r>
              <a:endParaRPr lang="en-GB" sz="3600" dirty="0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10981834" y="3831017"/>
              <a:ext cx="818281" cy="525799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47771" y="2481238"/>
            <a:ext cx="5050972" cy="1074762"/>
            <a:chOff x="4847771" y="2481238"/>
            <a:chExt cx="5050972" cy="1074762"/>
          </a:xfrm>
        </p:grpSpPr>
        <p:sp>
          <p:nvSpPr>
            <p:cNvPr id="3" name="Rectangle 2"/>
            <p:cNvSpPr/>
            <p:nvPr/>
          </p:nvSpPr>
          <p:spPr>
            <a:xfrm>
              <a:off x="6096826" y="2481238"/>
              <a:ext cx="24673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অক্সিজেন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ও খাদ্য</a:t>
              </a:r>
              <a:endParaRPr lang="en-GB" sz="3200" dirty="0"/>
            </a:p>
          </p:txBody>
        </p:sp>
        <p:sp>
          <p:nvSpPr>
            <p:cNvPr id="15" name="U-Turn Arrow 14"/>
            <p:cNvSpPr/>
            <p:nvPr/>
          </p:nvSpPr>
          <p:spPr>
            <a:xfrm>
              <a:off x="4847771" y="3048000"/>
              <a:ext cx="5050972" cy="508000"/>
            </a:xfrm>
            <a:prstGeom prst="utur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40516" y="5254555"/>
            <a:ext cx="5050972" cy="1027459"/>
            <a:chOff x="4840516" y="5254555"/>
            <a:chExt cx="5050972" cy="1027459"/>
          </a:xfrm>
        </p:grpSpPr>
        <p:sp>
          <p:nvSpPr>
            <p:cNvPr id="6" name="Rectangle 5"/>
            <p:cNvSpPr/>
            <p:nvPr/>
          </p:nvSpPr>
          <p:spPr>
            <a:xfrm>
              <a:off x="6228282" y="5697239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কার্বন ডাই অক্সাইড </a:t>
              </a:r>
              <a:endParaRPr lang="en-GB" sz="3200" dirty="0"/>
            </a:p>
          </p:txBody>
        </p:sp>
        <p:sp>
          <p:nvSpPr>
            <p:cNvPr id="17" name="U-Turn Arrow 16"/>
            <p:cNvSpPr/>
            <p:nvPr/>
          </p:nvSpPr>
          <p:spPr>
            <a:xfrm rot="10800000">
              <a:off x="4840516" y="5254555"/>
              <a:ext cx="5050972" cy="508000"/>
            </a:xfrm>
            <a:prstGeom prst="utur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046C8D-6390-47F0-A0F0-35C869B99EE5}"/>
              </a:ext>
            </a:extLst>
          </p:cNvPr>
          <p:cNvSpPr txBox="1"/>
          <p:nvPr/>
        </p:nvSpPr>
        <p:spPr>
          <a:xfrm>
            <a:off x="1376439" y="597499"/>
            <a:ext cx="1190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উদ্ভিদ ও প্রাণী একে অপরের কাছ থেকে কী পেয়ে থাকে?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51" y="625971"/>
            <a:ext cx="12225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এ থেকে বুঝা যায় যে, বেঁচে থাকার জন্য উদ্ভিদ ও প্রাণী পারস্পরিক নির্ভরশীল।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B2E795E-7AC5-483B-9714-CD38AF42F5C1}"/>
              </a:ext>
            </a:extLst>
          </p:cNvPr>
          <p:cNvSpPr/>
          <p:nvPr/>
        </p:nvSpPr>
        <p:spPr>
          <a:xfrm flipH="1">
            <a:off x="3337559" y="-701040"/>
            <a:ext cx="10088880" cy="7610692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0"/>
                </a:schemeClr>
              </a:gs>
              <a:gs pos="48000">
                <a:schemeClr val="accent4">
                  <a:lumMod val="60000"/>
                  <a:lumOff val="40000"/>
                  <a:alpha val="62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3001"/>
            <a:endParaRPr lang="en-US" sz="144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0F5706-967F-4447-8FC7-EEF22DCE2535}"/>
              </a:ext>
            </a:extLst>
          </p:cNvPr>
          <p:cNvSpPr/>
          <p:nvPr/>
        </p:nvSpPr>
        <p:spPr>
          <a:xfrm>
            <a:off x="4648200" y="5257800"/>
            <a:ext cx="8196201" cy="18839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3001"/>
            <a:endParaRPr lang="en-US" sz="144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ADF02-6664-43AF-B451-2861DB13B053}"/>
              </a:ext>
            </a:extLst>
          </p:cNvPr>
          <p:cNvSpPr txBox="1"/>
          <p:nvPr/>
        </p:nvSpPr>
        <p:spPr>
          <a:xfrm>
            <a:off x="602646" y="1112940"/>
            <a:ext cx="4730816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3001"/>
            <a:r>
              <a:rPr lang="bn-BD" sz="4996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996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1C273-1ADD-4BA1-BE08-B21B0695E6F6}"/>
              </a:ext>
            </a:extLst>
          </p:cNvPr>
          <p:cNvSpPr txBox="1"/>
          <p:nvPr/>
        </p:nvSpPr>
        <p:spPr>
          <a:xfrm>
            <a:off x="5455920" y="5685837"/>
            <a:ext cx="4726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উদ্ভিদ ও প্রাণীর পারস্পরিক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নির্ভরশীলতা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7D5E02-7BDA-4D37-82FA-417C05681E0C}"/>
              </a:ext>
            </a:extLst>
          </p:cNvPr>
          <p:cNvSpPr/>
          <p:nvPr/>
        </p:nvSpPr>
        <p:spPr>
          <a:xfrm>
            <a:off x="10167272" y="4383836"/>
            <a:ext cx="2630472" cy="247562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52400" dist="762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791970" h="1791970"/>
            <a:bevelB w="1791970" h="1791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3001"/>
            <a:r>
              <a:rPr lang="bn-BD" sz="3211" dirty="0">
                <a:solidFill>
                  <a:prstClr val="whit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11" dirty="0">
              <a:solidFill>
                <a:prstClr val="white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8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C4268-11E5-4567-91CF-3DFF573A2610}"/>
              </a:ext>
            </a:extLst>
          </p:cNvPr>
          <p:cNvGrpSpPr/>
          <p:nvPr/>
        </p:nvGrpSpPr>
        <p:grpSpPr>
          <a:xfrm>
            <a:off x="781489" y="745284"/>
            <a:ext cx="11973635" cy="6120737"/>
            <a:chOff x="2651599" y="659567"/>
            <a:chExt cx="6790529" cy="4946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16DD87-D23F-498F-B072-37C317E8453F}"/>
                </a:ext>
              </a:extLst>
            </p:cNvPr>
            <p:cNvSpPr/>
            <p:nvPr/>
          </p:nvSpPr>
          <p:spPr>
            <a:xfrm>
              <a:off x="3439828" y="1214204"/>
              <a:ext cx="5171605" cy="38374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7730CC-BDB1-4078-BA13-07E1CA5A180D}"/>
                </a:ext>
              </a:extLst>
            </p:cNvPr>
            <p:cNvGrpSpPr/>
            <p:nvPr/>
          </p:nvGrpSpPr>
          <p:grpSpPr>
            <a:xfrm>
              <a:off x="2651599" y="929390"/>
              <a:ext cx="301464" cy="1783830"/>
              <a:chOff x="2651599" y="929390"/>
              <a:chExt cx="301464" cy="178383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8AA3B1C-D960-4E7E-BC07-A4B29C8852AE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3D2FB6AD-B4F2-4267-B3B0-862B2F818F27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3C3D7C-F367-42DE-8459-38B7A8D6F9E1}"/>
                </a:ext>
              </a:extLst>
            </p:cNvPr>
            <p:cNvGrpSpPr/>
            <p:nvPr/>
          </p:nvGrpSpPr>
          <p:grpSpPr>
            <a:xfrm>
              <a:off x="2810241" y="659567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9ABA62-E972-4E17-9A70-A5DC38210E73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868E55F-6521-49A5-9A5E-2D65E653C4EA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42B1AAAC-7F14-4499-A735-7505789B591E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4B8CE4E-128D-4427-8B2D-C53D992ABCE5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2F2E6B9-81D9-4854-A9B9-A5DD3105E2F6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0" name="Trapezoid 19">
                  <a:extLst>
                    <a:ext uri="{FF2B5EF4-FFF2-40B4-BE49-F238E27FC236}">
                      <a16:creationId xmlns:a16="http://schemas.microsoft.com/office/drawing/2014/main" id="{0F9B1A5A-B27F-4E8C-9ADA-5292EDB829D9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74841A3-D701-4678-89E0-2BA86D86D0AC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3E8E3B-DEA9-405C-8492-89AAB0364B6D}"/>
                </a:ext>
              </a:extLst>
            </p:cNvPr>
            <p:cNvGrpSpPr/>
            <p:nvPr/>
          </p:nvGrpSpPr>
          <p:grpSpPr>
            <a:xfrm>
              <a:off x="9140664" y="951874"/>
              <a:ext cx="301464" cy="1783830"/>
              <a:chOff x="2651599" y="929390"/>
              <a:chExt cx="301464" cy="178383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AE9129A-663C-4E7F-9D35-D11B3B271F09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AFD45D5F-F14D-48E4-9B61-9363F22D2F01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4C00A7-7336-4FB7-BF4D-708C5A044F4E}"/>
                </a:ext>
              </a:extLst>
            </p:cNvPr>
            <p:cNvGrpSpPr/>
            <p:nvPr/>
          </p:nvGrpSpPr>
          <p:grpSpPr>
            <a:xfrm>
              <a:off x="2810241" y="5051685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5A9D7E-5E08-4FAC-ADFF-C899B3791AD9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EF82AC0-71E5-4DCE-87E6-281EDB453EEA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3" name="Trapezoid 12">
                  <a:extLst>
                    <a:ext uri="{FF2B5EF4-FFF2-40B4-BE49-F238E27FC236}">
                      <a16:creationId xmlns:a16="http://schemas.microsoft.com/office/drawing/2014/main" id="{AEB02EBB-FF70-42D4-BBF3-FDEA4613544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F5217AD-1053-41C4-9178-4B053556F47C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198B05B-9ADF-41B2-9F61-9FC1E833E368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1" name="Trapezoid 10">
                  <a:extLst>
                    <a:ext uri="{FF2B5EF4-FFF2-40B4-BE49-F238E27FC236}">
                      <a16:creationId xmlns:a16="http://schemas.microsoft.com/office/drawing/2014/main" id="{DECB1EFD-8A36-4089-A973-B960AE55B8A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242884A-F267-4AD9-BEBC-0213CDC88917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98F0D-1887-4CA5-B9E1-E916E856D632}"/>
              </a:ext>
            </a:extLst>
          </p:cNvPr>
          <p:cNvSpPr/>
          <p:nvPr/>
        </p:nvSpPr>
        <p:spPr>
          <a:xfrm>
            <a:off x="5347952" y="1366631"/>
            <a:ext cx="2751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790731-10BD-4685-BE32-D99016ACB10F}"/>
              </a:ext>
            </a:extLst>
          </p:cNvPr>
          <p:cNvSpPr txBox="1"/>
          <p:nvPr/>
        </p:nvSpPr>
        <p:spPr>
          <a:xfrm>
            <a:off x="2246241" y="2557927"/>
            <a:ext cx="90441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–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১.১.২ উদ্ভিদ ও প্রাণীর পারস্পরিক নির্ভরশীলতা  ব্যাখ্যা করতে পারবে।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991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10975743-0-yellow-arrow-clip-ar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531906" flipV="1">
            <a:off x="7143111" y="1750964"/>
            <a:ext cx="1504770" cy="1175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778" y="996182"/>
            <a:ext cx="1437154" cy="3294854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 rot="2056383">
            <a:off x="8251514" y="2279022"/>
            <a:ext cx="1437671" cy="227557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419074" y="5714087"/>
            <a:ext cx="2773180" cy="11242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/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প্রাণীর শ্বাস গ্রহণ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932372" y="4235079"/>
            <a:ext cx="1361560" cy="4921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/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2" name="Picture 71" descr="10975743-0-yellow-arrow-clip-ar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491116" flipV="1">
            <a:off x="9413913" y="3248496"/>
            <a:ext cx="1504770" cy="117589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4802862" y="393618"/>
            <a:ext cx="4680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কী কী দেখা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2093716">
            <a:off x="8556613" y="2209976"/>
            <a:ext cx="82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729421-CFC5-406D-B624-FD1C5E3AC656}"/>
              </a:ext>
            </a:extLst>
          </p:cNvPr>
          <p:cNvGrpSpPr/>
          <p:nvPr/>
        </p:nvGrpSpPr>
        <p:grpSpPr>
          <a:xfrm>
            <a:off x="274230" y="3534996"/>
            <a:ext cx="4398057" cy="3542777"/>
            <a:chOff x="274230" y="3534996"/>
            <a:chExt cx="4398057" cy="354277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6575" y="5349281"/>
              <a:ext cx="2045712" cy="158713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520968" y="3534996"/>
              <a:ext cx="1816001" cy="162618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2" name="TextBox 61"/>
            <p:cNvSpPr txBox="1"/>
            <p:nvPr/>
          </p:nvSpPr>
          <p:spPr>
            <a:xfrm>
              <a:off x="2301690" y="4452283"/>
              <a:ext cx="1083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মানুষ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84372" y="5227906"/>
              <a:ext cx="100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মোরগ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2" name="Picture 41" descr="images (32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0728" y="5360603"/>
              <a:ext cx="2078099" cy="158713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5" name="TextBox 64"/>
            <p:cNvSpPr txBox="1"/>
            <p:nvPr/>
          </p:nvSpPr>
          <p:spPr>
            <a:xfrm>
              <a:off x="274230" y="6554553"/>
              <a:ext cx="1083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বিড়াল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9DB0665-A118-4015-8E9E-A796376A1CE0}"/>
              </a:ext>
            </a:extLst>
          </p:cNvPr>
          <p:cNvGrpSpPr/>
          <p:nvPr/>
        </p:nvGrpSpPr>
        <p:grpSpPr>
          <a:xfrm>
            <a:off x="8387904" y="3538967"/>
            <a:ext cx="4454796" cy="3408773"/>
            <a:chOff x="8387904" y="3538967"/>
            <a:chExt cx="4454796" cy="3408773"/>
          </a:xfrm>
        </p:grpSpPr>
        <p:pic>
          <p:nvPicPr>
            <p:cNvPr id="47" name="Picture 46" descr="images (36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15302" y="5380708"/>
              <a:ext cx="2110231" cy="1567032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7" name="TextBox 66"/>
            <p:cNvSpPr txBox="1"/>
            <p:nvPr/>
          </p:nvSpPr>
          <p:spPr>
            <a:xfrm>
              <a:off x="11759488" y="5376455"/>
              <a:ext cx="1083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কাক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1" name="Picture 40" descr="download (16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32303" y="3538967"/>
              <a:ext cx="1825032" cy="162618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8" name="TextBox 67"/>
            <p:cNvSpPr txBox="1"/>
            <p:nvPr/>
          </p:nvSpPr>
          <p:spPr>
            <a:xfrm>
              <a:off x="9506363" y="4078460"/>
              <a:ext cx="1083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সিংহ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8" name="Picture 37" descr="download (14)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387904" y="5357040"/>
              <a:ext cx="2110231" cy="156703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0" name="TextBox 69"/>
            <p:cNvSpPr txBox="1"/>
            <p:nvPr/>
          </p:nvSpPr>
          <p:spPr>
            <a:xfrm>
              <a:off x="9540863" y="5376455"/>
              <a:ext cx="1083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ছাগল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B256B75C-25C8-4697-8CF8-CBD509A101F3}"/>
              </a:ext>
            </a:extLst>
          </p:cNvPr>
          <p:cNvSpPr/>
          <p:nvPr/>
        </p:nvSpPr>
        <p:spPr>
          <a:xfrm rot="9750713">
            <a:off x="3180818" y="2362407"/>
            <a:ext cx="1437671" cy="227557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" name="Picture 70" descr="10975743-0-yellow-arrow-clip-ar.gif">
            <a:extLst>
              <a:ext uri="{FF2B5EF4-FFF2-40B4-BE49-F238E27FC236}">
                <a16:creationId xmlns:a16="http://schemas.microsoft.com/office/drawing/2014/main" id="{A1AE4F67-C538-45F5-9569-A915FB85A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174625" flipV="1">
            <a:off x="1690198" y="3014220"/>
            <a:ext cx="1504770" cy="117589"/>
          </a:xfrm>
          <a:prstGeom prst="rect">
            <a:avLst/>
          </a:prstGeom>
        </p:spPr>
      </p:pic>
      <p:pic>
        <p:nvPicPr>
          <p:cNvPr id="78" name="Picture 77" descr="10975743-0-yellow-arrow-clip-ar.gif">
            <a:extLst>
              <a:ext uri="{FF2B5EF4-FFF2-40B4-BE49-F238E27FC236}">
                <a16:creationId xmlns:a16="http://schemas.microsoft.com/office/drawing/2014/main" id="{8D46F7CB-155C-466F-874B-05F2837F2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551076" flipV="1">
            <a:off x="4373075" y="1969504"/>
            <a:ext cx="1504770" cy="11758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3C35BC72-A3EB-477B-A833-958E501B2773}"/>
              </a:ext>
            </a:extLst>
          </p:cNvPr>
          <p:cNvSpPr txBox="1"/>
          <p:nvPr/>
        </p:nvSpPr>
        <p:spPr>
          <a:xfrm rot="20707581">
            <a:off x="3452819" y="230946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EA1892-31B7-4DB2-B60B-894E2C46308B}"/>
              </a:ext>
            </a:extLst>
          </p:cNvPr>
          <p:cNvSpPr/>
          <p:nvPr/>
        </p:nvSpPr>
        <p:spPr>
          <a:xfrm>
            <a:off x="1693949" y="355074"/>
            <a:ext cx="11842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5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73" grpId="0"/>
      <p:bldP spid="73" grpId="1"/>
      <p:bldP spid="76" grpId="0"/>
      <p:bldP spid="40" grpId="0" animBg="1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2743200" y="383955"/>
            <a:ext cx="749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উদ্ভিদ হতে খাদ্য হিসাবে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প্রাণীরা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কী কী পাই?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303437" y="5814056"/>
            <a:ext cx="2464300" cy="10666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/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8616278" y="5665341"/>
            <a:ext cx="4063643" cy="13062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/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হতে প্রাপ্ত কান্ড, </a:t>
            </a:r>
          </a:p>
          <a:p>
            <a:pPr algn="ctr"/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শাখা ও ফলমূল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2779" y="301442"/>
            <a:ext cx="1270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উদ্ভিদের বিভিন্ন অংশ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কান্ড,শাখা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ফলমূল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ব্যবহার করে।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44E72-47DE-4E11-A4EC-91BF6A5AA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9" b="99790" l="10000" r="90000">
                        <a14:backgroundMark x1="34375" y1="85384" x2="34375" y2="85384"/>
                        <a14:backgroundMark x1="33672" y1="79811" x2="33438" y2="97476"/>
                        <a14:backgroundMark x1="33438" y1="97476" x2="32969" y2="99474"/>
                        <a14:backgroundMark x1="35313" y1="83912" x2="35313" y2="83912"/>
                        <a14:backgroundMark x1="34609" y1="82019" x2="36484" y2="99790"/>
                        <a14:backgroundMark x1="35547" y1="87592" x2="37188" y2="99790"/>
                        <a14:backgroundMark x1="35781" y1="87277" x2="35547" y2="85068"/>
                        <a14:backgroundMark x1="35547" y1="84227" x2="34844" y2="80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87" y="3623803"/>
            <a:ext cx="2597887" cy="1800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C51D0-F438-4850-936C-8D4DBCA6B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6" y="1558574"/>
            <a:ext cx="3728950" cy="4031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AD945-8E42-4E48-8E23-2108D7D03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53" y="1558574"/>
            <a:ext cx="5320085" cy="410676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65FD962-72BC-4A70-B203-8D65F38EA393}"/>
              </a:ext>
            </a:extLst>
          </p:cNvPr>
          <p:cNvSpPr/>
          <p:nvPr/>
        </p:nvSpPr>
        <p:spPr>
          <a:xfrm>
            <a:off x="5293895" y="3336758"/>
            <a:ext cx="2422358" cy="162025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09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82" grpId="0" animBg="1"/>
      <p:bldP spid="8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542" y="1235654"/>
            <a:ext cx="3868615" cy="23668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1266" y="1194462"/>
            <a:ext cx="3868616" cy="213512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141" y="4354113"/>
            <a:ext cx="3851418" cy="216642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images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265" y="4297073"/>
            <a:ext cx="3868616" cy="218627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648026" y="3789225"/>
            <a:ext cx="289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গাছের গর্তে পাখির বাসা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1596" y="329187"/>
            <a:ext cx="472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1785" y="3678018"/>
            <a:ext cx="234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গাছে পাখির বাসা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1029" y="6651141"/>
            <a:ext cx="257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গাছে বানর বসে 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6525" y="6579775"/>
            <a:ext cx="287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বাঘ গাছের উপর ঘুমাচ্ছে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7752" y="394489"/>
            <a:ext cx="770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 হচ্ছে উদ্ভিদে বিভিন্ন প্রাণীর আবাসস্থলের চিত্র।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89309" y="236290"/>
            <a:ext cx="9383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বিভিন্ন প্রাণীর আবাসস্থল হলো উদ্ভিদ।</a:t>
            </a:r>
            <a:endParaRPr lang="en-US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allAtOnce"/>
      <p:bldP spid="17" grpId="1" build="allAtOnce"/>
      <p:bldP spid="18" grpId="0"/>
      <p:bldP spid="19" grpId="0"/>
      <p:bldP spid="21" grpId="0"/>
      <p:bldP spid="22" grpId="0"/>
      <p:bldP spid="22" grpId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2512</TotalTime>
  <Words>489</Words>
  <Application>Microsoft Office PowerPoint</Application>
  <PresentationFormat>Custom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LNPASHI</dc:creator>
  <cp:lastModifiedBy>Narayan Pashi</cp:lastModifiedBy>
  <cp:revision>207</cp:revision>
  <dcterms:created xsi:type="dcterms:W3CDTF">2020-10-16T13:38:33Z</dcterms:created>
  <dcterms:modified xsi:type="dcterms:W3CDTF">2021-06-04T17:39:48Z</dcterms:modified>
</cp:coreProperties>
</file>