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312" r:id="rId2"/>
    <p:sldId id="313" r:id="rId3"/>
    <p:sldId id="258" r:id="rId4"/>
    <p:sldId id="259" r:id="rId5"/>
    <p:sldId id="271" r:id="rId6"/>
    <p:sldId id="273" r:id="rId7"/>
    <p:sldId id="276" r:id="rId8"/>
    <p:sldId id="300" r:id="rId9"/>
    <p:sldId id="299" r:id="rId10"/>
    <p:sldId id="301" r:id="rId11"/>
    <p:sldId id="302" r:id="rId12"/>
    <p:sldId id="303" r:id="rId13"/>
    <p:sldId id="304" r:id="rId14"/>
    <p:sldId id="297" r:id="rId15"/>
    <p:sldId id="305" r:id="rId16"/>
    <p:sldId id="306" r:id="rId17"/>
    <p:sldId id="307" r:id="rId18"/>
    <p:sldId id="279" r:id="rId19"/>
    <p:sldId id="282" r:id="rId20"/>
    <p:sldId id="315" r:id="rId21"/>
    <p:sldId id="309" r:id="rId22"/>
    <p:sldId id="31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09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143148-6C47-4169-BCE9-FE92D28BB24B}" type="datetimeFigureOut">
              <a:rPr lang="en-US" smtClean="0"/>
              <a:t>8/8/2018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2FEAF2-7AD3-4AA8-99E1-DC51A2ACB7A5}" type="slidenum">
              <a:rPr lang="en-US" smtClean="0"/>
              <a:t>‹#›</a:t>
            </a:fld>
            <a:endParaRPr lang="en-US"/>
          </a:p>
        </p:txBody>
      </p:sp>
    </p:spTree>
    <p:extLst>
      <p:ext uri="{BB962C8B-B14F-4D97-AF65-F5344CB8AC3E}">
        <p14:creationId xmlns:p14="http://schemas.microsoft.com/office/powerpoint/2010/main" val="1890733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IN" sz="1200" dirty="0" smtClean="0">
                <a:latin typeface="NikoshBAN" pitchFamily="2" charset="0"/>
                <a:cs typeface="NikoshBAN" pitchFamily="2" charset="0"/>
              </a:rPr>
              <a:t>শিক্ষক</a:t>
            </a:r>
            <a:r>
              <a:rPr lang="bn-IN" sz="1200" baseline="0" dirty="0" smtClean="0">
                <a:latin typeface="NikoshBAN" pitchFamily="2" charset="0"/>
                <a:cs typeface="NikoshBAN" pitchFamily="2" charset="0"/>
              </a:rPr>
              <a:t> শিক্ষার্থীদের শুভেচ্ছা জানাবেন</a:t>
            </a:r>
            <a:r>
              <a:rPr lang="bn-BD" sz="1200" baseline="0" dirty="0" smtClean="0">
                <a:latin typeface="NikoshBAN" pitchFamily="2" charset="0"/>
                <a:cs typeface="NikoshBAN" pitchFamily="2" charset="0"/>
              </a:rPr>
              <a:t>। আপনাদের নিজস্ব কলাকৌশল প্রয়োগ করে সুন্দর ভাবে ক্লাসটি উপস্থাপন করতে পারেন।    </a:t>
            </a:r>
            <a:endParaRPr lang="en-US" sz="1200" dirty="0" smtClean="0">
              <a:latin typeface="NikoshBAN" pitchFamily="2" charset="0"/>
              <a:cs typeface="NikoshBAN"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0AFBE00-D350-4B98-8074-2862650C98D8}" type="slidenum">
              <a:rPr lang="en-US" smtClean="0"/>
              <a:t>1</a:t>
            </a:fld>
            <a:endParaRPr lang="en-US"/>
          </a:p>
        </p:txBody>
      </p:sp>
    </p:spTree>
    <p:extLst>
      <p:ext uri="{BB962C8B-B14F-4D97-AF65-F5344CB8AC3E}">
        <p14:creationId xmlns:p14="http://schemas.microsoft.com/office/powerpoint/2010/main" val="1829907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8/8/2018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057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8/8/2018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9" name="Title 1"/>
          <p:cNvSpPr txBox="1">
            <a:spLocks/>
          </p:cNvSpPr>
          <p:nvPr/>
        </p:nvSpPr>
        <p:spPr>
          <a:xfrm>
            <a:off x="3539252" y="733893"/>
            <a:ext cx="1847452" cy="609600"/>
          </a:xfrm>
          <a:prstGeom prst="rect">
            <a:avLst/>
          </a:prstGeom>
          <a:solidFill>
            <a:srgbClr val="92D050"/>
          </a:solidFill>
        </p:spPr>
        <p:txBody>
          <a:bodyPr>
            <a:normAutofit fontScale="92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bn-BD" sz="3200" dirty="0" smtClean="0">
                <a:latin typeface="Nikosh" pitchFamily="2" charset="0"/>
                <a:cs typeface="Nikosh" pitchFamily="2" charset="0"/>
              </a:rPr>
              <a:t> </a:t>
            </a:r>
            <a:r>
              <a:rPr lang="en-US" sz="3200" dirty="0" err="1" smtClean="0">
                <a:solidFill>
                  <a:srgbClr val="FF0000"/>
                </a:solidFill>
                <a:latin typeface="Nikosh" pitchFamily="2" charset="0"/>
                <a:cs typeface="Nikosh" pitchFamily="2" charset="0"/>
              </a:rPr>
              <a:t>সুস্বাগতম</a:t>
            </a:r>
            <a:endParaRPr lang="en-US" sz="3200" dirty="0">
              <a:solidFill>
                <a:srgbClr val="FF0000"/>
              </a:solidFill>
              <a:latin typeface="Nikosh" pitchFamily="2" charset="0"/>
              <a:cs typeface="Nikosh" pitchFamily="2"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4363" y="1363480"/>
            <a:ext cx="6096001" cy="5143500"/>
          </a:xfrm>
          <a:prstGeom prst="rect">
            <a:avLst/>
          </a:prstGeom>
        </p:spPr>
      </p:pic>
      <p:pic>
        <p:nvPicPr>
          <p:cNvPr id="5" name="Picture 4" descr="scrin2.jpg"/>
          <p:cNvPicPr>
            <a:picLocks noChangeAspect="1"/>
          </p:cNvPicPr>
          <p:nvPr/>
        </p:nvPicPr>
        <p:blipFill>
          <a:blip r:embed="rId4"/>
          <a:stretch>
            <a:fillRect/>
          </a:stretch>
        </p:blipFill>
        <p:spPr>
          <a:xfrm>
            <a:off x="999280" y="457199"/>
            <a:ext cx="3593090" cy="6209987"/>
          </a:xfrm>
          <a:prstGeom prst="rect">
            <a:avLst/>
          </a:prstGeom>
        </p:spPr>
      </p:pic>
      <p:pic>
        <p:nvPicPr>
          <p:cNvPr id="7" name="Picture 6" descr="Scrine 4.jpg"/>
          <p:cNvPicPr>
            <a:picLocks noChangeAspect="1"/>
          </p:cNvPicPr>
          <p:nvPr/>
        </p:nvPicPr>
        <p:blipFill>
          <a:blip r:embed="rId5"/>
          <a:stretch>
            <a:fillRect/>
          </a:stretch>
        </p:blipFill>
        <p:spPr>
          <a:xfrm>
            <a:off x="4577380" y="457198"/>
            <a:ext cx="3576683" cy="6209987"/>
          </a:xfrm>
          <a:prstGeom prst="rect">
            <a:avLst/>
          </a:prstGeom>
        </p:spPr>
      </p:pic>
    </p:spTree>
    <p:extLst>
      <p:ext uri="{BB962C8B-B14F-4D97-AF65-F5344CB8AC3E}">
        <p14:creationId xmlns:p14="http://schemas.microsoft.com/office/powerpoint/2010/main" val="420841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nodeType="clickEffect">
                                  <p:stCondLst>
                                    <p:cond delay="0"/>
                                  </p:stCondLst>
                                  <p:childTnLst>
                                    <p:anim calcmode="lin" valueType="num">
                                      <p:cBhvr additive="base">
                                        <p:cTn id="6" dur="4500"/>
                                        <p:tgtEl>
                                          <p:spTgt spid="7"/>
                                        </p:tgtEl>
                                        <p:attrNameLst>
                                          <p:attrName>ppt_x</p:attrName>
                                        </p:attrNameLst>
                                      </p:cBhvr>
                                      <p:tavLst>
                                        <p:tav tm="0">
                                          <p:val>
                                            <p:strVal val="ppt_x"/>
                                          </p:val>
                                        </p:tav>
                                        <p:tav tm="100000">
                                          <p:val>
                                            <p:strVal val="1+ppt_w/2"/>
                                          </p:val>
                                        </p:tav>
                                      </p:tavLst>
                                    </p:anim>
                                    <p:anim calcmode="lin" valueType="num">
                                      <p:cBhvr additive="base">
                                        <p:cTn id="7" dur="4500"/>
                                        <p:tgtEl>
                                          <p:spTgt spid="7"/>
                                        </p:tgtEl>
                                        <p:attrNameLst>
                                          <p:attrName>ppt_y</p:attrName>
                                        </p:attrNameLst>
                                      </p:cBhvr>
                                      <p:tavLst>
                                        <p:tav tm="0">
                                          <p:val>
                                            <p:strVal val="ppt_y"/>
                                          </p:val>
                                        </p:tav>
                                        <p:tav tm="100000">
                                          <p:val>
                                            <p:strVal val="ppt_y"/>
                                          </p:val>
                                        </p:tav>
                                      </p:tavLst>
                                    </p:anim>
                                    <p:set>
                                      <p:cBhvr>
                                        <p:cTn id="8" dur="1" fill="hold">
                                          <p:stCondLst>
                                            <p:cond delay="4499"/>
                                          </p:stCondLst>
                                        </p:cTn>
                                        <p:tgtEl>
                                          <p:spTgt spid="7"/>
                                        </p:tgtEl>
                                        <p:attrNameLst>
                                          <p:attrName>style.visibility</p:attrName>
                                        </p:attrNameLst>
                                      </p:cBhvr>
                                      <p:to>
                                        <p:strVal val="hidden"/>
                                      </p:to>
                                    </p:set>
                                  </p:childTnLst>
                                </p:cTn>
                              </p:par>
                              <p:par>
                                <p:cTn id="9" presetID="2" presetClass="exit" presetSubtype="8" fill="hold" nodeType="withEffect">
                                  <p:stCondLst>
                                    <p:cond delay="0"/>
                                  </p:stCondLst>
                                  <p:childTnLst>
                                    <p:anim calcmode="lin" valueType="num">
                                      <p:cBhvr additive="base">
                                        <p:cTn id="10" dur="4500"/>
                                        <p:tgtEl>
                                          <p:spTgt spid="5"/>
                                        </p:tgtEl>
                                        <p:attrNameLst>
                                          <p:attrName>ppt_x</p:attrName>
                                        </p:attrNameLst>
                                      </p:cBhvr>
                                      <p:tavLst>
                                        <p:tav tm="0">
                                          <p:val>
                                            <p:strVal val="ppt_x"/>
                                          </p:val>
                                        </p:tav>
                                        <p:tav tm="100000">
                                          <p:val>
                                            <p:strVal val="0-ppt_w/2"/>
                                          </p:val>
                                        </p:tav>
                                      </p:tavLst>
                                    </p:anim>
                                    <p:anim calcmode="lin" valueType="num">
                                      <p:cBhvr additive="base">
                                        <p:cTn id="11" dur="4500"/>
                                        <p:tgtEl>
                                          <p:spTgt spid="5"/>
                                        </p:tgtEl>
                                        <p:attrNameLst>
                                          <p:attrName>ppt_y</p:attrName>
                                        </p:attrNameLst>
                                      </p:cBhvr>
                                      <p:tavLst>
                                        <p:tav tm="0">
                                          <p:val>
                                            <p:strVal val="ppt_y"/>
                                          </p:val>
                                        </p:tav>
                                        <p:tav tm="100000">
                                          <p:val>
                                            <p:strVal val="ppt_y"/>
                                          </p:val>
                                        </p:tav>
                                      </p:tavLst>
                                    </p:anim>
                                    <p:set>
                                      <p:cBhvr>
                                        <p:cTn id="12" dur="1" fill="hold">
                                          <p:stCondLst>
                                            <p:cond delay="4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4" name="Rectangle 3"/>
          <p:cNvSpPr/>
          <p:nvPr/>
        </p:nvSpPr>
        <p:spPr>
          <a:xfrm>
            <a:off x="914400" y="1066800"/>
            <a:ext cx="6858000" cy="1200329"/>
          </a:xfrm>
          <a:prstGeom prst="rect">
            <a:avLst/>
          </a:prstGeom>
          <a:solidFill>
            <a:schemeClr val="accent5">
              <a:lumMod val="60000"/>
              <a:lumOff val="40000"/>
            </a:schemeClr>
          </a:solidFill>
        </p:spPr>
        <p:txBody>
          <a:bodyPr wrap="square">
            <a:spAutoFit/>
          </a:bodyPr>
          <a:lstStyle/>
          <a:p>
            <a:pPr algn="just">
              <a:buNone/>
            </a:pPr>
            <a:r>
              <a:rPr lang="en-US" sz="2400" dirty="0" err="1" smtClean="0">
                <a:latin typeface="NikoshBAN" panose="02000000000000000000" pitchFamily="2" charset="0"/>
                <a:cs typeface="NikoshBAN" panose="02000000000000000000" pitchFamily="2" charset="0"/>
              </a:rPr>
              <a:t>এমতাবস্থায়</a:t>
            </a:r>
            <a:r>
              <a:rPr lang="en-US" sz="2400" dirty="0" smtClean="0">
                <a:latin typeface="NikoshBAN" panose="02000000000000000000" pitchFamily="2" charset="0"/>
                <a:cs typeface="NikoshBAN" panose="02000000000000000000" pitchFamily="2" charset="0"/>
              </a:rPr>
              <a:t> ১৯৪০ </a:t>
            </a:r>
            <a:r>
              <a:rPr lang="en-US" sz="2400" dirty="0" err="1" smtClean="0">
                <a:latin typeface="NikoshBAN" panose="02000000000000000000" pitchFamily="2" charset="0"/>
                <a:cs typeface="NikoshBAN" panose="02000000000000000000" pitchFamily="2" charset="0"/>
              </a:rPr>
              <a:t>সালের</a:t>
            </a:r>
            <a:r>
              <a:rPr lang="en-US" sz="2400" dirty="0" smtClean="0">
                <a:latin typeface="NikoshBAN" panose="02000000000000000000" pitchFamily="2" charset="0"/>
                <a:cs typeface="NikoshBAN" panose="02000000000000000000" pitchFamily="2" charset="0"/>
              </a:rPr>
              <a:t> ২২ ও ২4 </a:t>
            </a:r>
            <a:r>
              <a:rPr lang="en-US" sz="2400" dirty="0" err="1" smtClean="0">
                <a:latin typeface="NikoshBAN" panose="02000000000000000000" pitchFamily="2" charset="0"/>
                <a:cs typeface="NikoshBAN" panose="02000000000000000000" pitchFamily="2" charset="0"/>
              </a:rPr>
              <a:t>মার্চ</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লাহোরে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অনুষ্ঠিত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মুসলিম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লীগের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বার্ষিক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সম্মেলনে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প্রথম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সভাপতির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ভাষনে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কায়দে</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আযম</a:t>
            </a:r>
            <a:r>
              <a:rPr lang="en-US" sz="2400" dirty="0" smtClean="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মোহাম্মদ </a:t>
            </a:r>
            <a:r>
              <a:rPr lang="bn-BD" sz="2400" dirty="0">
                <a:latin typeface="NikoshBAN" panose="02000000000000000000" pitchFamily="2" charset="0"/>
                <a:cs typeface="NikoshBAN" panose="02000000000000000000" pitchFamily="2" charset="0"/>
              </a:rPr>
              <a:t>আলী জিন্নাহ এ সময় তার দ্বিজাতি তত্ত্ব উত্থাপন করেন</a:t>
            </a:r>
            <a:r>
              <a:rPr lang="bn-BD" sz="2400" dirty="0" smtClean="0">
                <a:latin typeface="NikoshBAN" panose="02000000000000000000" pitchFamily="2" charset="0"/>
                <a:cs typeface="NikoshBAN" panose="02000000000000000000" pitchFamily="2" charset="0"/>
              </a:rPr>
              <a:t>।</a:t>
            </a:r>
            <a:endParaRPr lang="bn-BD" sz="2400" dirty="0">
              <a:latin typeface="NikoshBAN" panose="02000000000000000000" pitchFamily="2" charset="0"/>
              <a:cs typeface="NikoshBAN" panose="02000000000000000000" pitchFamily="2" charset="0"/>
            </a:endParaRPr>
          </a:p>
        </p:txBody>
      </p:sp>
      <p:sp>
        <p:nvSpPr>
          <p:cNvPr id="2" name="Rectangle 1"/>
          <p:cNvSpPr/>
          <p:nvPr/>
        </p:nvSpPr>
        <p:spPr>
          <a:xfrm>
            <a:off x="914400" y="3657600"/>
            <a:ext cx="6858000" cy="1938992"/>
          </a:xfrm>
          <a:prstGeom prst="rect">
            <a:avLst/>
          </a:prstGeom>
          <a:solidFill>
            <a:schemeClr val="accent4"/>
          </a:solidFill>
        </p:spPr>
        <p:txBody>
          <a:bodyPr wrap="square">
            <a:spAutoFit/>
          </a:bodyPr>
          <a:lstStyle/>
          <a:p>
            <a:pPr algn="just">
              <a:buNone/>
            </a:pPr>
            <a:r>
              <a:rPr lang="en-US" sz="2400" dirty="0" smtClean="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দ্বিজাতি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তত্ত্বের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মূল</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বক্তব্য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হলো</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ভারতে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হিন্দু</a:t>
            </a:r>
            <a:r>
              <a:rPr lang="en-US" sz="2400" dirty="0">
                <a:latin typeface="NikoshBAN" panose="02000000000000000000" pitchFamily="2" charset="0"/>
                <a:cs typeface="NikoshBAN" panose="02000000000000000000" pitchFamily="2" charset="0"/>
              </a:rPr>
              <a:t> ও </a:t>
            </a:r>
            <a:r>
              <a:rPr lang="en-US" sz="2400" dirty="0" err="1">
                <a:latin typeface="NikoshBAN" panose="02000000000000000000" pitchFamily="2" charset="0"/>
                <a:cs typeface="NikoshBAN" panose="02000000000000000000" pitchFamily="2" charset="0"/>
              </a:rPr>
              <a:t>মুসলমানগণ</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দুইটি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পৃথক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জাতি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ইতিহাস</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খাদ্য</a:t>
            </a:r>
            <a:r>
              <a:rPr lang="en-US"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পোশাক</a:t>
            </a:r>
            <a:r>
              <a:rPr lang="en-US" sz="2400" dirty="0" smtClean="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সাহিত্য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সংস্কৃতি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ধর্মীয়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আচর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অনুষ্ঠান</a:t>
            </a:r>
            <a:r>
              <a:rPr lang="en-US" sz="2400" dirty="0">
                <a:latin typeface="NikoshBAN" panose="02000000000000000000" pitchFamily="2" charset="0"/>
                <a:cs typeface="NikoshBAN" panose="02000000000000000000" pitchFamily="2" charset="0"/>
              </a:rPr>
              <a:t> ও </a:t>
            </a:r>
            <a:r>
              <a:rPr lang="en-US" sz="2400" dirty="0" err="1">
                <a:latin typeface="NikoshBAN" panose="02000000000000000000" pitchFamily="2" charset="0"/>
                <a:cs typeface="NikoshBAN" panose="02000000000000000000" pitchFamily="2" charset="0"/>
              </a:rPr>
              <a:t>রীতিনীতি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প্রভৃতি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ক্ষেত্রে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উভয়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জাতির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মধ্যে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বিস্তর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ব্যবধান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আছে</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অতএব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বিচারে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ভারতের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মুসলমানগণ</a:t>
            </a:r>
            <a:r>
              <a:rPr lang="en-US"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পৃথ</a:t>
            </a:r>
            <a:r>
              <a:rPr lang="en-US" sz="2400" dirty="0" err="1" smtClean="0">
                <a:latin typeface="NikoshBAN" panose="02000000000000000000" pitchFamily="2" charset="0"/>
                <a:cs typeface="NikoshBAN" panose="02000000000000000000" pitchFamily="2" charset="0"/>
              </a:rPr>
              <a:t>ক</a:t>
            </a:r>
            <a:r>
              <a:rPr lang="en-US" sz="2400" dirty="0" smtClean="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একটি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জাতি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তাদের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নিজস্ব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আবাস</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ভূমি</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থাকতে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হবে</a:t>
            </a:r>
            <a:r>
              <a:rPr lang="en-US" sz="2400" dirty="0">
                <a:latin typeface="NikoshBAN" panose="02000000000000000000" pitchFamily="2" charset="0"/>
                <a:cs typeface="NikoshBAN" panose="02000000000000000000" pitchFamily="2" charset="0"/>
              </a:rPr>
              <a:t>।</a:t>
            </a:r>
            <a:endParaRPr lang="bn-BD" sz="2400" dirty="0">
              <a:latin typeface="NikoshBAN" panose="02000000000000000000" pitchFamily="2" charset="0"/>
              <a:cs typeface="NikoshBAN" panose="02000000000000000000" pitchFamily="2" charset="0"/>
            </a:endParaRPr>
          </a:p>
        </p:txBody>
      </p:sp>
      <p:sp>
        <p:nvSpPr>
          <p:cNvPr id="5" name="Rectangle 4"/>
          <p:cNvSpPr/>
          <p:nvPr/>
        </p:nvSpPr>
        <p:spPr>
          <a:xfrm>
            <a:off x="2819400" y="2639199"/>
            <a:ext cx="2667000" cy="646331"/>
          </a:xfrm>
          <a:prstGeom prst="rect">
            <a:avLst/>
          </a:prstGeom>
          <a:solidFill>
            <a:schemeClr val="accent2">
              <a:lumMod val="60000"/>
              <a:lumOff val="40000"/>
            </a:schemeClr>
          </a:solidFill>
        </p:spPr>
        <p:txBody>
          <a:bodyPr wrap="square">
            <a:spAutoFit/>
          </a:bodyPr>
          <a:lstStyle/>
          <a:p>
            <a:pPr algn="just">
              <a:buNone/>
            </a:pPr>
            <a:r>
              <a:rPr lang="en-US" sz="3600" dirty="0" err="1" smtClean="0">
                <a:solidFill>
                  <a:srgbClr val="FF0000"/>
                </a:solidFill>
                <a:latin typeface="NikoshBAN" panose="02000000000000000000" pitchFamily="2" charset="0"/>
                <a:cs typeface="NikoshBAN" panose="02000000000000000000" pitchFamily="2" charset="0"/>
              </a:rPr>
              <a:t>দ্বিজাতি</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তত্ত্ব</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কি</a:t>
            </a:r>
            <a:r>
              <a:rPr lang="en-US" sz="3600" dirty="0" smtClean="0">
                <a:solidFill>
                  <a:srgbClr val="FF0000"/>
                </a:solidFill>
                <a:latin typeface="NikoshBAN" panose="02000000000000000000" pitchFamily="2" charset="0"/>
                <a:cs typeface="NikoshBAN" panose="02000000000000000000" pitchFamily="2" charset="0"/>
              </a:rPr>
              <a:t>?</a:t>
            </a:r>
            <a:endParaRPr lang="bn-BD" sz="36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0835475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80">
                                          <p:stCondLst>
                                            <p:cond delay="0"/>
                                          </p:stCondLst>
                                        </p:cTn>
                                        <p:tgtEl>
                                          <p:spTgt spid="2"/>
                                        </p:tgtEl>
                                      </p:cBhvr>
                                    </p:animEffect>
                                    <p:anim calcmode="lin" valueType="num">
                                      <p:cBhvr>
                                        <p:cTn id="2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gtEl>
                                      </p:cBhvr>
                                      <p:to x="100000" y="60000"/>
                                    </p:animScale>
                                    <p:animScale>
                                      <p:cBhvr>
                                        <p:cTn id="32" dur="166" decel="50000">
                                          <p:stCondLst>
                                            <p:cond delay="676"/>
                                          </p:stCondLst>
                                        </p:cTn>
                                        <p:tgtEl>
                                          <p:spTgt spid="2"/>
                                        </p:tgtEl>
                                      </p:cBhvr>
                                      <p:to x="100000" y="100000"/>
                                    </p:animScale>
                                    <p:animScale>
                                      <p:cBhvr>
                                        <p:cTn id="33" dur="26">
                                          <p:stCondLst>
                                            <p:cond delay="1312"/>
                                          </p:stCondLst>
                                        </p:cTn>
                                        <p:tgtEl>
                                          <p:spTgt spid="2"/>
                                        </p:tgtEl>
                                      </p:cBhvr>
                                      <p:to x="100000" y="80000"/>
                                    </p:animScale>
                                    <p:animScale>
                                      <p:cBhvr>
                                        <p:cTn id="34" dur="166" decel="50000">
                                          <p:stCondLst>
                                            <p:cond delay="1338"/>
                                          </p:stCondLst>
                                        </p:cTn>
                                        <p:tgtEl>
                                          <p:spTgt spid="2"/>
                                        </p:tgtEl>
                                      </p:cBhvr>
                                      <p:to x="100000" y="100000"/>
                                    </p:animScale>
                                    <p:animScale>
                                      <p:cBhvr>
                                        <p:cTn id="35" dur="26">
                                          <p:stCondLst>
                                            <p:cond delay="1642"/>
                                          </p:stCondLst>
                                        </p:cTn>
                                        <p:tgtEl>
                                          <p:spTgt spid="2"/>
                                        </p:tgtEl>
                                      </p:cBhvr>
                                      <p:to x="100000" y="90000"/>
                                    </p:animScale>
                                    <p:animScale>
                                      <p:cBhvr>
                                        <p:cTn id="36" dur="166" decel="50000">
                                          <p:stCondLst>
                                            <p:cond delay="1668"/>
                                          </p:stCondLst>
                                        </p:cTn>
                                        <p:tgtEl>
                                          <p:spTgt spid="2"/>
                                        </p:tgtEl>
                                      </p:cBhvr>
                                      <p:to x="100000" y="100000"/>
                                    </p:animScale>
                                    <p:animScale>
                                      <p:cBhvr>
                                        <p:cTn id="37" dur="26">
                                          <p:stCondLst>
                                            <p:cond delay="1808"/>
                                          </p:stCondLst>
                                        </p:cTn>
                                        <p:tgtEl>
                                          <p:spTgt spid="2"/>
                                        </p:tgtEl>
                                      </p:cBhvr>
                                      <p:to x="100000" y="95000"/>
                                    </p:animScale>
                                    <p:animScale>
                                      <p:cBhvr>
                                        <p:cTn id="38"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Rectangle 3"/>
          <p:cNvSpPr/>
          <p:nvPr/>
        </p:nvSpPr>
        <p:spPr>
          <a:xfrm>
            <a:off x="838200" y="2209800"/>
            <a:ext cx="7010400" cy="1569660"/>
          </a:xfrm>
          <a:prstGeom prst="rect">
            <a:avLst/>
          </a:prstGeom>
          <a:solidFill>
            <a:schemeClr val="accent2">
              <a:lumMod val="60000"/>
              <a:lumOff val="40000"/>
            </a:schemeClr>
          </a:solidFill>
        </p:spPr>
        <p:txBody>
          <a:bodyPr wrap="square">
            <a:spAutoFit/>
          </a:bodyPr>
          <a:lstStyle/>
          <a:p>
            <a:pPr algn="just">
              <a:buNone/>
            </a:pPr>
            <a:r>
              <a:rPr lang="bn-BD" sz="2400" dirty="0">
                <a:latin typeface="NikoshBAN" panose="02000000000000000000" pitchFamily="2" charset="0"/>
                <a:cs typeface="NikoshBAN" panose="02000000000000000000" pitchFamily="2" charset="0"/>
              </a:rPr>
              <a:t>১৯৪০ সালের ২৩ মার্চ অবিভক্ত পাঞ্জাবের রাজধানী লাহোরে মুসলিম লীগের অধিবেশন </a:t>
            </a:r>
            <a:r>
              <a:rPr lang="bn-BD" sz="2400" dirty="0" smtClean="0">
                <a:latin typeface="NikoshBAN" panose="02000000000000000000" pitchFamily="2" charset="0"/>
                <a:cs typeface="NikoshBAN" panose="02000000000000000000" pitchFamily="2" charset="0"/>
              </a:rPr>
              <a:t>অবিভক্ত </a:t>
            </a:r>
            <a:r>
              <a:rPr lang="bn-BD" sz="2400" dirty="0">
                <a:latin typeface="NikoshBAN" panose="02000000000000000000" pitchFamily="2" charset="0"/>
                <a:cs typeface="NikoshBAN" panose="02000000000000000000" pitchFamily="2" charset="0"/>
              </a:rPr>
              <a:t>বাংলার মুখ্যমন্ত্রী শেরে বাংলা এ কে ফজলুল হক </a:t>
            </a:r>
            <a:r>
              <a:rPr lang="en-US" sz="2400" dirty="0" err="1" smtClean="0">
                <a:latin typeface="NikoshBAN" panose="02000000000000000000" pitchFamily="2" charset="0"/>
                <a:cs typeface="NikoshBAN" panose="02000000000000000000" pitchFamily="2" charset="0"/>
              </a:rPr>
              <a:t>ভারতের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ভবিষ্য</a:t>
            </a:r>
            <a:r>
              <a:rPr lang="en-US" sz="2400" dirty="0" smtClean="0">
                <a:latin typeface="NikoshBAN" panose="02000000000000000000" pitchFamily="2" charset="0"/>
                <a:cs typeface="NikoshBAN" panose="02000000000000000000" pitchFamily="2" charset="0"/>
              </a:rPr>
              <a:t>ৎ </a:t>
            </a:r>
            <a:r>
              <a:rPr lang="en-US" sz="2400" dirty="0" err="1" smtClean="0">
                <a:latin typeface="NikoshBAN" panose="02000000000000000000" pitchFamily="2" charset="0"/>
                <a:cs typeface="NikoshBAN" panose="02000000000000000000" pitchFamily="2" charset="0"/>
              </a:rPr>
              <a:t>রাজনৈতিক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অবস্থা</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সম্পর্কে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যে</a:t>
            </a:r>
            <a:r>
              <a:rPr lang="en-US" sz="2400" dirty="0" smtClean="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প্রস্তাব </a:t>
            </a:r>
            <a:r>
              <a:rPr lang="bn-BD" sz="2400" dirty="0">
                <a:latin typeface="NikoshBAN" panose="02000000000000000000" pitchFamily="2" charset="0"/>
                <a:cs typeface="NikoshBAN" panose="02000000000000000000" pitchFamily="2" charset="0"/>
              </a:rPr>
              <a:t>উত্থাপন </a:t>
            </a:r>
            <a:r>
              <a:rPr lang="bn-BD" sz="2400" dirty="0" smtClean="0">
                <a:latin typeface="NikoshBAN" panose="02000000000000000000" pitchFamily="2" charset="0"/>
                <a:cs typeface="NikoshBAN" panose="02000000000000000000" pitchFamily="2" charset="0"/>
              </a:rPr>
              <a:t>করেন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ঐতিহাসিক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লাহোর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প্রস্তাব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খ্যাত</a:t>
            </a:r>
            <a:r>
              <a:rPr lang="en-US" sz="2400" dirty="0" smtClean="0">
                <a:latin typeface="NikoshBAN" panose="02000000000000000000" pitchFamily="2" charset="0"/>
                <a:cs typeface="NikoshBAN" panose="02000000000000000000" pitchFamily="2" charset="0"/>
              </a:rPr>
              <a:t>।</a:t>
            </a:r>
            <a:r>
              <a:rPr lang="bn-BD" sz="2400" dirty="0" smtClean="0">
                <a:latin typeface="NikoshBAN" panose="02000000000000000000" pitchFamily="2" charset="0"/>
                <a:cs typeface="NikoshBAN" panose="02000000000000000000" pitchFamily="2" charset="0"/>
              </a:rPr>
              <a:t> </a:t>
            </a:r>
            <a:endParaRPr lang="bn-BD" sz="2400" dirty="0">
              <a:latin typeface="NikoshBAN" panose="02000000000000000000" pitchFamily="2" charset="0"/>
              <a:cs typeface="NikoshBAN" panose="02000000000000000000" pitchFamily="2" charset="0"/>
            </a:endParaRPr>
          </a:p>
        </p:txBody>
      </p:sp>
      <p:sp>
        <p:nvSpPr>
          <p:cNvPr id="3" name="Rectangle 2"/>
          <p:cNvSpPr/>
          <p:nvPr/>
        </p:nvSpPr>
        <p:spPr>
          <a:xfrm>
            <a:off x="2857500" y="914400"/>
            <a:ext cx="2971800" cy="646331"/>
          </a:xfrm>
          <a:prstGeom prst="rect">
            <a:avLst/>
          </a:prstGeom>
          <a:solidFill>
            <a:schemeClr val="accent2">
              <a:lumMod val="60000"/>
              <a:lumOff val="40000"/>
            </a:schemeClr>
          </a:solidFill>
        </p:spPr>
        <p:txBody>
          <a:bodyPr wrap="square">
            <a:spAutoFit/>
          </a:bodyPr>
          <a:lstStyle/>
          <a:p>
            <a:pPr algn="just">
              <a:buNone/>
            </a:pPr>
            <a:r>
              <a:rPr lang="en-US" sz="3600" dirty="0" err="1" smtClean="0">
                <a:solidFill>
                  <a:srgbClr val="FF0000"/>
                </a:solidFill>
                <a:latin typeface="NikoshBAN" panose="02000000000000000000" pitchFamily="2" charset="0"/>
                <a:cs typeface="NikoshBAN" panose="02000000000000000000" pitchFamily="2" charset="0"/>
              </a:rPr>
              <a:t>লাহোর</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প্রস্তাব</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কি</a:t>
            </a:r>
            <a:r>
              <a:rPr lang="en-US" sz="3600" dirty="0" smtClean="0">
                <a:solidFill>
                  <a:srgbClr val="FF0000"/>
                </a:solidFill>
                <a:latin typeface="NikoshBAN" panose="02000000000000000000" pitchFamily="2" charset="0"/>
                <a:cs typeface="NikoshBAN" panose="02000000000000000000" pitchFamily="2" charset="0"/>
              </a:rPr>
              <a:t>?</a:t>
            </a:r>
            <a:endParaRPr lang="bn-BD" sz="36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94123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1447800" y="685800"/>
            <a:ext cx="5562600" cy="1143000"/>
          </a:xfrm>
          <a:solidFill>
            <a:srgbClr val="FFC000"/>
          </a:solidFill>
        </p:spPr>
        <p:txBody>
          <a:bodyPr/>
          <a:lstStyle/>
          <a:p>
            <a:pPr algn="ctr"/>
            <a:r>
              <a:rPr lang="en-US" dirty="0" err="1" smtClean="0">
                <a:latin typeface="NikoshBAN" panose="02000000000000000000" pitchFamily="2" charset="0"/>
                <a:cs typeface="NikoshBAN" panose="02000000000000000000" pitchFamily="2" charset="0"/>
              </a:rPr>
              <a:t>লাহোর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প্রস্তাবের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মূল</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বক্তব্য</a:t>
            </a:r>
            <a:endParaRPr lang="en-US" dirty="0">
              <a:latin typeface="NikoshBAN" panose="02000000000000000000" pitchFamily="2" charset="0"/>
              <a:cs typeface="NikoshBAN" panose="02000000000000000000" pitchFamily="2" charset="0"/>
            </a:endParaRPr>
          </a:p>
        </p:txBody>
      </p:sp>
      <p:sp>
        <p:nvSpPr>
          <p:cNvPr id="5" name="Rectangle 4"/>
          <p:cNvSpPr/>
          <p:nvPr/>
        </p:nvSpPr>
        <p:spPr>
          <a:xfrm>
            <a:off x="838200" y="2209800"/>
            <a:ext cx="7010400" cy="1569660"/>
          </a:xfrm>
          <a:prstGeom prst="rect">
            <a:avLst/>
          </a:prstGeom>
          <a:solidFill>
            <a:schemeClr val="accent2">
              <a:lumMod val="60000"/>
              <a:lumOff val="40000"/>
            </a:schemeClr>
          </a:solidFill>
        </p:spPr>
        <p:txBody>
          <a:bodyPr wrap="square">
            <a:spAutoFit/>
          </a:bodyPr>
          <a:lstStyle/>
          <a:p>
            <a:pPr algn="just">
              <a:buNone/>
            </a:pPr>
            <a:r>
              <a:rPr lang="en-US" sz="2400" dirty="0" err="1" smtClean="0">
                <a:latin typeface="NikoshBAN" panose="02000000000000000000" pitchFamily="2" charset="0"/>
                <a:cs typeface="NikoshBAN" panose="02000000000000000000" pitchFamily="2" charset="0"/>
              </a:rPr>
              <a:t>সর্বভারতীয়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মুসলিম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লীগের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এই</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অধিবেশনের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সুনিশ্চিত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অভিমত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এই</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যে</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নিম্নে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বর্ণিত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মূলনীতির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আলোকে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শাসন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ব্যবস্থা</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প্রনয়ন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ভারতে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শাসনতান্ত্রিক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পরিকল্পনা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কার্যকরী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মুসলমানের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নিকট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গ্রহনযোগ্য</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a:t>
            </a:r>
            <a:r>
              <a:rPr lang="en-US" sz="2400" dirty="0" smtClean="0">
                <a:latin typeface="NikoshBAN" panose="02000000000000000000" pitchFamily="2" charset="0"/>
                <a:cs typeface="NikoshBAN" panose="02000000000000000000" pitchFamily="2" charset="0"/>
              </a:rPr>
              <a:t>।</a:t>
            </a:r>
            <a:endParaRPr lang="bn-BD"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3156367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4" name="Rectangle 3"/>
          <p:cNvSpPr/>
          <p:nvPr/>
        </p:nvSpPr>
        <p:spPr>
          <a:xfrm>
            <a:off x="1143000" y="4343400"/>
            <a:ext cx="6629400" cy="1938992"/>
          </a:xfrm>
          <a:prstGeom prst="rect">
            <a:avLst/>
          </a:prstGeom>
          <a:solidFill>
            <a:schemeClr val="accent6">
              <a:lumMod val="40000"/>
              <a:lumOff val="60000"/>
            </a:schemeClr>
          </a:solidFill>
        </p:spPr>
        <p:txBody>
          <a:bodyPr wrap="square">
            <a:spAutoFit/>
          </a:bodyPr>
          <a:lstStyle/>
          <a:p>
            <a:pPr>
              <a:buNone/>
            </a:pPr>
            <a:r>
              <a:rPr lang="bn-BD" sz="2400" dirty="0" smtClean="0">
                <a:latin typeface="NikoshBAN" panose="02000000000000000000" pitchFamily="2" charset="0"/>
                <a:cs typeface="NikoshBAN" panose="02000000000000000000" pitchFamily="2" charset="0"/>
              </a:rPr>
              <a:t>৪</a:t>
            </a:r>
            <a:r>
              <a:rPr lang="bn-BD" sz="2400" dirty="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ভারতবর্ষের </a:t>
            </a:r>
            <a:r>
              <a:rPr lang="bn-BD" sz="2400" dirty="0">
                <a:latin typeface="NikoshBAN" panose="02000000000000000000" pitchFamily="2" charset="0"/>
                <a:cs typeface="NikoshBAN" panose="02000000000000000000" pitchFamily="2" charset="0"/>
              </a:rPr>
              <a:t>মুসলমান জনগন যেখানে সংখ্যালঘু সেখানে তাদের সংগে পরামর্শ সাপেক্ষে এবং অন্যান্য সংখ্যালঘু সম্প্রদায়ের সাথে ধর্মীয়, সাংস্কৃতিক, রাজনৈতিক, প্রশাসনিক ও অন্যান্য অধিকার এবং স্বার্থরক্ষার জন্য পরামর্শ সাপেক্ষে সংবিধানে পর্যাপ্ত কার্যকর ও বাধ্যতামুলক রক্ষাকবচের ব্যবস্থা করতে হবে। </a:t>
            </a:r>
          </a:p>
        </p:txBody>
      </p:sp>
      <p:sp>
        <p:nvSpPr>
          <p:cNvPr id="5" name="Rectangle 4"/>
          <p:cNvSpPr/>
          <p:nvPr/>
        </p:nvSpPr>
        <p:spPr>
          <a:xfrm>
            <a:off x="1143000" y="838200"/>
            <a:ext cx="6629400" cy="830997"/>
          </a:xfrm>
          <a:prstGeom prst="rect">
            <a:avLst/>
          </a:prstGeom>
          <a:solidFill>
            <a:schemeClr val="accent3"/>
          </a:solidFill>
        </p:spPr>
        <p:txBody>
          <a:bodyPr wrap="square">
            <a:spAutoFit/>
          </a:bodyPr>
          <a:lstStyle/>
          <a:p>
            <a:pPr>
              <a:buNone/>
            </a:pPr>
            <a:r>
              <a:rPr lang="bn-BD" sz="2400" dirty="0">
                <a:latin typeface="NikoshBAN" panose="02000000000000000000" pitchFamily="2" charset="0"/>
                <a:cs typeface="NikoshBAN" panose="02000000000000000000" pitchFamily="2" charset="0"/>
              </a:rPr>
              <a:t>ক। ভৌগলিক অবস্থান অনুযায়ী সংলগ্ন বা সন্নিহিত স্থান সমুহকে অঞ্চল হিসেবে চিহ্নিত করতে হবে। </a:t>
            </a:r>
          </a:p>
        </p:txBody>
      </p:sp>
      <p:sp>
        <p:nvSpPr>
          <p:cNvPr id="6" name="Rectangle 5"/>
          <p:cNvSpPr/>
          <p:nvPr/>
        </p:nvSpPr>
        <p:spPr>
          <a:xfrm>
            <a:off x="1143000" y="1828800"/>
            <a:ext cx="6629400" cy="1200329"/>
          </a:xfrm>
          <a:prstGeom prst="rect">
            <a:avLst/>
          </a:prstGeom>
          <a:solidFill>
            <a:schemeClr val="accent4">
              <a:lumMod val="60000"/>
              <a:lumOff val="40000"/>
            </a:schemeClr>
          </a:solidFill>
        </p:spPr>
        <p:txBody>
          <a:bodyPr wrap="square">
            <a:spAutoFit/>
          </a:bodyPr>
          <a:lstStyle/>
          <a:p>
            <a:pPr>
              <a:buNone/>
            </a:pPr>
            <a:r>
              <a:rPr lang="bn-BD" sz="2400" dirty="0">
                <a:latin typeface="NikoshBAN" panose="02000000000000000000" pitchFamily="2" charset="0"/>
                <a:cs typeface="NikoshBAN" panose="02000000000000000000" pitchFamily="2" charset="0"/>
              </a:rPr>
              <a:t>খ। প্রয়োজন অনুযায়ী সীমানা পরিবর্তন করে এমনভাবে গঠন করতে হবে যেখানে ভারতবর্ষের উত্তর-পশ্চিম ও পুর্বাঞ্চলের সংখ্যাগরিষ্ট মুসলমান এলাকাগুলো স্বাধীন রাষ্ট্রসমুহ গঠন করতে পারে</a:t>
            </a:r>
            <a:r>
              <a:rPr lang="bn-BD" dirty="0">
                <a:latin typeface="Times New Roman" pitchFamily="18" charset="0"/>
                <a:cs typeface="Nikosh" pitchFamily="2" charset="0"/>
              </a:rPr>
              <a:t>। </a:t>
            </a:r>
          </a:p>
        </p:txBody>
      </p:sp>
      <p:sp>
        <p:nvSpPr>
          <p:cNvPr id="7" name="Rectangle 6"/>
          <p:cNvSpPr/>
          <p:nvPr/>
        </p:nvSpPr>
        <p:spPr>
          <a:xfrm>
            <a:off x="1143000" y="3105835"/>
            <a:ext cx="6629400" cy="830997"/>
          </a:xfrm>
          <a:prstGeom prst="rect">
            <a:avLst/>
          </a:prstGeom>
          <a:solidFill>
            <a:schemeClr val="accent3"/>
          </a:solidFill>
        </p:spPr>
        <p:txBody>
          <a:bodyPr wrap="square">
            <a:spAutoFit/>
          </a:bodyPr>
          <a:lstStyle/>
          <a:p>
            <a:pPr>
              <a:buNone/>
            </a:pPr>
            <a:r>
              <a:rPr lang="bn-BD" sz="2400" dirty="0">
                <a:latin typeface="NikoshBAN" panose="02000000000000000000" pitchFamily="2" charset="0"/>
                <a:cs typeface="NikoshBAN" panose="02000000000000000000" pitchFamily="2" charset="0"/>
              </a:rPr>
              <a:t>গ। স্বাধীন রাষ্ট্রসমুহের সংশ্লিষ্ট অঙ্গরাষ্ট্র বা প্রদেশসমুহ হবে স্বায়ত্বশাসিত ও সার্বভৌম। </a:t>
            </a:r>
          </a:p>
        </p:txBody>
      </p:sp>
    </p:spTree>
    <p:extLst>
      <p:ext uri="{BB962C8B-B14F-4D97-AF65-F5344CB8AC3E}">
        <p14:creationId xmlns:p14="http://schemas.microsoft.com/office/powerpoint/2010/main" val="22244320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1000" fill="hold"/>
                                        <p:tgtEl>
                                          <p:spTgt spid="4"/>
                                        </p:tgtEl>
                                        <p:attrNameLst>
                                          <p:attrName>ppt_w</p:attrName>
                                        </p:attrNameLst>
                                      </p:cBhvr>
                                      <p:tavLst>
                                        <p:tav tm="0">
                                          <p:val>
                                            <p:fltVal val="0"/>
                                          </p:val>
                                        </p:tav>
                                        <p:tav tm="100000">
                                          <p:val>
                                            <p:strVal val="#ppt_w"/>
                                          </p:val>
                                        </p:tav>
                                      </p:tavLst>
                                    </p:anim>
                                    <p:anim calcmode="lin" valueType="num">
                                      <p:cBhvr>
                                        <p:cTn id="33" dur="1000" fill="hold"/>
                                        <p:tgtEl>
                                          <p:spTgt spid="4"/>
                                        </p:tgtEl>
                                        <p:attrNameLst>
                                          <p:attrName>ppt_h</p:attrName>
                                        </p:attrNameLst>
                                      </p:cBhvr>
                                      <p:tavLst>
                                        <p:tav tm="0">
                                          <p:val>
                                            <p:fltVal val="0"/>
                                          </p:val>
                                        </p:tav>
                                        <p:tav tm="100000">
                                          <p:val>
                                            <p:strVal val="#ppt_h"/>
                                          </p:val>
                                        </p:tav>
                                      </p:tavLst>
                                    </p:anim>
                                    <p:anim calcmode="lin" valueType="num">
                                      <p:cBhvr>
                                        <p:cTn id="34" dur="1000" fill="hold"/>
                                        <p:tgtEl>
                                          <p:spTgt spid="4"/>
                                        </p:tgtEl>
                                        <p:attrNameLst>
                                          <p:attrName>style.rotation</p:attrName>
                                        </p:attrNameLst>
                                      </p:cBhvr>
                                      <p:tavLst>
                                        <p:tav tm="0">
                                          <p:val>
                                            <p:fltVal val="90"/>
                                          </p:val>
                                        </p:tav>
                                        <p:tav tm="100000">
                                          <p:val>
                                            <p:fltVal val="0"/>
                                          </p:val>
                                        </p:tav>
                                      </p:tavLst>
                                    </p:anim>
                                    <p:animEffect transition="in" filter="fade">
                                      <p:cBhvr>
                                        <p:cTn id="3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86200" y="304800"/>
            <a:ext cx="1828800" cy="685800"/>
          </a:xfrm>
          <a:solidFill>
            <a:srgbClr val="FFC000"/>
          </a:solidFill>
        </p:spPr>
        <p:txBody>
          <a:bodyPr>
            <a:normAutofit/>
          </a:bodyPr>
          <a:lstStyle/>
          <a:p>
            <a:pPr algn="ctr"/>
            <a:r>
              <a:rPr lang="en-US" sz="4000" dirty="0" err="1" smtClean="0">
                <a:latin typeface="Nikosh" pitchFamily="2" charset="0"/>
                <a:cs typeface="Nikosh" pitchFamily="2" charset="0"/>
              </a:rPr>
              <a:t>বৈশিষ্ট্য</a:t>
            </a:r>
            <a:endParaRPr lang="en-US" sz="4000" dirty="0"/>
          </a:p>
        </p:txBody>
      </p:sp>
      <p:sp>
        <p:nvSpPr>
          <p:cNvPr id="5" name="Content Placeholder 4"/>
          <p:cNvSpPr>
            <a:spLocks noGrp="1"/>
          </p:cNvSpPr>
          <p:nvPr>
            <p:ph idx="1"/>
          </p:nvPr>
        </p:nvSpPr>
        <p:spPr>
          <a:xfrm>
            <a:off x="381000" y="2057400"/>
            <a:ext cx="8229600" cy="4114800"/>
          </a:xfrm>
          <a:solidFill>
            <a:schemeClr val="accent6">
              <a:lumMod val="60000"/>
              <a:lumOff val="40000"/>
            </a:schemeClr>
          </a:solidFill>
        </p:spPr>
        <p:txBody>
          <a:bodyPr>
            <a:normAutofit/>
          </a:bodyPr>
          <a:lstStyle/>
          <a:p>
            <a:pPr>
              <a:buNone/>
            </a:pPr>
            <a:r>
              <a:rPr lang="bn-BD" sz="2400" dirty="0" smtClean="0">
                <a:solidFill>
                  <a:srgbClr val="7030A0"/>
                </a:solidFill>
                <a:latin typeface="NikoshBAN" panose="02000000000000000000" pitchFamily="2" charset="0"/>
                <a:cs typeface="NikoshBAN" panose="02000000000000000000" pitchFamily="2" charset="0"/>
              </a:rPr>
              <a:t>ক। ভৌগলিক অবস্থান অনুযায়ী সংলগ্ন বা সন্নিহিত স্থানসমুহকে অঞ্চল হিসেবে চিহ্নিতকরণ। </a:t>
            </a:r>
          </a:p>
          <a:p>
            <a:pPr>
              <a:buNone/>
            </a:pPr>
            <a:r>
              <a:rPr lang="bn-BD" sz="2400" dirty="0" smtClean="0">
                <a:solidFill>
                  <a:srgbClr val="7030A0"/>
                </a:solidFill>
                <a:latin typeface="NikoshBAN" panose="02000000000000000000" pitchFamily="2" charset="0"/>
                <a:cs typeface="NikoshBAN" panose="02000000000000000000" pitchFamily="2" charset="0"/>
              </a:rPr>
              <a:t>খ। ভারতের উত্তর- পশ্চিম এবং পুর্বভাগের মুসলমান সংখ্যাগরিষ্ট অঞ্চল গুলোকে নিয়ে স্বাধীন রাষ্ট্রসমুহ গঠন। </a:t>
            </a:r>
          </a:p>
          <a:p>
            <a:pPr>
              <a:buNone/>
            </a:pPr>
            <a:r>
              <a:rPr lang="bn-BD" sz="2400" dirty="0" smtClean="0">
                <a:solidFill>
                  <a:srgbClr val="7030A0"/>
                </a:solidFill>
                <a:latin typeface="NikoshBAN" panose="02000000000000000000" pitchFamily="2" charset="0"/>
                <a:cs typeface="NikoshBAN" panose="02000000000000000000" pitchFamily="2" charset="0"/>
              </a:rPr>
              <a:t>গ। এসব স্বাধীন রাষ্ট্র গঠনের জন্য প্রয়োজনবোধে ভারতবর্ষের মুসলিম সংখ্যাগরিষ্ট এলাকাগুলোর সীমানা পরিবর্তন। </a:t>
            </a:r>
          </a:p>
          <a:p>
            <a:pPr>
              <a:buNone/>
            </a:pPr>
            <a:r>
              <a:rPr lang="bn-BD" sz="2400" dirty="0" smtClean="0">
                <a:solidFill>
                  <a:srgbClr val="7030A0"/>
                </a:solidFill>
                <a:latin typeface="NikoshBAN" panose="02000000000000000000" pitchFamily="2" charset="0"/>
                <a:cs typeface="NikoshBAN" panose="02000000000000000000" pitchFamily="2" charset="0"/>
              </a:rPr>
              <a:t>ঘ। এসব স্বাধীন রাষ্ট্রের প্রদেশ বা অংগরাষ্ট্রগুলো হবে স্বায়ত্বশাসিত ও সার্বভৌম। </a:t>
            </a:r>
          </a:p>
          <a:p>
            <a:pPr>
              <a:buNone/>
            </a:pPr>
            <a:r>
              <a:rPr lang="bn-BD" sz="2400" dirty="0" smtClean="0">
                <a:solidFill>
                  <a:srgbClr val="7030A0"/>
                </a:solidFill>
                <a:latin typeface="NikoshBAN" panose="02000000000000000000" pitchFamily="2" charset="0"/>
                <a:cs typeface="NikoshBAN" panose="02000000000000000000" pitchFamily="2" charset="0"/>
              </a:rPr>
              <a:t>ঙ। সংখ্যালঘু সম্প্রদায়গুলোর সাথে পরামর্শ করে তাদের অধিকার ও স্বার্থ সংরক্ষনের জন্য সংবিধানে পর্যাপ্ত, কার্যকর ও বাধ্যতামুলক বিধান করা। </a:t>
            </a:r>
          </a:p>
        </p:txBody>
      </p:sp>
      <p:sp>
        <p:nvSpPr>
          <p:cNvPr id="3" name="Rectangle 2"/>
          <p:cNvSpPr/>
          <p:nvPr/>
        </p:nvSpPr>
        <p:spPr>
          <a:xfrm>
            <a:off x="609600" y="1237060"/>
            <a:ext cx="7772400" cy="461665"/>
          </a:xfrm>
          <a:prstGeom prst="rect">
            <a:avLst/>
          </a:prstGeom>
          <a:solidFill>
            <a:schemeClr val="accent1">
              <a:lumMod val="60000"/>
              <a:lumOff val="40000"/>
            </a:schemeClr>
          </a:solidFill>
        </p:spPr>
        <p:txBody>
          <a:bodyPr wrap="square">
            <a:spAutoFit/>
          </a:bodyPr>
          <a:lstStyle/>
          <a:p>
            <a:pPr>
              <a:buNone/>
            </a:pPr>
            <a:r>
              <a:rPr lang="bn-BD" sz="2400" dirty="0">
                <a:latin typeface="NikoshBAN" panose="02000000000000000000" pitchFamily="2" charset="0"/>
                <a:cs typeface="NikoshBAN" panose="02000000000000000000" pitchFamily="2" charset="0"/>
              </a:rPr>
              <a:t>লাহোর প্রস্তাবের মুলধারাগুলো বিশ্লেষন করলে এর নিম্নলিখিত বৈশিষ্ট্য</a:t>
            </a:r>
            <a:r>
              <a:rPr lang="en-US" sz="2400" dirty="0">
                <a:latin typeface="NikoshBAN" panose="02000000000000000000" pitchFamily="2" charset="0"/>
                <a:cs typeface="NikoshBAN" panose="02000000000000000000" pitchFamily="2" charset="0"/>
              </a:rPr>
              <a:t> </a:t>
            </a:r>
            <a:r>
              <a:rPr lang="bn-BD" sz="2400" dirty="0">
                <a:latin typeface="NikoshBAN" panose="02000000000000000000" pitchFamily="2" charset="0"/>
                <a:cs typeface="NikoshBAN" panose="02000000000000000000" pitchFamily="2" charset="0"/>
              </a:rPr>
              <a:t>পাওয়া যায়ঃ </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down)">
                                      <p:cBhvr>
                                        <p:cTn id="14" dur="580">
                                          <p:stCondLst>
                                            <p:cond delay="0"/>
                                          </p:stCondLst>
                                        </p:cTn>
                                        <p:tgtEl>
                                          <p:spTgt spid="5">
                                            <p:txEl>
                                              <p:pRg st="0" end="0"/>
                                            </p:txEl>
                                          </p:spTgt>
                                        </p:tgtEl>
                                      </p:cBhvr>
                                    </p:animEffect>
                                    <p:anim calcmode="lin" valueType="num">
                                      <p:cBhvr>
                                        <p:cTn id="15"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xEl>
                                              <p:pRg st="0" end="0"/>
                                            </p:txEl>
                                          </p:spTgt>
                                        </p:tgtEl>
                                      </p:cBhvr>
                                      <p:to x="100000" y="60000"/>
                                    </p:animScale>
                                    <p:animScale>
                                      <p:cBhvr>
                                        <p:cTn id="21" dur="166" decel="50000">
                                          <p:stCondLst>
                                            <p:cond delay="676"/>
                                          </p:stCondLst>
                                        </p:cTn>
                                        <p:tgtEl>
                                          <p:spTgt spid="5">
                                            <p:txEl>
                                              <p:pRg st="0" end="0"/>
                                            </p:txEl>
                                          </p:spTgt>
                                        </p:tgtEl>
                                      </p:cBhvr>
                                      <p:to x="100000" y="100000"/>
                                    </p:animScale>
                                    <p:animScale>
                                      <p:cBhvr>
                                        <p:cTn id="22" dur="26">
                                          <p:stCondLst>
                                            <p:cond delay="1312"/>
                                          </p:stCondLst>
                                        </p:cTn>
                                        <p:tgtEl>
                                          <p:spTgt spid="5">
                                            <p:txEl>
                                              <p:pRg st="0" end="0"/>
                                            </p:txEl>
                                          </p:spTgt>
                                        </p:tgtEl>
                                      </p:cBhvr>
                                      <p:to x="100000" y="80000"/>
                                    </p:animScale>
                                    <p:animScale>
                                      <p:cBhvr>
                                        <p:cTn id="23" dur="166" decel="50000">
                                          <p:stCondLst>
                                            <p:cond delay="1338"/>
                                          </p:stCondLst>
                                        </p:cTn>
                                        <p:tgtEl>
                                          <p:spTgt spid="5">
                                            <p:txEl>
                                              <p:pRg st="0" end="0"/>
                                            </p:txEl>
                                          </p:spTgt>
                                        </p:tgtEl>
                                      </p:cBhvr>
                                      <p:to x="100000" y="100000"/>
                                    </p:animScale>
                                    <p:animScale>
                                      <p:cBhvr>
                                        <p:cTn id="24" dur="26">
                                          <p:stCondLst>
                                            <p:cond delay="1642"/>
                                          </p:stCondLst>
                                        </p:cTn>
                                        <p:tgtEl>
                                          <p:spTgt spid="5">
                                            <p:txEl>
                                              <p:pRg st="0" end="0"/>
                                            </p:txEl>
                                          </p:spTgt>
                                        </p:tgtEl>
                                      </p:cBhvr>
                                      <p:to x="100000" y="90000"/>
                                    </p:animScale>
                                    <p:animScale>
                                      <p:cBhvr>
                                        <p:cTn id="25" dur="166" decel="50000">
                                          <p:stCondLst>
                                            <p:cond delay="1668"/>
                                          </p:stCondLst>
                                        </p:cTn>
                                        <p:tgtEl>
                                          <p:spTgt spid="5">
                                            <p:txEl>
                                              <p:pRg st="0" end="0"/>
                                            </p:txEl>
                                          </p:spTgt>
                                        </p:tgtEl>
                                      </p:cBhvr>
                                      <p:to x="100000" y="100000"/>
                                    </p:animScale>
                                    <p:animScale>
                                      <p:cBhvr>
                                        <p:cTn id="26" dur="26">
                                          <p:stCondLst>
                                            <p:cond delay="1808"/>
                                          </p:stCondLst>
                                        </p:cTn>
                                        <p:tgtEl>
                                          <p:spTgt spid="5">
                                            <p:txEl>
                                              <p:pRg st="0" end="0"/>
                                            </p:txEl>
                                          </p:spTgt>
                                        </p:tgtEl>
                                      </p:cBhvr>
                                      <p:to x="100000" y="95000"/>
                                    </p:animScale>
                                    <p:animScale>
                                      <p:cBhvr>
                                        <p:cTn id="27" dur="166" decel="50000">
                                          <p:stCondLst>
                                            <p:cond delay="1834"/>
                                          </p:stCondLst>
                                        </p:cTn>
                                        <p:tgtEl>
                                          <p:spTgt spid="5">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fade">
                                      <p:cBhvr>
                                        <p:cTn id="32" dur="1000"/>
                                        <p:tgtEl>
                                          <p:spTgt spid="5">
                                            <p:txEl>
                                              <p:pRg st="1" end="1"/>
                                            </p:txEl>
                                          </p:spTgt>
                                        </p:tgtEl>
                                      </p:cBhvr>
                                    </p:animEffect>
                                    <p:anim calcmode="lin" valueType="num">
                                      <p:cBhvr>
                                        <p:cTn id="3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animEffect transition="in" filter="wipe(down)">
                                      <p:cBhvr>
                                        <p:cTn id="39" dur="580">
                                          <p:stCondLst>
                                            <p:cond delay="0"/>
                                          </p:stCondLst>
                                        </p:cTn>
                                        <p:tgtEl>
                                          <p:spTgt spid="5">
                                            <p:txEl>
                                              <p:pRg st="2" end="2"/>
                                            </p:txEl>
                                          </p:spTgt>
                                        </p:tgtEl>
                                      </p:cBhvr>
                                    </p:animEffect>
                                    <p:anim calcmode="lin" valueType="num">
                                      <p:cBhvr>
                                        <p:cTn id="40"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5">
                                            <p:txEl>
                                              <p:pRg st="2" end="2"/>
                                            </p:txEl>
                                          </p:spTgt>
                                        </p:tgtEl>
                                      </p:cBhvr>
                                      <p:to x="100000" y="60000"/>
                                    </p:animScale>
                                    <p:animScale>
                                      <p:cBhvr>
                                        <p:cTn id="46" dur="166" decel="50000">
                                          <p:stCondLst>
                                            <p:cond delay="676"/>
                                          </p:stCondLst>
                                        </p:cTn>
                                        <p:tgtEl>
                                          <p:spTgt spid="5">
                                            <p:txEl>
                                              <p:pRg st="2" end="2"/>
                                            </p:txEl>
                                          </p:spTgt>
                                        </p:tgtEl>
                                      </p:cBhvr>
                                      <p:to x="100000" y="100000"/>
                                    </p:animScale>
                                    <p:animScale>
                                      <p:cBhvr>
                                        <p:cTn id="47" dur="26">
                                          <p:stCondLst>
                                            <p:cond delay="1312"/>
                                          </p:stCondLst>
                                        </p:cTn>
                                        <p:tgtEl>
                                          <p:spTgt spid="5">
                                            <p:txEl>
                                              <p:pRg st="2" end="2"/>
                                            </p:txEl>
                                          </p:spTgt>
                                        </p:tgtEl>
                                      </p:cBhvr>
                                      <p:to x="100000" y="80000"/>
                                    </p:animScale>
                                    <p:animScale>
                                      <p:cBhvr>
                                        <p:cTn id="48" dur="166" decel="50000">
                                          <p:stCondLst>
                                            <p:cond delay="1338"/>
                                          </p:stCondLst>
                                        </p:cTn>
                                        <p:tgtEl>
                                          <p:spTgt spid="5">
                                            <p:txEl>
                                              <p:pRg st="2" end="2"/>
                                            </p:txEl>
                                          </p:spTgt>
                                        </p:tgtEl>
                                      </p:cBhvr>
                                      <p:to x="100000" y="100000"/>
                                    </p:animScale>
                                    <p:animScale>
                                      <p:cBhvr>
                                        <p:cTn id="49" dur="26">
                                          <p:stCondLst>
                                            <p:cond delay="1642"/>
                                          </p:stCondLst>
                                        </p:cTn>
                                        <p:tgtEl>
                                          <p:spTgt spid="5">
                                            <p:txEl>
                                              <p:pRg st="2" end="2"/>
                                            </p:txEl>
                                          </p:spTgt>
                                        </p:tgtEl>
                                      </p:cBhvr>
                                      <p:to x="100000" y="90000"/>
                                    </p:animScale>
                                    <p:animScale>
                                      <p:cBhvr>
                                        <p:cTn id="50" dur="166" decel="50000">
                                          <p:stCondLst>
                                            <p:cond delay="1668"/>
                                          </p:stCondLst>
                                        </p:cTn>
                                        <p:tgtEl>
                                          <p:spTgt spid="5">
                                            <p:txEl>
                                              <p:pRg st="2" end="2"/>
                                            </p:txEl>
                                          </p:spTgt>
                                        </p:tgtEl>
                                      </p:cBhvr>
                                      <p:to x="100000" y="100000"/>
                                    </p:animScale>
                                    <p:animScale>
                                      <p:cBhvr>
                                        <p:cTn id="51" dur="26">
                                          <p:stCondLst>
                                            <p:cond delay="1808"/>
                                          </p:stCondLst>
                                        </p:cTn>
                                        <p:tgtEl>
                                          <p:spTgt spid="5">
                                            <p:txEl>
                                              <p:pRg st="2" end="2"/>
                                            </p:txEl>
                                          </p:spTgt>
                                        </p:tgtEl>
                                      </p:cBhvr>
                                      <p:to x="100000" y="95000"/>
                                    </p:animScale>
                                    <p:animScale>
                                      <p:cBhvr>
                                        <p:cTn id="52" dur="166" decel="50000">
                                          <p:stCondLst>
                                            <p:cond delay="1834"/>
                                          </p:stCondLst>
                                        </p:cTn>
                                        <p:tgtEl>
                                          <p:spTgt spid="5">
                                            <p:txEl>
                                              <p:pRg st="2" end="2"/>
                                            </p:txEl>
                                          </p:spTgt>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5">
                                            <p:txEl>
                                              <p:pRg st="3" end="3"/>
                                            </p:txEl>
                                          </p:spTgt>
                                        </p:tgtEl>
                                        <p:attrNameLst>
                                          <p:attrName>style.visibility</p:attrName>
                                        </p:attrNameLst>
                                      </p:cBhvr>
                                      <p:to>
                                        <p:strVal val="visible"/>
                                      </p:to>
                                    </p:set>
                                    <p:animEffect transition="in" filter="wipe(down)">
                                      <p:cBhvr>
                                        <p:cTn id="57" dur="500"/>
                                        <p:tgtEl>
                                          <p:spTgt spid="5">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5" presetClass="entr" presetSubtype="0" fill="hold"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animEffect transition="in" filter="fade">
                                      <p:cBhvr>
                                        <p:cTn id="62" dur="2000"/>
                                        <p:tgtEl>
                                          <p:spTgt spid="5">
                                            <p:txEl>
                                              <p:pRg st="4" end="4"/>
                                            </p:txEl>
                                          </p:spTgt>
                                        </p:tgtEl>
                                      </p:cBhvr>
                                    </p:animEffect>
                                    <p:anim calcmode="lin" valueType="num">
                                      <p:cBhvr>
                                        <p:cTn id="63" dur="2000" fill="hold"/>
                                        <p:tgtEl>
                                          <p:spTgt spid="5">
                                            <p:txEl>
                                              <p:pRg st="4" end="4"/>
                                            </p:txEl>
                                          </p:spTgt>
                                        </p:tgtEl>
                                        <p:attrNameLst>
                                          <p:attrName>ppt_w</p:attrName>
                                        </p:attrNameLst>
                                      </p:cBhvr>
                                      <p:tavLst>
                                        <p:tav tm="0" fmla="#ppt_w*sin(2.5*pi*$)">
                                          <p:val>
                                            <p:fltVal val="0"/>
                                          </p:val>
                                        </p:tav>
                                        <p:tav tm="100000">
                                          <p:val>
                                            <p:fltVal val="1"/>
                                          </p:val>
                                        </p:tav>
                                      </p:tavLst>
                                    </p:anim>
                                    <p:anim calcmode="lin" valueType="num">
                                      <p:cBhvr>
                                        <p:cTn id="64" dur="2000" fill="hold"/>
                                        <p:tgtEl>
                                          <p:spTgt spid="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990600"/>
            <a:ext cx="8229600" cy="3429000"/>
          </a:xfrm>
          <a:solidFill>
            <a:srgbClr val="92D050"/>
          </a:solidFill>
        </p:spPr>
        <p:txBody>
          <a:bodyPr>
            <a:normAutofit/>
          </a:bodyPr>
          <a:lstStyle/>
          <a:p>
            <a:pPr>
              <a:buNone/>
            </a:pPr>
            <a:r>
              <a:rPr lang="bn-BD" sz="2400" dirty="0" smtClean="0">
                <a:latin typeface="NikoshBAN" panose="02000000000000000000" pitchFamily="2" charset="0"/>
                <a:cs typeface="NikoshBAN" panose="02000000000000000000" pitchFamily="2" charset="0"/>
              </a:rPr>
              <a:t>১৯৪০ সালে লাহোর প্রস্তাবে  ভারতে একাধিক স্বাধীন রাষ্ট্রের দাবি উত্থাপন করা হয়। সর্বপ্রথম এই প্রস্তাবে ভারতের মুসলিম সংখ্যাগরিষ্ট পুর্বাঞ্চলে একটি স্বাধীন রাষ্ট্র গঠনের দাবি উত্থাপন করা হয়। ১৯৪৩ সাল পর্যন্ত জিন্নাহ লাহোর প্রস্তাব ব্যাখ্যা করার সময় “ একাধিক স্বাধীন রাষ্ট্রের” কথাই উল্লেখ করেছেন। কিন্তু ১৯৪৪ সালের সেপ্টেম্বর মাসে জিন্নাহ ও গান্ধীর মধ্যে যে পত্র  বিনিময় হয় সেখানে জিন্নাহ সর্বপ্রথম ঘোষনা করেন যে, মুসলমান সংখ্যাগরিষ্ট অঞ্চলগুলো নিয়ে একটি মুসলিম রাষ্ট্র গঠিত হবে। ১৯৪৬ সালের ৯ এপ্রিল দিল্লিতে আইনসভায় মুসলিম লীগ সদস্যদের একটি বিশেষদল কনভেনশনে একাধিক স্বাধীন রাষ্ট্রসমুহ কথাটি সংশোধন করে একটি স্বাধীন সার্বভৌম রাষ্ট্র গঠনের প্রস্তাব গৃহিত হয়।</a:t>
            </a:r>
            <a:endParaRPr lang="en-US" sz="2400" dirty="0">
              <a:latin typeface="NikoshBAN" panose="02000000000000000000" pitchFamily="2" charset="0"/>
              <a:cs typeface="NikoshBAN" panose="02000000000000000000" pitchFamily="2" charset="0"/>
            </a:endParaRPr>
          </a:p>
        </p:txBody>
      </p:sp>
      <p:sp>
        <p:nvSpPr>
          <p:cNvPr id="5" name="Rectangle 4"/>
          <p:cNvSpPr/>
          <p:nvPr/>
        </p:nvSpPr>
        <p:spPr>
          <a:xfrm>
            <a:off x="457200" y="4800600"/>
            <a:ext cx="7772400" cy="1569660"/>
          </a:xfrm>
          <a:prstGeom prst="rect">
            <a:avLst/>
          </a:prstGeom>
          <a:solidFill>
            <a:schemeClr val="accent1">
              <a:lumMod val="60000"/>
              <a:lumOff val="40000"/>
            </a:schemeClr>
          </a:solidFill>
        </p:spPr>
        <p:txBody>
          <a:bodyPr wrap="square">
            <a:spAutoFit/>
          </a:bodyPr>
          <a:lstStyle/>
          <a:p>
            <a:pPr>
              <a:buNone/>
            </a:pPr>
            <a:r>
              <a:rPr lang="en-US" sz="2400" dirty="0" err="1" smtClean="0">
                <a:latin typeface="NikoshBAN" panose="02000000000000000000" pitchFamily="2" charset="0"/>
                <a:cs typeface="NikoshBAN" panose="02000000000000000000" pitchFamily="2" charset="0"/>
              </a:rPr>
              <a:t>যার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প্রেক্ষিতে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কংগ্রেস</a:t>
            </a:r>
            <a:r>
              <a:rPr lang="en-US" sz="2400" dirty="0" smtClean="0">
                <a:latin typeface="NikoshBAN" panose="02000000000000000000" pitchFamily="2" charset="0"/>
                <a:cs typeface="NikoshBAN" panose="02000000000000000000" pitchFamily="2" charset="0"/>
              </a:rPr>
              <a:t> ও </a:t>
            </a:r>
            <a:r>
              <a:rPr lang="en-US" sz="2400" dirty="0" err="1" smtClean="0">
                <a:latin typeface="NikoshBAN" panose="02000000000000000000" pitchFamily="2" charset="0"/>
                <a:cs typeface="NikoshBAN" panose="02000000000000000000" pitchFamily="2" charset="0"/>
              </a:rPr>
              <a:t>মুসলিম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লীগের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নেতৃবৃন্দের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সাথে</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সমঝোতার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ভিত্তিতে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ভারতরে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তৎকালীন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ভাইসরয়</a:t>
            </a:r>
            <a:r>
              <a:rPr lang="en-US" sz="2400" dirty="0" smtClean="0">
                <a:latin typeface="NikoshBAN" panose="02000000000000000000" pitchFamily="2" charset="0"/>
                <a:cs typeface="NikoshBAN" panose="02000000000000000000" pitchFamily="2" charset="0"/>
              </a:rPr>
              <a:t> ১৯৪৭ </a:t>
            </a:r>
            <a:r>
              <a:rPr lang="en-US" sz="2400" dirty="0" err="1" smtClean="0">
                <a:latin typeface="NikoshBAN" panose="02000000000000000000" pitchFamily="2" charset="0"/>
                <a:cs typeface="NikoshBAN" panose="02000000000000000000" pitchFamily="2" charset="0"/>
              </a:rPr>
              <a:t>সালের</a:t>
            </a:r>
            <a:r>
              <a:rPr lang="en-US" sz="2400" dirty="0" smtClean="0">
                <a:latin typeface="NikoshBAN" panose="02000000000000000000" pitchFamily="2" charset="0"/>
                <a:cs typeface="NikoshBAN" panose="02000000000000000000" pitchFamily="2" charset="0"/>
              </a:rPr>
              <a:t> ৩রা </a:t>
            </a:r>
            <a:r>
              <a:rPr lang="en-US" sz="2400" dirty="0" err="1" smtClean="0">
                <a:latin typeface="NikoshBAN" panose="02000000000000000000" pitchFamily="2" charset="0"/>
                <a:cs typeface="NikoshBAN" panose="02000000000000000000" pitchFamily="2" charset="0"/>
              </a:rPr>
              <a:t>জুন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ভারত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বিভক্তি</a:t>
            </a:r>
            <a:r>
              <a:rPr lang="en-US" sz="2400" dirty="0" smtClean="0">
                <a:latin typeface="NikoshBAN" panose="02000000000000000000" pitchFamily="2" charset="0"/>
                <a:cs typeface="NikoshBAN" panose="02000000000000000000" pitchFamily="2" charset="0"/>
              </a:rPr>
              <a:t> ও </a:t>
            </a:r>
            <a:r>
              <a:rPr lang="en-US" sz="2400" dirty="0" err="1" smtClean="0">
                <a:latin typeface="NikoshBAN" panose="02000000000000000000" pitchFamily="2" charset="0"/>
                <a:cs typeface="NikoshBAN" panose="02000000000000000000" pitchFamily="2" charset="0"/>
              </a:rPr>
              <a:t>ক্ষমতা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হস্তান্তরের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পরিকল্পনার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পেশ</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যার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ফলে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সুষ্টি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ভারত</a:t>
            </a:r>
            <a:r>
              <a:rPr lang="en-US" sz="2400" dirty="0" smtClean="0">
                <a:latin typeface="NikoshBAN" panose="02000000000000000000" pitchFamily="2" charset="0"/>
                <a:cs typeface="NikoshBAN" panose="02000000000000000000" pitchFamily="2" charset="0"/>
              </a:rPr>
              <a:t> ও </a:t>
            </a:r>
            <a:r>
              <a:rPr lang="en-US" sz="2400" dirty="0" err="1" smtClean="0">
                <a:latin typeface="NikoshBAN" panose="02000000000000000000" pitchFamily="2" charset="0"/>
                <a:cs typeface="NikoshBAN" panose="02000000000000000000" pitchFamily="2" charset="0"/>
              </a:rPr>
              <a:t>পাকিস্তান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নামক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দুইটি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স্বাধীন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রাষ্ট্র</a:t>
            </a:r>
            <a:r>
              <a:rPr lang="en-US" sz="2400" dirty="0" smtClean="0">
                <a:latin typeface="NikoshBAN" panose="02000000000000000000" pitchFamily="2" charset="0"/>
                <a:cs typeface="NikoshBAN" panose="02000000000000000000" pitchFamily="2" charset="0"/>
              </a:rPr>
              <a:t>।</a:t>
            </a:r>
            <a:endParaRPr lang="bn-BD" sz="2400" dirty="0">
              <a:latin typeface="NikoshBAN" panose="02000000000000000000" pitchFamily="2" charset="0"/>
              <a:cs typeface="NikoshBAN" panose="02000000000000000000" pitchFamily="2" charset="0"/>
            </a:endParaRPr>
          </a:p>
        </p:txBody>
      </p:sp>
      <p:sp>
        <p:nvSpPr>
          <p:cNvPr id="6" name="Rectangle 5"/>
          <p:cNvSpPr/>
          <p:nvPr/>
        </p:nvSpPr>
        <p:spPr>
          <a:xfrm>
            <a:off x="2209800" y="338435"/>
            <a:ext cx="3810000" cy="461665"/>
          </a:xfrm>
          <a:prstGeom prst="rect">
            <a:avLst/>
          </a:prstGeom>
          <a:solidFill>
            <a:schemeClr val="accent2">
              <a:lumMod val="60000"/>
              <a:lumOff val="40000"/>
            </a:schemeClr>
          </a:solidFill>
        </p:spPr>
        <p:txBody>
          <a:bodyPr wrap="square">
            <a:spAutoFit/>
          </a:bodyPr>
          <a:lstStyle/>
          <a:p>
            <a:pPr>
              <a:buNone/>
            </a:pPr>
            <a:r>
              <a:rPr lang="bn-BD" sz="2400" dirty="0">
                <a:solidFill>
                  <a:srgbClr val="FF0000"/>
                </a:solidFill>
                <a:latin typeface="NikoshBAN" panose="02000000000000000000" pitchFamily="2" charset="0"/>
                <a:cs typeface="NikoshBAN" panose="02000000000000000000" pitchFamily="2" charset="0"/>
              </a:rPr>
              <a:t>লাহোর প্রস্তাবের </a:t>
            </a:r>
            <a:r>
              <a:rPr lang="en-US" sz="2400" dirty="0" err="1" smtClean="0">
                <a:solidFill>
                  <a:srgbClr val="FF0000"/>
                </a:solidFill>
                <a:latin typeface="NikoshBAN" panose="02000000000000000000" pitchFamily="2" charset="0"/>
                <a:cs typeface="NikoshBAN" panose="02000000000000000000" pitchFamily="2" charset="0"/>
              </a:rPr>
              <a:t>মূলধারা</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পরিবর্তন</a:t>
            </a:r>
            <a:r>
              <a:rPr lang="en-US" sz="2400" dirty="0">
                <a:solidFill>
                  <a:srgbClr val="FF0000"/>
                </a:solidFill>
                <a:latin typeface="NikoshBAN" panose="02000000000000000000" pitchFamily="2" charset="0"/>
                <a:cs typeface="NikoshBAN" panose="02000000000000000000" pitchFamily="2" charset="0"/>
              </a:rPr>
              <a:t> </a:t>
            </a:r>
            <a:r>
              <a:rPr lang="en-US" sz="2400" dirty="0" smtClean="0">
                <a:solidFill>
                  <a:srgbClr val="FF0000"/>
                </a:solidFill>
                <a:latin typeface="NikoshBAN" panose="02000000000000000000" pitchFamily="2" charset="0"/>
                <a:cs typeface="NikoshBAN" panose="02000000000000000000" pitchFamily="2" charset="0"/>
              </a:rPr>
              <a:t>:</a:t>
            </a:r>
            <a:endParaRPr lang="bn-BD" sz="24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79681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 name="Rectangle 3"/>
          <p:cNvSpPr/>
          <p:nvPr/>
        </p:nvSpPr>
        <p:spPr>
          <a:xfrm>
            <a:off x="1219200" y="609600"/>
            <a:ext cx="6248400" cy="461665"/>
          </a:xfrm>
          <a:prstGeom prst="rect">
            <a:avLst/>
          </a:prstGeom>
          <a:solidFill>
            <a:srgbClr val="FFFF00"/>
          </a:solidFill>
        </p:spPr>
        <p:txBody>
          <a:bodyPr wrap="square">
            <a:spAutoFit/>
          </a:bodyPr>
          <a:lstStyle/>
          <a:p>
            <a:pPr>
              <a:buNone/>
            </a:pPr>
            <a:r>
              <a:rPr lang="bn-BD" sz="2400" dirty="0">
                <a:solidFill>
                  <a:srgbClr val="FF0000"/>
                </a:solidFill>
                <a:latin typeface="NikoshBAN" panose="02000000000000000000" pitchFamily="2" charset="0"/>
                <a:cs typeface="NikoshBAN" panose="02000000000000000000" pitchFamily="2" charset="0"/>
              </a:rPr>
              <a:t>লাহোর প্রস্তাবের </a:t>
            </a:r>
            <a:r>
              <a:rPr lang="en-US" sz="2400" dirty="0" err="1" smtClean="0">
                <a:solidFill>
                  <a:srgbClr val="FF0000"/>
                </a:solidFill>
                <a:latin typeface="NikoshBAN" panose="02000000000000000000" pitchFamily="2" charset="0"/>
                <a:cs typeface="NikoshBAN" panose="02000000000000000000" pitchFamily="2" charset="0"/>
              </a:rPr>
              <a:t>মধ্যে</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স্বাধীন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বাংলাদেশের</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বীজ</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নিহিত</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ছিল</a:t>
            </a:r>
            <a:r>
              <a:rPr lang="en-US" sz="2400" dirty="0" smtClean="0">
                <a:solidFill>
                  <a:srgbClr val="FF0000"/>
                </a:solidFill>
                <a:latin typeface="NikoshBAN" panose="02000000000000000000" pitchFamily="2" charset="0"/>
                <a:cs typeface="NikoshBAN" panose="02000000000000000000" pitchFamily="2" charset="0"/>
              </a:rPr>
              <a:t> :</a:t>
            </a:r>
            <a:endParaRPr lang="bn-BD" sz="2400" dirty="0">
              <a:solidFill>
                <a:srgbClr val="FF0000"/>
              </a:solidFill>
              <a:latin typeface="NikoshBAN" panose="02000000000000000000" pitchFamily="2" charset="0"/>
              <a:cs typeface="NikoshBAN" panose="02000000000000000000" pitchFamily="2" charset="0"/>
            </a:endParaRPr>
          </a:p>
        </p:txBody>
      </p:sp>
      <p:sp>
        <p:nvSpPr>
          <p:cNvPr id="5" name="Rectangle 4"/>
          <p:cNvSpPr/>
          <p:nvPr/>
        </p:nvSpPr>
        <p:spPr>
          <a:xfrm>
            <a:off x="762000" y="1305342"/>
            <a:ext cx="7391400" cy="1938992"/>
          </a:xfrm>
          <a:prstGeom prst="rect">
            <a:avLst/>
          </a:prstGeom>
          <a:solidFill>
            <a:schemeClr val="accent4">
              <a:lumMod val="60000"/>
              <a:lumOff val="40000"/>
            </a:schemeClr>
          </a:solidFill>
        </p:spPr>
        <p:txBody>
          <a:bodyPr wrap="square">
            <a:spAutoFit/>
          </a:bodyPr>
          <a:lstStyle/>
          <a:p>
            <a:pPr>
              <a:buNone/>
            </a:pPr>
            <a:r>
              <a:rPr lang="bn-BD" sz="2400" dirty="0">
                <a:latin typeface="NikoshBAN" panose="02000000000000000000" pitchFamily="2" charset="0"/>
                <a:cs typeface="NikoshBAN" panose="02000000000000000000" pitchFamily="2" charset="0"/>
              </a:rPr>
              <a:t>রাজনৈতিক পর্যবেক্ষকদের মতে লাহোর প্রস্তাবের মধ্যে স্বাধীন বাংলাদেশের বীজ নিহিত ছিল। মুল লাহোর প্রস্তাবে ভারতের উত্তর- পশ্চিম ও উত্তর-পুর্ব ভু-ভাগ নিয়ে স্বাধীন রাষ্ট্রসমুহ গঠনের কথা বলা হয়েছিল। </a:t>
            </a:r>
            <a:r>
              <a:rPr lang="en-US" sz="2400" dirty="0" err="1" smtClean="0">
                <a:latin typeface="NikoshBAN" panose="02000000000000000000" pitchFamily="2" charset="0"/>
                <a:cs typeface="NikoshBAN" panose="02000000000000000000" pitchFamily="2" charset="0"/>
              </a:rPr>
              <a:t>যার</a:t>
            </a:r>
            <a:r>
              <a:rPr lang="en-US"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প্রেক্ষিতে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বাংলা</a:t>
            </a:r>
            <a:r>
              <a:rPr lang="en-US" sz="2400" dirty="0" smtClean="0">
                <a:latin typeface="NikoshBAN" panose="02000000000000000000" pitchFamily="2" charset="0"/>
                <a:cs typeface="NikoshBAN" panose="02000000000000000000" pitchFamily="2" charset="0"/>
              </a:rPr>
              <a:t> ও </a:t>
            </a:r>
            <a:r>
              <a:rPr lang="en-US" sz="2400" dirty="0" err="1" smtClean="0">
                <a:latin typeface="NikoshBAN" panose="02000000000000000000" pitchFamily="2" charset="0"/>
                <a:cs typeface="NikoshBAN" panose="02000000000000000000" pitchFamily="2" charset="0"/>
              </a:rPr>
              <a:t>আসাম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একটি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স্বাধীন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রাষ্ট্র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গঠনের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চিন্তাস্রোতে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তথা</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বর্তমান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বাংলাদেশের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মুসলমানেরা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আশান্বিত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উঠে</a:t>
            </a:r>
            <a:r>
              <a:rPr lang="en-US" sz="2400" dirty="0" smtClean="0">
                <a:latin typeface="NikoshBAN" panose="02000000000000000000" pitchFamily="2" charset="0"/>
                <a:cs typeface="NikoshBAN" panose="02000000000000000000" pitchFamily="2" charset="0"/>
              </a:rPr>
              <a:t>।</a:t>
            </a:r>
            <a:endParaRPr lang="bn-BD" sz="2400" dirty="0">
              <a:latin typeface="NikoshBAN" panose="02000000000000000000" pitchFamily="2" charset="0"/>
              <a:cs typeface="NikoshBAN" panose="02000000000000000000" pitchFamily="2" charset="0"/>
            </a:endParaRPr>
          </a:p>
        </p:txBody>
      </p:sp>
      <p:sp>
        <p:nvSpPr>
          <p:cNvPr id="8" name="Rectangle 7"/>
          <p:cNvSpPr/>
          <p:nvPr/>
        </p:nvSpPr>
        <p:spPr>
          <a:xfrm>
            <a:off x="762000" y="3657600"/>
            <a:ext cx="7391400" cy="1569660"/>
          </a:xfrm>
          <a:prstGeom prst="rect">
            <a:avLst/>
          </a:prstGeom>
          <a:solidFill>
            <a:srgbClr val="92D050"/>
          </a:solidFill>
        </p:spPr>
        <p:txBody>
          <a:bodyPr wrap="square">
            <a:spAutoFit/>
          </a:bodyPr>
          <a:lstStyle/>
          <a:p>
            <a:pPr>
              <a:buNone/>
            </a:pPr>
            <a:r>
              <a:rPr lang="bn-BD" sz="2400" dirty="0">
                <a:latin typeface="NikoshBAN" panose="02000000000000000000" pitchFamily="2" charset="0"/>
                <a:cs typeface="NikoshBAN" panose="02000000000000000000" pitchFamily="2" charset="0"/>
              </a:rPr>
              <a:t>কিন্তু ধর্মভিত্তিক জাতীয়তাবাদী মুসলিম লীগ নেতাদের মনে প্রাধান্য বিস্তার করায় ১৯৪৬ সালে দিল্লিতে অনুষ্ঠিত মুসলিম লীগ সংসদীয় কনভেনশনের মুল লাহোর প্রস্তাবের রাষ্ট্রসমুহ কথাটি সংশোধন করে একটি রাষ্ট্র গঠনের পরিকল্পনা গ্রহন করেন।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যার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ভারত</a:t>
            </a:r>
            <a:r>
              <a:rPr lang="en-US" sz="2400" dirty="0">
                <a:latin typeface="NikoshBAN" panose="02000000000000000000" pitchFamily="2" charset="0"/>
                <a:cs typeface="NikoshBAN" panose="02000000000000000000" pitchFamily="2" charset="0"/>
              </a:rPr>
              <a:t> ও </a:t>
            </a:r>
            <a:r>
              <a:rPr lang="en-US" sz="2400" dirty="0" err="1">
                <a:latin typeface="NikoshBAN" panose="02000000000000000000" pitchFamily="2" charset="0"/>
                <a:cs typeface="NikoshBAN" panose="02000000000000000000" pitchFamily="2" charset="0"/>
              </a:rPr>
              <a:t>পাকিস্তান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রাষ্ট্র</a:t>
            </a:r>
            <a:r>
              <a:rPr lang="en-US" sz="2400" dirty="0">
                <a:latin typeface="NikoshBAN" panose="02000000000000000000" pitchFamily="2" charset="0"/>
                <a:cs typeface="NikoshBAN" panose="02000000000000000000" pitchFamily="2" charset="0"/>
              </a:rPr>
              <a:t>।</a:t>
            </a:r>
            <a:endParaRPr lang="bn-BD"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68311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openDmnd">
          <a:fgClr>
            <a:srgbClr val="FF0000"/>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762000" y="2286000"/>
            <a:ext cx="7181538" cy="2308324"/>
          </a:xfrm>
          <a:prstGeom prst="rect">
            <a:avLst/>
          </a:prstGeom>
          <a:solidFill>
            <a:srgbClr val="92D050"/>
          </a:solidFill>
        </p:spPr>
        <p:txBody>
          <a:bodyPr wrap="square">
            <a:spAutoFit/>
          </a:bodyPr>
          <a:lstStyle/>
          <a:p>
            <a:pPr>
              <a:buNone/>
            </a:pPr>
            <a:r>
              <a:rPr lang="bn-BD" sz="2400" dirty="0">
                <a:latin typeface="NikoshBAN" panose="02000000000000000000" pitchFamily="2" charset="0"/>
                <a:cs typeface="NikoshBAN" panose="02000000000000000000" pitchFamily="2" charset="0"/>
              </a:rPr>
              <a:t>লাহোর </a:t>
            </a:r>
            <a:r>
              <a:rPr lang="bn-BD" sz="2400" dirty="0" smtClean="0">
                <a:latin typeface="NikoshBAN" panose="02000000000000000000" pitchFamily="2" charset="0"/>
                <a:cs typeface="NikoshBAN" panose="02000000000000000000" pitchFamily="2" charset="0"/>
              </a:rPr>
              <a:t>প্রস্তাব</a:t>
            </a:r>
            <a:r>
              <a:rPr lang="en-US" sz="2400" dirty="0" smtClean="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ভিত্তিক </a:t>
            </a:r>
            <a:r>
              <a:rPr lang="bn-BD" sz="2400" dirty="0">
                <a:latin typeface="NikoshBAN" panose="02000000000000000000" pitchFamily="2" charset="0"/>
                <a:cs typeface="NikoshBAN" panose="02000000000000000000" pitchFamily="2" charset="0"/>
              </a:rPr>
              <a:t>স্বায়ত্বশাসনের দাবিতে সুসংগঠিত বাঙালী জাতীয়তাবোধে উদ্বুদ্ধ বাঙালী জনগন </a:t>
            </a:r>
            <a:r>
              <a:rPr lang="en-US" sz="2400" dirty="0">
                <a:latin typeface="NikoshBAN" panose="02000000000000000000" pitchFamily="2" charset="0"/>
                <a:cs typeface="NikoshBAN" panose="02000000000000000000" pitchFamily="2" charset="0"/>
              </a:rPr>
              <a:t>১৯৭১ </a:t>
            </a:r>
            <a:r>
              <a:rPr lang="en-US" sz="2400" dirty="0" err="1">
                <a:latin typeface="NikoshBAN" panose="02000000000000000000" pitchFamily="2" charset="0"/>
                <a:cs typeface="NikoshBAN" panose="02000000000000000000" pitchFamily="2" charset="0"/>
              </a:rPr>
              <a:t>সালে</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এক</a:t>
            </a:r>
            <a:r>
              <a:rPr lang="en-US" sz="2400" dirty="0">
                <a:latin typeface="NikoshBAN" panose="02000000000000000000" pitchFamily="2" charset="0"/>
                <a:cs typeface="NikoshBAN" panose="02000000000000000000" pitchFamily="2" charset="0"/>
              </a:rPr>
              <a:t> </a:t>
            </a:r>
            <a:r>
              <a:rPr lang="bn-BD" sz="2400" dirty="0">
                <a:latin typeface="NikoshBAN" panose="02000000000000000000" pitchFamily="2" charset="0"/>
                <a:cs typeface="NikoshBAN" panose="02000000000000000000" pitchFamily="2" charset="0"/>
              </a:rPr>
              <a:t>রক্তক্ষয়ী যুদ্ধ এবং দীর্ঘ নয় মাস সশস্ত্র যুদ্ধের পর বাঙালী জনগন ১৯৭১ সালের ১৬ ডিসেম্বর চুড়ান্ত স্বাধীনতা অর্জন করে স্বাধীন সার্বভৌম বাংলাদেশ রাষ্ট্রের মানচিত্র ছিনিয়ে আনে। </a:t>
            </a:r>
            <a:r>
              <a:rPr lang="en-US" sz="2400" dirty="0" err="1" smtClean="0">
                <a:latin typeface="NikoshBAN" panose="02000000000000000000" pitchFamily="2" charset="0"/>
                <a:cs typeface="NikoshBAN" panose="02000000000000000000" pitchFamily="2" charset="0"/>
              </a:rPr>
              <a:t>তাই</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আমি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স্পষ্টভাবে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বলতে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লাহোর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প্রস্তাবের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ভিতরে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স্বাধীন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বাংলাদেশের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বীজ</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নিহিত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ছিল</a:t>
            </a:r>
            <a:r>
              <a:rPr lang="en-US" sz="2400" dirty="0" smtClean="0">
                <a:latin typeface="NikoshBAN" panose="02000000000000000000" pitchFamily="2" charset="0"/>
                <a:cs typeface="NikoshBAN" panose="02000000000000000000" pitchFamily="2" charset="0"/>
              </a:rPr>
              <a:t>।</a:t>
            </a:r>
            <a:endParaRPr lang="bn-BD"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65008022"/>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057400" y="762000"/>
            <a:ext cx="4495800" cy="1143000"/>
          </a:xfrm>
          <a:solidFill>
            <a:schemeClr val="accent6">
              <a:lumMod val="40000"/>
              <a:lumOff val="60000"/>
            </a:schemeClr>
          </a:solidFill>
        </p:spPr>
        <p:txBody>
          <a:bodyPr>
            <a:normAutofit fontScale="90000"/>
          </a:bodyPr>
          <a:lstStyle/>
          <a:p>
            <a:pPr algn="ctr"/>
            <a:r>
              <a:rPr lang="bn-BD" sz="6000" dirty="0" smtClean="0">
                <a:latin typeface="Nikosh" pitchFamily="2" charset="0"/>
                <a:cs typeface="Nikosh" pitchFamily="2" charset="0"/>
              </a:rPr>
              <a:t>জোড়ায়  কাজ</a:t>
            </a:r>
            <a:endParaRPr lang="en-US" sz="6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Nikosh" pitchFamily="2" charset="0"/>
              <a:cs typeface="Nikosh" pitchFamily="2" charset="0"/>
            </a:endParaRPr>
          </a:p>
        </p:txBody>
      </p:sp>
      <p:sp>
        <p:nvSpPr>
          <p:cNvPr id="7" name="Rectangle 6"/>
          <p:cNvSpPr/>
          <p:nvPr/>
        </p:nvSpPr>
        <p:spPr>
          <a:xfrm>
            <a:off x="1447800" y="2514600"/>
            <a:ext cx="5486400" cy="646331"/>
          </a:xfrm>
          <a:prstGeom prst="rect">
            <a:avLst/>
          </a:prstGeom>
          <a:solidFill>
            <a:srgbClr val="92D050"/>
          </a:solidFill>
        </p:spPr>
        <p:txBody>
          <a:bodyPr wrap="square">
            <a:spAutoFit/>
          </a:bodyPr>
          <a:lstStyle/>
          <a:p>
            <a:pPr>
              <a:buNone/>
            </a:pPr>
            <a:r>
              <a:rPr lang="en-US" sz="3600" dirty="0" err="1" smtClean="0">
                <a:latin typeface="NikoshBAN" panose="02000000000000000000" pitchFamily="2" charset="0"/>
                <a:cs typeface="NikoshBAN" panose="02000000000000000000" pitchFamily="2" charset="0"/>
              </a:rPr>
              <a:t>লাহোর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প্রস্তাবের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পটভূমি</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ব্যাখ্যা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a:t>
            </a:r>
            <a:r>
              <a:rPr lang="en-US" sz="3600" dirty="0" smtClean="0">
                <a:latin typeface="NikoshBAN" panose="02000000000000000000" pitchFamily="2" charset="0"/>
                <a:cs typeface="NikoshBAN" panose="02000000000000000000" pitchFamily="2" charset="0"/>
              </a:rPr>
              <a:t>। </a:t>
            </a:r>
            <a:endParaRPr lang="bn-BD"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8894355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762000"/>
            <a:ext cx="5105400" cy="1143000"/>
          </a:xfrm>
          <a:solidFill>
            <a:schemeClr val="accent4">
              <a:lumMod val="60000"/>
              <a:lumOff val="40000"/>
            </a:schemeClr>
          </a:solidFill>
        </p:spPr>
        <p:txBody>
          <a:bodyPr/>
          <a:lstStyle/>
          <a:p>
            <a:pPr algn="ctr"/>
            <a:r>
              <a:rPr lang="bn-BD" dirty="0" smtClean="0">
                <a:latin typeface="Nikosh" pitchFamily="2" charset="0"/>
                <a:cs typeface="Nikosh" pitchFamily="2" charset="0"/>
              </a:rPr>
              <a:t>দলীয় কাজ</a:t>
            </a:r>
            <a:endParaRPr lang="en-US" dirty="0"/>
          </a:p>
        </p:txBody>
      </p:sp>
      <p:sp>
        <p:nvSpPr>
          <p:cNvPr id="6" name="Rectangle 5"/>
          <p:cNvSpPr/>
          <p:nvPr/>
        </p:nvSpPr>
        <p:spPr>
          <a:xfrm>
            <a:off x="990600" y="2819400"/>
            <a:ext cx="6553200" cy="707886"/>
          </a:xfrm>
          <a:prstGeom prst="rect">
            <a:avLst/>
          </a:prstGeom>
          <a:solidFill>
            <a:srgbClr val="92D050"/>
          </a:solidFill>
        </p:spPr>
        <p:txBody>
          <a:bodyPr wrap="square">
            <a:spAutoFit/>
          </a:bodyPr>
          <a:lstStyle/>
          <a:p>
            <a:pPr>
              <a:buNone/>
            </a:pPr>
            <a:r>
              <a:rPr lang="en-US" sz="4000" dirty="0" err="1" smtClean="0">
                <a:latin typeface="NikoshBAN" panose="02000000000000000000" pitchFamily="2" charset="0"/>
                <a:cs typeface="NikoshBAN" panose="02000000000000000000" pitchFamily="2" charset="0"/>
              </a:rPr>
              <a:t>লাহোর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প্রস্তাবের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ধারা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গুলো</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বর্ণনা</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কর</a:t>
            </a:r>
            <a:r>
              <a:rPr lang="en-US" sz="4000" dirty="0" smtClean="0">
                <a:latin typeface="NikoshBAN" panose="02000000000000000000" pitchFamily="2" charset="0"/>
                <a:cs typeface="NikoshBAN" panose="02000000000000000000" pitchFamily="2" charset="0"/>
              </a:rPr>
              <a:t>।</a:t>
            </a:r>
            <a:endParaRPr lang="bn-BD" sz="4000" dirty="0">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86050" y="914400"/>
            <a:ext cx="3371850" cy="838200"/>
          </a:xfrm>
          <a:solidFill>
            <a:srgbClr val="92D050"/>
          </a:solidFill>
        </p:spPr>
        <p:txBody>
          <a:bodyPr>
            <a:normAutofit fontScale="90000"/>
          </a:bodyPr>
          <a:lstStyle/>
          <a:p>
            <a:pPr algn="ctr"/>
            <a:r>
              <a:rPr lang="bn-BD" dirty="0" smtClean="0">
                <a:latin typeface="Nikosh" pitchFamily="2" charset="0"/>
                <a:cs typeface="Nikosh" pitchFamily="2" charset="0"/>
              </a:rPr>
              <a:t> </a:t>
            </a:r>
            <a:r>
              <a:rPr lang="bn-BD" dirty="0" smtClean="0">
                <a:solidFill>
                  <a:srgbClr val="FF0000"/>
                </a:solidFill>
                <a:latin typeface="Nikosh" pitchFamily="2" charset="0"/>
                <a:cs typeface="Nikosh" pitchFamily="2" charset="0"/>
              </a:rPr>
              <a:t>শিক্ষক পরিচিতি </a:t>
            </a:r>
            <a:endParaRPr lang="en-US" dirty="0">
              <a:solidFill>
                <a:srgbClr val="FF0000"/>
              </a:solidFill>
              <a:latin typeface="Nikosh" pitchFamily="2" charset="0"/>
              <a:cs typeface="Nikosh" pitchFamily="2" charset="0"/>
            </a:endParaRPr>
          </a:p>
        </p:txBody>
      </p:sp>
      <p:grpSp>
        <p:nvGrpSpPr>
          <p:cNvPr id="26" name="Group 25"/>
          <p:cNvGrpSpPr/>
          <p:nvPr/>
        </p:nvGrpSpPr>
        <p:grpSpPr>
          <a:xfrm>
            <a:off x="685800" y="2000251"/>
            <a:ext cx="7772400" cy="3061166"/>
            <a:chOff x="60459" y="1481043"/>
            <a:chExt cx="8931139" cy="4081555"/>
          </a:xfrm>
        </p:grpSpPr>
        <p:sp>
          <p:nvSpPr>
            <p:cNvPr id="4" name="Bevel 3"/>
            <p:cNvSpPr/>
            <p:nvPr/>
          </p:nvSpPr>
          <p:spPr>
            <a:xfrm>
              <a:off x="60459" y="1481043"/>
              <a:ext cx="8931139" cy="4081555"/>
            </a:xfrm>
            <a:prstGeom prst="bevel">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sz="1350"/>
            </a:p>
          </p:txBody>
        </p:sp>
        <p:sp>
          <p:nvSpPr>
            <p:cNvPr id="5" name="TextBox 4"/>
            <p:cNvSpPr txBox="1"/>
            <p:nvPr/>
          </p:nvSpPr>
          <p:spPr>
            <a:xfrm>
              <a:off x="792230" y="2012908"/>
              <a:ext cx="4544824" cy="3549689"/>
            </a:xfrm>
            <a:prstGeom prst="rect">
              <a:avLst/>
            </a:prstGeom>
            <a:noFill/>
          </p:spPr>
          <p:txBody>
            <a:bodyPr wrap="square" rtlCol="0">
              <a:spAutoFit/>
            </a:bodyPr>
            <a:lstStyle/>
            <a:p>
              <a:pPr algn="ctr"/>
              <a:r>
                <a:rPr lang="bn-BD" sz="3200" dirty="0">
                  <a:solidFill>
                    <a:srgbClr val="FF0000"/>
                  </a:solidFill>
                  <a:latin typeface="NikoshBAN" panose="02000000000000000000" pitchFamily="2" charset="0"/>
                  <a:cs typeface="NikoshBAN" panose="02000000000000000000" pitchFamily="2" charset="0"/>
                </a:rPr>
                <a:t>মোঃ </a:t>
              </a:r>
              <a:r>
                <a:rPr lang="en-US" sz="3200" dirty="0" err="1">
                  <a:solidFill>
                    <a:srgbClr val="FF0000"/>
                  </a:solidFill>
                  <a:latin typeface="NikoshBAN" panose="02000000000000000000" pitchFamily="2" charset="0"/>
                  <a:cs typeface="NikoshBAN" panose="02000000000000000000" pitchFamily="2" charset="0"/>
                </a:rPr>
                <a:t>মোস্তাফিজুর</a:t>
              </a:r>
              <a:r>
                <a:rPr lang="en-US" sz="3200" dirty="0">
                  <a:solidFill>
                    <a:srgbClr val="FF0000"/>
                  </a:solidFill>
                  <a:latin typeface="NikoshBAN" panose="02000000000000000000" pitchFamily="2" charset="0"/>
                  <a:cs typeface="NikoshBAN" panose="02000000000000000000" pitchFamily="2" charset="0"/>
                </a:rPr>
                <a:t> </a:t>
              </a:r>
              <a:r>
                <a:rPr lang="en-US" sz="3200" dirty="0" err="1">
                  <a:solidFill>
                    <a:srgbClr val="FF0000"/>
                  </a:solidFill>
                  <a:latin typeface="NikoshBAN" panose="02000000000000000000" pitchFamily="2" charset="0"/>
                  <a:cs typeface="NikoshBAN" panose="02000000000000000000" pitchFamily="2" charset="0"/>
                </a:rPr>
                <a:t>রহমান</a:t>
              </a:r>
              <a:r>
                <a:rPr lang="en-US" sz="3200" dirty="0">
                  <a:solidFill>
                    <a:srgbClr val="FF0000"/>
                  </a:solidFill>
                  <a:latin typeface="NikoshBAN" panose="02000000000000000000" pitchFamily="2" charset="0"/>
                  <a:cs typeface="NikoshBAN" panose="02000000000000000000" pitchFamily="2" charset="0"/>
                </a:rPr>
                <a:t> </a:t>
              </a:r>
            </a:p>
            <a:p>
              <a:pPr algn="ctr"/>
              <a:r>
                <a:rPr lang="bn-BD" sz="2400" dirty="0">
                  <a:latin typeface="NikoshBAN" panose="02000000000000000000" pitchFamily="2" charset="0"/>
                  <a:cs typeface="NikoshBAN" panose="02000000000000000000" pitchFamily="2" charset="0"/>
                </a:rPr>
                <a:t>এম এস এস রাষ্ট্রবিজ্ঞান</a:t>
              </a:r>
            </a:p>
            <a:p>
              <a:pPr algn="ctr"/>
              <a:r>
                <a:rPr lang="bn-BD" sz="2400" dirty="0">
                  <a:latin typeface="NikoshBAN" panose="02000000000000000000" pitchFamily="2" charset="0"/>
                  <a:cs typeface="NikoshBAN" panose="02000000000000000000" pitchFamily="2" charset="0"/>
                </a:rPr>
                <a:t>প্রভাষক</a:t>
              </a:r>
            </a:p>
            <a:p>
              <a:pPr algn="ctr"/>
              <a:r>
                <a:rPr lang="en-US" sz="2400" dirty="0" err="1">
                  <a:latin typeface="NikoshBAN" panose="02000000000000000000" pitchFamily="2" charset="0"/>
                  <a:cs typeface="NikoshBAN" panose="02000000000000000000" pitchFamily="2" charset="0"/>
                </a:rPr>
                <a:t>পানিয়া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নরদাশ</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ডিগ্রী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কলেজ</a:t>
              </a:r>
              <a:endParaRPr lang="bn-BD" sz="2400" dirty="0">
                <a:latin typeface="NikoshBAN" panose="02000000000000000000" pitchFamily="2" charset="0"/>
                <a:cs typeface="NikoshBAN" panose="02000000000000000000" pitchFamily="2" charset="0"/>
              </a:endParaRPr>
            </a:p>
            <a:p>
              <a:pPr algn="ctr"/>
              <a:r>
                <a:rPr lang="en-US" sz="2400" dirty="0" err="1">
                  <a:latin typeface="NikoshBAN" panose="02000000000000000000" pitchFamily="2" charset="0"/>
                  <a:cs typeface="NikoshBAN" panose="02000000000000000000" pitchFamily="2" charset="0"/>
                </a:rPr>
                <a:t>বাগমারা</a:t>
              </a:r>
              <a:r>
                <a:rPr lang="en-US" sz="2400" dirty="0">
                  <a:latin typeface="NikoshBAN" panose="02000000000000000000" pitchFamily="2" charset="0"/>
                  <a:cs typeface="NikoshBAN" panose="02000000000000000000" pitchFamily="2" charset="0"/>
                </a:rPr>
                <a:t>, </a:t>
              </a:r>
              <a:r>
                <a:rPr lang="bn-BD" sz="2400" dirty="0">
                  <a:latin typeface="NikoshBAN" panose="02000000000000000000" pitchFamily="2" charset="0"/>
                  <a:cs typeface="NikoshBAN" panose="02000000000000000000" pitchFamily="2" charset="0"/>
                </a:rPr>
                <a:t> রাজশাহী</a:t>
              </a:r>
            </a:p>
            <a:p>
              <a:pPr algn="ctr"/>
              <a:r>
                <a:rPr lang="en-US" sz="2400" dirty="0">
                  <a:latin typeface="NikoshBAN" panose="02000000000000000000" pitchFamily="2" charset="0"/>
                  <a:cs typeface="NikoshBAN" panose="02000000000000000000" pitchFamily="2" charset="0"/>
                </a:rPr>
                <a:t>01912-866950</a:t>
              </a:r>
              <a:endParaRPr lang="bn-BD" sz="2400" dirty="0">
                <a:latin typeface="NikoshBAN" panose="02000000000000000000" pitchFamily="2" charset="0"/>
                <a:cs typeface="NikoshBAN" panose="02000000000000000000" pitchFamily="2" charset="0"/>
              </a:endParaRPr>
            </a:p>
            <a:p>
              <a:pPr algn="ctr"/>
              <a:r>
                <a:rPr lang="en-US" sz="1500" dirty="0">
                  <a:latin typeface="NikoshBAN" panose="02000000000000000000" pitchFamily="2" charset="0"/>
                  <a:cs typeface="NikoshBAN" panose="02000000000000000000" pitchFamily="2" charset="0"/>
                </a:rPr>
                <a:t> </a:t>
              </a:r>
            </a:p>
          </p:txBody>
        </p:sp>
        <p:pic>
          <p:nvPicPr>
            <p:cNvPr id="20"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7054" y="2152215"/>
              <a:ext cx="3044946" cy="2838247"/>
            </a:xfrm>
            <a:prstGeom prst="ellipse">
              <a:avLst/>
            </a:prstGeom>
            <a:ln>
              <a:noFill/>
            </a:ln>
            <a:effectLst>
              <a:softEdge rad="112500"/>
            </a:effectLst>
          </p:spPr>
        </p:pic>
      </p:grpSp>
    </p:spTree>
    <p:extLst>
      <p:ext uri="{BB962C8B-B14F-4D97-AF65-F5344CB8AC3E}">
        <p14:creationId xmlns:p14="http://schemas.microsoft.com/office/powerpoint/2010/main" val="36840786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2000"/>
                                        <p:tgtEl>
                                          <p:spTgt spid="26"/>
                                        </p:tgtEl>
                                      </p:cBhvr>
                                    </p:animEffect>
                                    <p:anim calcmode="lin" valueType="num">
                                      <p:cBhvr>
                                        <p:cTn id="8" dur="2000" fill="hold"/>
                                        <p:tgtEl>
                                          <p:spTgt spid="26"/>
                                        </p:tgtEl>
                                        <p:attrNameLst>
                                          <p:attrName>ppt_w</p:attrName>
                                        </p:attrNameLst>
                                      </p:cBhvr>
                                      <p:tavLst>
                                        <p:tav tm="0" fmla="#ppt_w*sin(2.5*pi*$)">
                                          <p:val>
                                            <p:fltVal val="0"/>
                                          </p:val>
                                        </p:tav>
                                        <p:tav tm="100000">
                                          <p:val>
                                            <p:fltVal val="1"/>
                                          </p:val>
                                        </p:tav>
                                      </p:tavLst>
                                    </p:anim>
                                    <p:anim calcmode="lin" valueType="num">
                                      <p:cBhvr>
                                        <p:cTn id="9" dur="2000" fill="hold"/>
                                        <p:tgtEl>
                                          <p:spTgt spid="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457200"/>
            <a:ext cx="2133600" cy="533400"/>
          </a:xfrm>
          <a:solidFill>
            <a:srgbClr val="FFFF00"/>
          </a:solidFill>
        </p:spPr>
        <p:txBody>
          <a:bodyPr>
            <a:normAutofit fontScale="90000"/>
          </a:bodyPr>
          <a:lstStyle/>
          <a:p>
            <a:pPr algn="ctr"/>
            <a:r>
              <a:rPr lang="en-US" sz="3600" dirty="0" err="1" smtClean="0">
                <a:latin typeface="Nikosh" pitchFamily="2" charset="0"/>
              </a:rPr>
              <a:t>উদ্দীপক</a:t>
            </a:r>
            <a:endParaRPr lang="en-US" sz="3600" dirty="0"/>
          </a:p>
        </p:txBody>
      </p:sp>
      <p:sp>
        <p:nvSpPr>
          <p:cNvPr id="6" name="Rectangle 5"/>
          <p:cNvSpPr/>
          <p:nvPr/>
        </p:nvSpPr>
        <p:spPr>
          <a:xfrm>
            <a:off x="533400" y="3733800"/>
            <a:ext cx="8001000" cy="2308324"/>
          </a:xfrm>
          <a:prstGeom prst="rect">
            <a:avLst/>
          </a:prstGeom>
          <a:solidFill>
            <a:srgbClr val="FFFF00"/>
          </a:solidFill>
        </p:spPr>
        <p:txBody>
          <a:bodyPr wrap="square">
            <a:spAutoFit/>
          </a:bodyPr>
          <a:lstStyle/>
          <a:p>
            <a:pPr>
              <a:buNone/>
            </a:pPr>
            <a:r>
              <a:rPr lang="en-US" sz="2400" dirty="0" smtClean="0">
                <a:latin typeface="NikoshBAN" panose="02000000000000000000" pitchFamily="2" charset="0"/>
                <a:cs typeface="NikoshBAN" panose="02000000000000000000" pitchFamily="2" charset="0"/>
              </a:rPr>
              <a:t>ক. </a:t>
            </a:r>
            <a:r>
              <a:rPr lang="en-US" sz="2400" dirty="0" err="1" smtClean="0">
                <a:latin typeface="NikoshBAN" panose="02000000000000000000" pitchFamily="2" charset="0"/>
                <a:cs typeface="NikoshBAN" panose="02000000000000000000" pitchFamily="2" charset="0"/>
              </a:rPr>
              <a:t>দ্বিজাতি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তত্ত্বের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প্রবক্তা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a:t>
            </a:r>
            <a:r>
              <a:rPr lang="en-US" sz="2400" dirty="0" smtClean="0">
                <a:latin typeface="NikoshBAN" panose="02000000000000000000" pitchFamily="2" charset="0"/>
                <a:cs typeface="NikoshBAN" panose="02000000000000000000" pitchFamily="2" charset="0"/>
              </a:rPr>
              <a:t>?</a:t>
            </a:r>
          </a:p>
          <a:p>
            <a:pPr>
              <a:buNone/>
            </a:pPr>
            <a:r>
              <a:rPr lang="en-US" sz="2400" dirty="0" smtClean="0">
                <a:latin typeface="NikoshBAN" panose="02000000000000000000" pitchFamily="2" charset="0"/>
                <a:cs typeface="NikoshBAN" panose="02000000000000000000" pitchFamily="2" charset="0"/>
              </a:rPr>
              <a:t>খ. </a:t>
            </a:r>
            <a:r>
              <a:rPr lang="en-US" sz="2400" dirty="0" err="1" smtClean="0">
                <a:latin typeface="NikoshBAN" panose="02000000000000000000" pitchFamily="2" charset="0"/>
                <a:cs typeface="NikoshBAN" panose="02000000000000000000" pitchFamily="2" charset="0"/>
              </a:rPr>
              <a:t>দ্বিজাতি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তত্ত্ব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বলতে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বুঝ</a:t>
            </a:r>
            <a:r>
              <a:rPr lang="en-US" sz="2400" dirty="0" smtClean="0">
                <a:latin typeface="NikoshBAN" panose="02000000000000000000" pitchFamily="2" charset="0"/>
                <a:cs typeface="NikoshBAN" panose="02000000000000000000" pitchFamily="2" charset="0"/>
              </a:rPr>
              <a:t>?</a:t>
            </a:r>
          </a:p>
          <a:p>
            <a:pPr>
              <a:buNone/>
            </a:pPr>
            <a:r>
              <a:rPr lang="en-US" sz="2400" dirty="0" smtClean="0">
                <a:latin typeface="NikoshBAN" panose="02000000000000000000" pitchFamily="2" charset="0"/>
                <a:cs typeface="NikoshBAN" panose="02000000000000000000" pitchFamily="2" charset="0"/>
              </a:rPr>
              <a:t>গ. </a:t>
            </a:r>
            <a:r>
              <a:rPr lang="en-US" sz="2400" dirty="0" err="1" smtClean="0">
                <a:latin typeface="NikoshBAN" panose="02000000000000000000" pitchFamily="2" charset="0"/>
                <a:cs typeface="NikoshBAN" panose="02000000000000000000" pitchFamily="2" charset="0"/>
              </a:rPr>
              <a:t>উদ্দীপকে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বর্নিত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জনাব</a:t>
            </a:r>
            <a:r>
              <a:rPr lang="en-US" sz="2400" dirty="0">
                <a:latin typeface="NikoshBAN" panose="02000000000000000000" pitchFamily="2" charset="0"/>
                <a:cs typeface="NikoshBAN" panose="02000000000000000000" pitchFamily="2" charset="0"/>
              </a:rPr>
              <a:t> “s</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কর্তৃক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উপস্থাপিত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প্রস্তাবটির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সাথে</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তোমার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পাঠ্য</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বইয়ের</a:t>
            </a:r>
            <a:r>
              <a:rPr lang="en-US" sz="2400" dirty="0" smtClean="0">
                <a:latin typeface="NikoshBAN" panose="02000000000000000000" pitchFamily="2" charset="0"/>
                <a:cs typeface="NikoshBAN" panose="02000000000000000000" pitchFamily="2" charset="0"/>
              </a:rPr>
              <a:t> </a:t>
            </a:r>
          </a:p>
          <a:p>
            <a:pPr>
              <a:buNone/>
            </a:pPr>
            <a:r>
              <a:rPr lang="en-US" sz="2400" dirty="0">
                <a:latin typeface="NikoshBAN" panose="02000000000000000000" pitchFamily="2" charset="0"/>
                <a:cs typeface="NikoshBAN" panose="02000000000000000000" pitchFamily="2" charset="0"/>
              </a:rPr>
              <a:t> </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প্রস্তাবের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আছে</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ব্যাখ্যা</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a:t>
            </a:r>
          </a:p>
          <a:p>
            <a:pPr>
              <a:buNone/>
            </a:pPr>
            <a:r>
              <a:rPr lang="en-US" sz="2400" dirty="0" smtClean="0">
                <a:latin typeface="NikoshBAN" panose="02000000000000000000" pitchFamily="2" charset="0"/>
                <a:cs typeface="NikoshBAN" panose="02000000000000000000" pitchFamily="2" charset="0"/>
              </a:rPr>
              <a:t>ঘ</a:t>
            </a:r>
            <a:r>
              <a:rPr lang="en-US" sz="2400" dirty="0">
                <a:latin typeface="NikoshBAN" panose="02000000000000000000" pitchFamily="2" charset="0"/>
                <a:cs typeface="NikoshBAN" panose="02000000000000000000" pitchFamily="2" charset="0"/>
              </a:rPr>
              <a:t>. “গ</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রাষ্ট্রটির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বীজ</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জনাব</a:t>
            </a:r>
            <a:r>
              <a:rPr lang="en-US" sz="2400" dirty="0" smtClean="0">
                <a:latin typeface="NikoshBAN" panose="02000000000000000000" pitchFamily="2" charset="0"/>
                <a:cs typeface="NikoshBAN" panose="02000000000000000000" pitchFamily="2" charset="0"/>
              </a:rPr>
              <a:t> </a:t>
            </a:r>
            <a:r>
              <a:rPr lang="en-US" sz="2400" dirty="0">
                <a:latin typeface="NikoshBAN" panose="02000000000000000000" pitchFamily="2" charset="0"/>
                <a:cs typeface="NikoshBAN" panose="02000000000000000000" pitchFamily="2" charset="0"/>
              </a:rPr>
              <a:t>“s</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প্রস্তাবেই</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ছিল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তোমার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পাঠ্য</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বইয়ের</a:t>
            </a:r>
            <a:r>
              <a:rPr lang="en-US" sz="2400" dirty="0" smtClean="0">
                <a:latin typeface="NikoshBAN" panose="02000000000000000000" pitchFamily="2" charset="0"/>
                <a:cs typeface="NikoshBAN" panose="02000000000000000000" pitchFamily="2" charset="0"/>
              </a:rPr>
              <a:t> </a:t>
            </a:r>
          </a:p>
          <a:p>
            <a:pPr>
              <a:buNone/>
            </a:pPr>
            <a:r>
              <a:rPr lang="en-US" sz="2400" dirty="0">
                <a:latin typeface="NikoshBAN" panose="02000000000000000000" pitchFamily="2" charset="0"/>
                <a:cs typeface="NikoshBAN" panose="02000000000000000000" pitchFamily="2" charset="0"/>
              </a:rPr>
              <a:t> </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আলোকে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বিশ্লেষন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a:t>
            </a:r>
            <a:endParaRPr lang="bn-BD" sz="2400" dirty="0">
              <a:latin typeface="NikoshBAN" panose="02000000000000000000" pitchFamily="2" charset="0"/>
              <a:cs typeface="NikoshBAN" panose="02000000000000000000" pitchFamily="2" charset="0"/>
            </a:endParaRPr>
          </a:p>
        </p:txBody>
      </p:sp>
      <p:sp>
        <p:nvSpPr>
          <p:cNvPr id="4" name="Rectangle 3"/>
          <p:cNvSpPr/>
          <p:nvPr/>
        </p:nvSpPr>
        <p:spPr>
          <a:xfrm>
            <a:off x="543393" y="1393953"/>
            <a:ext cx="8001000" cy="1938992"/>
          </a:xfrm>
          <a:prstGeom prst="rect">
            <a:avLst/>
          </a:prstGeom>
          <a:solidFill>
            <a:srgbClr val="92D050"/>
          </a:solidFill>
        </p:spPr>
        <p:txBody>
          <a:bodyPr wrap="square">
            <a:spAutoFit/>
          </a:bodyPr>
          <a:lstStyle/>
          <a:p>
            <a:pPr>
              <a:buNone/>
            </a:pPr>
            <a:r>
              <a:rPr lang="en-US" sz="2400" dirty="0" err="1" smtClean="0">
                <a:latin typeface="NikoshBAN" panose="02000000000000000000" pitchFamily="2" charset="0"/>
                <a:cs typeface="NikoshBAN" panose="02000000000000000000" pitchFamily="2" charset="0"/>
              </a:rPr>
              <a:t>জনাব</a:t>
            </a:r>
            <a:r>
              <a:rPr lang="en-US" sz="2400" dirty="0" smtClean="0">
                <a:latin typeface="NikoshBAN" panose="02000000000000000000" pitchFamily="2" charset="0"/>
                <a:cs typeface="NikoshBAN" panose="02000000000000000000" pitchFamily="2" charset="0"/>
              </a:rPr>
              <a:t> “s” </a:t>
            </a:r>
            <a:r>
              <a:rPr lang="en-US" sz="2400" dirty="0" err="1" smtClean="0">
                <a:latin typeface="NikoshBAN" panose="02000000000000000000" pitchFamily="2" charset="0"/>
                <a:cs typeface="NikoshBAN" panose="02000000000000000000" pitchFamily="2" charset="0"/>
              </a:rPr>
              <a:t>তার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সম্প্রদায়ের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জন্য</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আলাদা</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রাষ্ট্র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গঠনের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প্রস্তাব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আলোকে</a:t>
            </a:r>
            <a:r>
              <a:rPr lang="en-US" sz="2400" dirty="0" smtClean="0">
                <a:latin typeface="NikoshBAN" panose="02000000000000000000" pitchFamily="2" charset="0"/>
                <a:cs typeface="NikoshBAN" panose="02000000000000000000" pitchFamily="2" charset="0"/>
              </a:rPr>
              <a:t> “ক” ও “খ” </a:t>
            </a:r>
            <a:r>
              <a:rPr lang="en-US" sz="2400" dirty="0" err="1" smtClean="0">
                <a:latin typeface="NikoshBAN" panose="02000000000000000000" pitchFamily="2" charset="0"/>
                <a:cs typeface="NikoshBAN" panose="02000000000000000000" pitchFamily="2" charset="0"/>
              </a:rPr>
              <a:t>নামে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দুইটি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রাষ্ট্রের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সৃষ্টি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en-US" sz="2400" dirty="0" smtClean="0">
                <a:latin typeface="NikoshBAN" panose="02000000000000000000" pitchFamily="2" charset="0"/>
                <a:cs typeface="NikoshBAN" panose="02000000000000000000" pitchFamily="2" charset="0"/>
              </a:rPr>
              <a:t>। “খ” </a:t>
            </a:r>
            <a:r>
              <a:rPr lang="en-US" sz="2400" dirty="0" err="1" smtClean="0">
                <a:latin typeface="NikoshBAN" panose="02000000000000000000" pitchFamily="2" charset="0"/>
                <a:cs typeface="NikoshBAN" panose="02000000000000000000" pitchFamily="2" charset="0"/>
              </a:rPr>
              <a:t>রাষ্ট্রের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শাসকগোষ্ঠী</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সংখ্যাগরিষ্ঠ</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জনগণের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উপর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রকম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শোষন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নীপিড়ন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চালায়।পরবর্তীতে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অনেক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আন্দোলন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সংগ্রাম</a:t>
            </a:r>
            <a:r>
              <a:rPr lang="en-US" sz="2400" dirty="0" smtClean="0">
                <a:latin typeface="NikoshBAN" panose="02000000000000000000" pitchFamily="2" charset="0"/>
                <a:cs typeface="NikoshBAN" panose="02000000000000000000" pitchFamily="2" charset="0"/>
              </a:rPr>
              <a:t> ও </a:t>
            </a:r>
            <a:r>
              <a:rPr lang="en-US" sz="2400" dirty="0" err="1" smtClean="0">
                <a:latin typeface="NikoshBAN" panose="02000000000000000000" pitchFamily="2" charset="0"/>
                <a:cs typeface="NikoshBAN" panose="02000000000000000000" pitchFamily="2" charset="0"/>
              </a:rPr>
              <a:t>রক্তের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বিনিময়ে</a:t>
            </a:r>
            <a:r>
              <a:rPr lang="en-US" sz="2400" dirty="0" smtClean="0">
                <a:latin typeface="NikoshBAN" panose="02000000000000000000" pitchFamily="2" charset="0"/>
                <a:cs typeface="NikoshBAN" panose="02000000000000000000" pitchFamily="2" charset="0"/>
              </a:rPr>
              <a:t> “খ” </a:t>
            </a:r>
            <a:r>
              <a:rPr lang="en-US" sz="2400" dirty="0" err="1" smtClean="0">
                <a:latin typeface="NikoshBAN" panose="02000000000000000000" pitchFamily="2" charset="0"/>
                <a:cs typeface="NikoshBAN" panose="02000000000000000000" pitchFamily="2" charset="0"/>
              </a:rPr>
              <a:t>রাষ্ট্রটি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ভেঙ্গে</a:t>
            </a:r>
            <a:r>
              <a:rPr lang="en-US" sz="2400" dirty="0" smtClean="0">
                <a:latin typeface="NikoshBAN" panose="02000000000000000000" pitchFamily="2" charset="0"/>
                <a:cs typeface="NikoshBAN" panose="02000000000000000000" pitchFamily="2" charset="0"/>
              </a:rPr>
              <a:t> “গ” </a:t>
            </a:r>
            <a:r>
              <a:rPr lang="en-US" sz="2400" dirty="0" err="1" smtClean="0">
                <a:latin typeface="NikoshBAN" panose="02000000000000000000" pitchFamily="2" charset="0"/>
                <a:cs typeface="NikoshBAN" panose="02000000000000000000" pitchFamily="2" charset="0"/>
              </a:rPr>
              <a:t>নামক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রাষ্ট্রটির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জন্ম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মূলত</a:t>
            </a:r>
            <a:r>
              <a:rPr lang="en-US" sz="2400" dirty="0" smtClean="0">
                <a:latin typeface="NikoshBAN" panose="02000000000000000000" pitchFamily="2" charset="0"/>
                <a:cs typeface="NikoshBAN" panose="02000000000000000000" pitchFamily="2" charset="0"/>
              </a:rPr>
              <a:t>: “গ” </a:t>
            </a:r>
            <a:r>
              <a:rPr lang="en-US" sz="2400" dirty="0" err="1" smtClean="0">
                <a:latin typeface="NikoshBAN" panose="02000000000000000000" pitchFamily="2" charset="0"/>
                <a:cs typeface="NikoshBAN" panose="02000000000000000000" pitchFamily="2" charset="0"/>
              </a:rPr>
              <a:t>রাষ্ট্রটির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বীজ</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জনাব</a:t>
            </a:r>
            <a:r>
              <a:rPr lang="en-US" sz="2400" dirty="0">
                <a:latin typeface="NikoshBAN" panose="02000000000000000000" pitchFamily="2" charset="0"/>
                <a:cs typeface="NikoshBAN" panose="02000000000000000000" pitchFamily="2" charset="0"/>
              </a:rPr>
              <a:t> “s</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প্রস্তাবেই</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নিহিত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ছিল</a:t>
            </a:r>
            <a:r>
              <a:rPr lang="en-US" sz="2400" dirty="0" smtClean="0">
                <a:latin typeface="NikoshBAN" panose="02000000000000000000" pitchFamily="2" charset="0"/>
                <a:cs typeface="NikoshBAN" panose="02000000000000000000" pitchFamily="2" charset="0"/>
              </a:rPr>
              <a:t>।</a:t>
            </a:r>
            <a:endParaRPr lang="bn-BD"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435338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80">
                                          <p:stCondLst>
                                            <p:cond delay="0"/>
                                          </p:stCondLst>
                                        </p:cTn>
                                        <p:tgtEl>
                                          <p:spTgt spid="6"/>
                                        </p:tgtEl>
                                      </p:cBhvr>
                                    </p:animEffect>
                                    <p:anim calcmode="lin" valueType="num">
                                      <p:cBhvr>
                                        <p:cTn id="1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0" dur="26">
                                          <p:stCondLst>
                                            <p:cond delay="650"/>
                                          </p:stCondLst>
                                        </p:cTn>
                                        <p:tgtEl>
                                          <p:spTgt spid="6"/>
                                        </p:tgtEl>
                                      </p:cBhvr>
                                      <p:to x="100000" y="60000"/>
                                    </p:animScale>
                                    <p:animScale>
                                      <p:cBhvr>
                                        <p:cTn id="21" dur="166" decel="50000">
                                          <p:stCondLst>
                                            <p:cond delay="676"/>
                                          </p:stCondLst>
                                        </p:cTn>
                                        <p:tgtEl>
                                          <p:spTgt spid="6"/>
                                        </p:tgtEl>
                                      </p:cBhvr>
                                      <p:to x="100000" y="100000"/>
                                    </p:animScale>
                                    <p:animScale>
                                      <p:cBhvr>
                                        <p:cTn id="22" dur="26">
                                          <p:stCondLst>
                                            <p:cond delay="1312"/>
                                          </p:stCondLst>
                                        </p:cTn>
                                        <p:tgtEl>
                                          <p:spTgt spid="6"/>
                                        </p:tgtEl>
                                      </p:cBhvr>
                                      <p:to x="100000" y="80000"/>
                                    </p:animScale>
                                    <p:animScale>
                                      <p:cBhvr>
                                        <p:cTn id="23" dur="166" decel="50000">
                                          <p:stCondLst>
                                            <p:cond delay="1338"/>
                                          </p:stCondLst>
                                        </p:cTn>
                                        <p:tgtEl>
                                          <p:spTgt spid="6"/>
                                        </p:tgtEl>
                                      </p:cBhvr>
                                      <p:to x="100000" y="100000"/>
                                    </p:animScale>
                                    <p:animScale>
                                      <p:cBhvr>
                                        <p:cTn id="24" dur="26">
                                          <p:stCondLst>
                                            <p:cond delay="1642"/>
                                          </p:stCondLst>
                                        </p:cTn>
                                        <p:tgtEl>
                                          <p:spTgt spid="6"/>
                                        </p:tgtEl>
                                      </p:cBhvr>
                                      <p:to x="100000" y="90000"/>
                                    </p:animScale>
                                    <p:animScale>
                                      <p:cBhvr>
                                        <p:cTn id="25" dur="166" decel="50000">
                                          <p:stCondLst>
                                            <p:cond delay="1668"/>
                                          </p:stCondLst>
                                        </p:cTn>
                                        <p:tgtEl>
                                          <p:spTgt spid="6"/>
                                        </p:tgtEl>
                                      </p:cBhvr>
                                      <p:to x="100000" y="100000"/>
                                    </p:animScale>
                                    <p:animScale>
                                      <p:cBhvr>
                                        <p:cTn id="26" dur="26">
                                          <p:stCondLst>
                                            <p:cond delay="1808"/>
                                          </p:stCondLst>
                                        </p:cTn>
                                        <p:tgtEl>
                                          <p:spTgt spid="6"/>
                                        </p:tgtEl>
                                      </p:cBhvr>
                                      <p:to x="100000" y="95000"/>
                                    </p:animScale>
                                    <p:animScale>
                                      <p:cBhvr>
                                        <p:cTn id="27"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grpSp>
        <p:nvGrpSpPr>
          <p:cNvPr id="4" name="Group 3"/>
          <p:cNvGrpSpPr/>
          <p:nvPr/>
        </p:nvGrpSpPr>
        <p:grpSpPr>
          <a:xfrm>
            <a:off x="2952015" y="1403661"/>
            <a:ext cx="2980921" cy="1746553"/>
            <a:chOff x="1945104" y="-33265"/>
            <a:chExt cx="5293895" cy="3101748"/>
          </a:xfrm>
        </p:grpSpPr>
        <p:grpSp>
          <p:nvGrpSpPr>
            <p:cNvPr id="5" name="Group 4"/>
            <p:cNvGrpSpPr/>
            <p:nvPr/>
          </p:nvGrpSpPr>
          <p:grpSpPr>
            <a:xfrm>
              <a:off x="1945104" y="-33265"/>
              <a:ext cx="5293895" cy="2700265"/>
              <a:chOff x="1945104" y="0"/>
              <a:chExt cx="5293895" cy="2700265"/>
            </a:xfrm>
          </p:grpSpPr>
          <p:sp>
            <p:nvSpPr>
              <p:cNvPr id="7" name="Isosceles Triangle 6"/>
              <p:cNvSpPr/>
              <p:nvPr/>
            </p:nvSpPr>
            <p:spPr>
              <a:xfrm>
                <a:off x="1945104" y="0"/>
                <a:ext cx="5293895" cy="1227393"/>
              </a:xfrm>
              <a:prstGeom prst="triangl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8" name="Rectangle 7"/>
              <p:cNvSpPr/>
              <p:nvPr/>
            </p:nvSpPr>
            <p:spPr>
              <a:xfrm>
                <a:off x="2615282" y="1227393"/>
                <a:ext cx="3900765" cy="14728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grpSp>
        <p:sp>
          <p:nvSpPr>
            <p:cNvPr id="6" name="Rounded Rectangle 5"/>
            <p:cNvSpPr/>
            <p:nvPr/>
          </p:nvSpPr>
          <p:spPr>
            <a:xfrm>
              <a:off x="2130855" y="2700265"/>
              <a:ext cx="4922394" cy="36821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grpSp>
      <p:sp>
        <p:nvSpPr>
          <p:cNvPr id="10" name="TextBox 9"/>
          <p:cNvSpPr txBox="1"/>
          <p:nvPr/>
        </p:nvSpPr>
        <p:spPr>
          <a:xfrm>
            <a:off x="3713053" y="1582943"/>
            <a:ext cx="1627979" cy="508281"/>
          </a:xfrm>
          <a:prstGeom prst="rect">
            <a:avLst/>
          </a:prstGeom>
          <a:noFill/>
        </p:spPr>
        <p:txBody>
          <a:bodyPr wrap="square" rtlCol="0">
            <a:spAutoFit/>
          </a:bodyPr>
          <a:lstStyle/>
          <a:p>
            <a:r>
              <a:rPr lang="bn-BD" sz="2703" b="1" dirty="0">
                <a:solidFill>
                  <a:srgbClr val="7030A0"/>
                </a:solidFill>
                <a:latin typeface="NikoshBAN" panose="02000000000000000000" pitchFamily="2" charset="0"/>
                <a:cs typeface="NikoshBAN" panose="02000000000000000000" pitchFamily="2" charset="0"/>
              </a:rPr>
              <a:t>বাড়ির কাজ </a:t>
            </a:r>
            <a:endParaRPr lang="en-US" sz="2703" b="1" dirty="0">
              <a:solidFill>
                <a:srgbClr val="7030A0"/>
              </a:solidFill>
              <a:latin typeface="NikoshBAN" panose="02000000000000000000" pitchFamily="2" charset="0"/>
              <a:cs typeface="NikoshBAN" panose="02000000000000000000" pitchFamily="2" charset="0"/>
            </a:endParaRPr>
          </a:p>
        </p:txBody>
      </p:sp>
      <p:sp>
        <p:nvSpPr>
          <p:cNvPr id="11" name="TextBox 10"/>
          <p:cNvSpPr txBox="1"/>
          <p:nvPr/>
        </p:nvSpPr>
        <p:spPr>
          <a:xfrm>
            <a:off x="762000" y="4144035"/>
            <a:ext cx="7239000" cy="461665"/>
          </a:xfrm>
          <a:prstGeom prst="rect">
            <a:avLst/>
          </a:prstGeom>
          <a:solidFill>
            <a:schemeClr val="accent2">
              <a:lumMod val="20000"/>
              <a:lumOff val="80000"/>
            </a:schemeClr>
          </a:solidFill>
          <a:ln w="57150">
            <a:solidFill>
              <a:schemeClr val="tx1"/>
            </a:solidFill>
          </a:ln>
          <a:effectLst>
            <a:glow rad="228600">
              <a:schemeClr val="accent2">
                <a:satMod val="175000"/>
                <a:alpha val="40000"/>
              </a:schemeClr>
            </a:glow>
          </a:effectLst>
        </p:spPr>
        <p:txBody>
          <a:bodyPr wrap="square" rtlCol="0">
            <a:spAutoFit/>
          </a:bodyPr>
          <a:lstStyle/>
          <a:p>
            <a:pPr marL="385763" indent="-385763">
              <a:spcBef>
                <a:spcPct val="20000"/>
              </a:spcBef>
              <a:buFont typeface="Wingdings" pitchFamily="2" charset="2"/>
              <a:buChar char="q"/>
              <a:defRPr/>
            </a:pPr>
            <a:r>
              <a:rPr lang="en-US" sz="2400" dirty="0" err="1" smtClean="0">
                <a:solidFill>
                  <a:srgbClr val="FF0000"/>
                </a:solidFill>
                <a:latin typeface="NikoshBAN" pitchFamily="2" charset="0"/>
                <a:cs typeface="NikoshBAN" pitchFamily="2" charset="0"/>
              </a:rPr>
              <a:t>লাহোর</a:t>
            </a:r>
            <a:r>
              <a:rPr lang="en-US" sz="2400" dirty="0" smtClean="0">
                <a:solidFill>
                  <a:srgbClr val="FF0000"/>
                </a:solidFill>
                <a:latin typeface="NikoshBAN" pitchFamily="2" charset="0"/>
                <a:cs typeface="NikoshBAN" pitchFamily="2" charset="0"/>
              </a:rPr>
              <a:t> </a:t>
            </a:r>
            <a:r>
              <a:rPr lang="en-US" sz="2400" dirty="0" err="1" smtClean="0">
                <a:solidFill>
                  <a:srgbClr val="FF0000"/>
                </a:solidFill>
                <a:latin typeface="NikoshBAN" pitchFamily="2" charset="0"/>
                <a:cs typeface="NikoshBAN" pitchFamily="2" charset="0"/>
              </a:rPr>
              <a:t>প্রস্তাবের</a:t>
            </a:r>
            <a:r>
              <a:rPr lang="en-US" sz="2400" dirty="0" smtClean="0">
                <a:solidFill>
                  <a:srgbClr val="FF0000"/>
                </a:solidFill>
                <a:latin typeface="NikoshBAN" pitchFamily="2" charset="0"/>
                <a:cs typeface="NikoshBAN" pitchFamily="2" charset="0"/>
              </a:rPr>
              <a:t> </a:t>
            </a:r>
            <a:r>
              <a:rPr lang="en-US" sz="2400" dirty="0" err="1" smtClean="0">
                <a:solidFill>
                  <a:srgbClr val="FF0000"/>
                </a:solidFill>
                <a:latin typeface="NikoshBAN" pitchFamily="2" charset="0"/>
                <a:cs typeface="NikoshBAN" pitchFamily="2" charset="0"/>
              </a:rPr>
              <a:t>মধ্যে</a:t>
            </a:r>
            <a:r>
              <a:rPr lang="en-US" sz="2400" dirty="0" smtClean="0">
                <a:solidFill>
                  <a:srgbClr val="FF0000"/>
                </a:solidFill>
                <a:latin typeface="NikoshBAN" pitchFamily="2" charset="0"/>
                <a:cs typeface="NikoshBAN" pitchFamily="2" charset="0"/>
              </a:rPr>
              <a:t> </a:t>
            </a:r>
            <a:r>
              <a:rPr lang="en-US" sz="2400" dirty="0" err="1" smtClean="0">
                <a:solidFill>
                  <a:srgbClr val="FF0000"/>
                </a:solidFill>
                <a:latin typeface="NikoshBAN" pitchFamily="2" charset="0"/>
                <a:cs typeface="NikoshBAN" pitchFamily="2" charset="0"/>
              </a:rPr>
              <a:t>স্বাধীন</a:t>
            </a:r>
            <a:r>
              <a:rPr lang="en-US" sz="2400" dirty="0" smtClean="0">
                <a:solidFill>
                  <a:srgbClr val="FF0000"/>
                </a:solidFill>
                <a:latin typeface="NikoshBAN" pitchFamily="2" charset="0"/>
                <a:cs typeface="NikoshBAN" pitchFamily="2" charset="0"/>
              </a:rPr>
              <a:t> </a:t>
            </a:r>
            <a:r>
              <a:rPr lang="en-US" sz="2400" dirty="0" err="1" smtClean="0">
                <a:solidFill>
                  <a:srgbClr val="FF0000"/>
                </a:solidFill>
                <a:latin typeface="NikoshBAN" pitchFamily="2" charset="0"/>
                <a:cs typeface="NikoshBAN" pitchFamily="2" charset="0"/>
              </a:rPr>
              <a:t>বাংলাদেশের</a:t>
            </a:r>
            <a:r>
              <a:rPr lang="en-US" sz="2400" dirty="0" smtClean="0">
                <a:solidFill>
                  <a:srgbClr val="FF0000"/>
                </a:solidFill>
                <a:latin typeface="NikoshBAN" pitchFamily="2" charset="0"/>
                <a:cs typeface="NikoshBAN" pitchFamily="2" charset="0"/>
              </a:rPr>
              <a:t> </a:t>
            </a:r>
            <a:r>
              <a:rPr lang="en-US" sz="2400" dirty="0" err="1" smtClean="0">
                <a:solidFill>
                  <a:srgbClr val="FF0000"/>
                </a:solidFill>
                <a:latin typeface="NikoshBAN" pitchFamily="2" charset="0"/>
                <a:cs typeface="NikoshBAN" pitchFamily="2" charset="0"/>
              </a:rPr>
              <a:t>বীজ</a:t>
            </a:r>
            <a:r>
              <a:rPr lang="en-US" sz="2400" dirty="0" smtClean="0">
                <a:solidFill>
                  <a:srgbClr val="FF0000"/>
                </a:solidFill>
                <a:latin typeface="NikoshBAN" pitchFamily="2" charset="0"/>
                <a:cs typeface="NikoshBAN" pitchFamily="2" charset="0"/>
              </a:rPr>
              <a:t> </a:t>
            </a:r>
            <a:r>
              <a:rPr lang="en-US" sz="2400" dirty="0" err="1" smtClean="0">
                <a:solidFill>
                  <a:srgbClr val="FF0000"/>
                </a:solidFill>
                <a:latin typeface="NikoshBAN" pitchFamily="2" charset="0"/>
                <a:cs typeface="NikoshBAN" pitchFamily="2" charset="0"/>
              </a:rPr>
              <a:t>নিহিত</a:t>
            </a:r>
            <a:r>
              <a:rPr lang="en-US" sz="2400" dirty="0" smtClean="0">
                <a:solidFill>
                  <a:srgbClr val="FF0000"/>
                </a:solidFill>
                <a:latin typeface="NikoshBAN" pitchFamily="2" charset="0"/>
                <a:cs typeface="NikoshBAN" pitchFamily="2" charset="0"/>
              </a:rPr>
              <a:t> </a:t>
            </a:r>
            <a:r>
              <a:rPr lang="en-US" sz="2400" dirty="0" err="1" smtClean="0">
                <a:solidFill>
                  <a:srgbClr val="FF0000"/>
                </a:solidFill>
                <a:latin typeface="NikoshBAN" pitchFamily="2" charset="0"/>
                <a:cs typeface="NikoshBAN" pitchFamily="2" charset="0"/>
              </a:rPr>
              <a:t>ছিল</a:t>
            </a:r>
            <a:r>
              <a:rPr lang="en-US" sz="2400" dirty="0" smtClean="0">
                <a:solidFill>
                  <a:srgbClr val="FF0000"/>
                </a:solidFill>
                <a:latin typeface="NikoshBAN" pitchFamily="2" charset="0"/>
                <a:cs typeface="NikoshBAN" pitchFamily="2" charset="0"/>
              </a:rPr>
              <a:t>- </a:t>
            </a:r>
            <a:r>
              <a:rPr lang="en-US" sz="2400" dirty="0" err="1" smtClean="0">
                <a:solidFill>
                  <a:srgbClr val="FF0000"/>
                </a:solidFill>
                <a:latin typeface="NikoshBAN" pitchFamily="2" charset="0"/>
                <a:cs typeface="NikoshBAN" pitchFamily="2" charset="0"/>
              </a:rPr>
              <a:t>ব্যাখ্যা</a:t>
            </a:r>
            <a:r>
              <a:rPr lang="en-US" sz="2400" dirty="0" smtClean="0">
                <a:solidFill>
                  <a:srgbClr val="FF0000"/>
                </a:solidFill>
                <a:latin typeface="NikoshBAN" pitchFamily="2" charset="0"/>
                <a:cs typeface="NikoshBAN" pitchFamily="2" charset="0"/>
              </a:rPr>
              <a:t> </a:t>
            </a:r>
            <a:r>
              <a:rPr lang="en-US" sz="2400" dirty="0" err="1" smtClean="0">
                <a:solidFill>
                  <a:srgbClr val="FF0000"/>
                </a:solidFill>
                <a:latin typeface="NikoshBAN" pitchFamily="2" charset="0"/>
                <a:cs typeface="NikoshBAN" pitchFamily="2" charset="0"/>
              </a:rPr>
              <a:t>কর</a:t>
            </a:r>
            <a:r>
              <a:rPr lang="en-US" sz="2400" dirty="0" smtClean="0">
                <a:solidFill>
                  <a:srgbClr val="FF0000"/>
                </a:solidFill>
                <a:latin typeface="NikoshBAN" pitchFamily="2" charset="0"/>
                <a:cs typeface="NikoshBAN" pitchFamily="2" charset="0"/>
              </a:rPr>
              <a:t>।</a:t>
            </a:r>
            <a:endParaRPr lang="en-US" sz="2400" dirty="0">
              <a:solidFill>
                <a:srgbClr val="FF0000"/>
              </a:solidFill>
            </a:endParaRPr>
          </a:p>
        </p:txBody>
      </p:sp>
    </p:spTree>
    <p:extLst>
      <p:ext uri="{BB962C8B-B14F-4D97-AF65-F5344CB8AC3E}">
        <p14:creationId xmlns:p14="http://schemas.microsoft.com/office/powerpoint/2010/main" val="487179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3300" y="1126958"/>
            <a:ext cx="3543300" cy="1808454"/>
          </a:xfrm>
          <a:prstGeom prst="rect">
            <a:avLst/>
          </a:prstGeom>
        </p:spPr>
      </p:pic>
      <p:grpSp>
        <p:nvGrpSpPr>
          <p:cNvPr id="3" name="Group 2"/>
          <p:cNvGrpSpPr/>
          <p:nvPr/>
        </p:nvGrpSpPr>
        <p:grpSpPr>
          <a:xfrm>
            <a:off x="171450" y="1028700"/>
            <a:ext cx="2028825" cy="2524035"/>
            <a:chOff x="5181600" y="2770883"/>
            <a:chExt cx="2057400" cy="3365380"/>
          </a:xfrm>
        </p:grpSpPr>
        <p:sp>
          <p:nvSpPr>
            <p:cNvPr id="10" name="Rectangle 9"/>
            <p:cNvSpPr/>
            <p:nvPr/>
          </p:nvSpPr>
          <p:spPr>
            <a:xfrm>
              <a:off x="5610045" y="5182155"/>
              <a:ext cx="1239018" cy="954108"/>
            </a:xfrm>
            <a:prstGeom prst="rect">
              <a:avLst/>
            </a:prstGeom>
            <a:solidFill>
              <a:srgbClr val="E0108C"/>
            </a:solidFill>
          </p:spPr>
          <p:txBody>
            <a:bodyPr wrap="none">
              <a:spAutoFit/>
            </a:bodyPr>
            <a:lstStyle/>
            <a:p>
              <a:pPr algn="ctr"/>
              <a:r>
                <a:rPr lang="en-US" sz="4050" dirty="0" err="1">
                  <a:ln w="0">
                    <a:solidFill>
                      <a:srgbClr val="FFFF00"/>
                    </a:solidFill>
                  </a:ln>
                  <a:solidFill>
                    <a:srgbClr val="4A2EF2"/>
                  </a:solidFill>
                  <a:latin typeface="Nikosh" panose="02000000000000000000" pitchFamily="2" charset="0"/>
                  <a:cs typeface="Nikosh" panose="02000000000000000000" pitchFamily="2" charset="0"/>
                </a:rPr>
                <a:t>ধন্যবাদ</a:t>
              </a:r>
              <a:endParaRPr lang="en-GB" sz="4050" dirty="0">
                <a:ln w="0">
                  <a:solidFill>
                    <a:srgbClr val="FFFF00"/>
                  </a:solidFill>
                </a:ln>
                <a:solidFill>
                  <a:srgbClr val="4A2EF2"/>
                </a:solidFill>
                <a:latin typeface="Nikosh" panose="02000000000000000000" pitchFamily="2" charset="0"/>
                <a:cs typeface="Nikosh" panose="02000000000000000000" pitchFamily="2"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1600" y="2770883"/>
              <a:ext cx="2057400" cy="248691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spTree>
    <p:extLst>
      <p:ext uri="{BB962C8B-B14F-4D97-AF65-F5344CB8AC3E}">
        <p14:creationId xmlns:p14="http://schemas.microsoft.com/office/powerpoint/2010/main" val="24230481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applause.wav"/>
          </p:stSnd>
        </p:sndAc>
      </p:transition>
    </mc:Choice>
    <mc:Fallback xmlns="">
      <p:transition spd="slow">
        <p:fade/>
        <p:sndAc>
          <p:stSnd>
            <p:snd r:embed="rId5"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6719 0.21111 L 0.48281 0.47917 " pathEditMode="relative" rAng="0" ptsTypes="AA">
                                      <p:cBhvr>
                                        <p:cTn id="6" dur="2000" fill="hold"/>
                                        <p:tgtEl>
                                          <p:spTgt spid="3"/>
                                        </p:tgtEl>
                                        <p:attrNameLst>
                                          <p:attrName>ppt_x</p:attrName>
                                          <p:attrName>ppt_y</p:attrName>
                                        </p:attrNameLst>
                                      </p:cBhvr>
                                      <p:rCtr x="27500" y="1340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52600" y="1219200"/>
            <a:ext cx="4572000" cy="1143000"/>
          </a:xfrm>
          <a:solidFill>
            <a:srgbClr val="FFFF00"/>
          </a:solidFill>
        </p:spPr>
        <p:txBody>
          <a:bodyPr/>
          <a:lstStyle/>
          <a:p>
            <a:pPr algn="ctr"/>
            <a:r>
              <a:rPr lang="bn-BD" dirty="0" smtClean="0">
                <a:latin typeface="Nikosh" pitchFamily="2" charset="0"/>
                <a:cs typeface="Nikosh" pitchFamily="2" charset="0"/>
              </a:rPr>
              <a:t>  পাঠ পরিচিতি</a:t>
            </a:r>
            <a:endParaRPr lang="en-US" dirty="0">
              <a:latin typeface="Nikosh" pitchFamily="2" charset="0"/>
              <a:cs typeface="Nikosh" pitchFamily="2" charset="0"/>
            </a:endParaRPr>
          </a:p>
        </p:txBody>
      </p:sp>
      <p:sp>
        <p:nvSpPr>
          <p:cNvPr id="3" name="Content Placeholder 2"/>
          <p:cNvSpPr>
            <a:spLocks noGrp="1"/>
          </p:cNvSpPr>
          <p:nvPr>
            <p:ph idx="1"/>
          </p:nvPr>
        </p:nvSpPr>
        <p:spPr>
          <a:xfrm>
            <a:off x="1752600" y="2895600"/>
            <a:ext cx="4876800" cy="1600200"/>
          </a:xfrm>
          <a:solidFill>
            <a:srgbClr val="FFC000"/>
          </a:solidFill>
        </p:spPr>
        <p:txBody>
          <a:bodyPr/>
          <a:lstStyle/>
          <a:p>
            <a:pPr algn="ctr">
              <a:buNone/>
            </a:pPr>
            <a:r>
              <a:rPr lang="bn-BD" dirty="0" smtClean="0">
                <a:latin typeface="NikoshBAN" panose="02000000000000000000" pitchFamily="2" charset="0"/>
                <a:cs typeface="NikoshBAN" panose="02000000000000000000" pitchFamily="2" charset="0"/>
              </a:rPr>
              <a:t>শ্রেনীঃ </a:t>
            </a:r>
            <a:r>
              <a:rPr lang="en-US" dirty="0" err="1" smtClean="0">
                <a:latin typeface="NikoshBAN" panose="02000000000000000000" pitchFamily="2" charset="0"/>
                <a:cs typeface="NikoshBAN" panose="02000000000000000000" pitchFamily="2" charset="0"/>
              </a:rPr>
              <a:t>একাদশ</a:t>
            </a:r>
            <a:r>
              <a:rPr lang="en-US" dirty="0" smtClean="0">
                <a:latin typeface="NikoshBAN" panose="02000000000000000000" pitchFamily="2" charset="0"/>
                <a:cs typeface="NikoshBAN" panose="02000000000000000000" pitchFamily="2" charset="0"/>
              </a:rPr>
              <a:t> </a:t>
            </a:r>
            <a:r>
              <a:rPr lang="bn-BD" dirty="0" smtClean="0">
                <a:latin typeface="NikoshBAN" panose="02000000000000000000" pitchFamily="2" charset="0"/>
                <a:cs typeface="NikoshBAN" panose="02000000000000000000" pitchFamily="2" charset="0"/>
              </a:rPr>
              <a:t> </a:t>
            </a:r>
          </a:p>
          <a:p>
            <a:pPr algn="ctr">
              <a:buNone/>
            </a:pPr>
            <a:r>
              <a:rPr lang="bn-BD" dirty="0" smtClean="0">
                <a:latin typeface="NikoshBAN" panose="02000000000000000000" pitchFamily="2" charset="0"/>
                <a:cs typeface="NikoshBAN" panose="02000000000000000000" pitchFamily="2" charset="0"/>
              </a:rPr>
              <a:t>পৌরনীতি ও সুশাসন</a:t>
            </a:r>
          </a:p>
          <a:p>
            <a:pPr algn="ctr">
              <a:buNone/>
            </a:pPr>
            <a:r>
              <a:rPr lang="bn-BD" dirty="0" smtClean="0">
                <a:latin typeface="NikoshBAN" panose="02000000000000000000" pitchFamily="2" charset="0"/>
                <a:cs typeface="NikoshBAN" panose="02000000000000000000" pitchFamily="2" charset="0"/>
              </a:rPr>
              <a:t>সময়ঃ ৪৫ মিনিট                     </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8543" y="762000"/>
            <a:ext cx="7772400" cy="1143000"/>
          </a:xfrm>
          <a:solidFill>
            <a:srgbClr val="FFFF00"/>
          </a:solidFill>
        </p:spPr>
        <p:txBody>
          <a:bodyPr>
            <a:normAutofit/>
          </a:bodyPr>
          <a:lstStyle/>
          <a:p>
            <a:pPr algn="ctr"/>
            <a:r>
              <a:rPr lang="bn-BD" sz="3200" dirty="0" smtClean="0">
                <a:latin typeface="Nikosh" pitchFamily="2" charset="0"/>
                <a:cs typeface="Nikosh" pitchFamily="2" charset="0"/>
              </a:rPr>
              <a:t> </a:t>
            </a:r>
            <a:r>
              <a:rPr lang="bn-BD" sz="2800" dirty="0" smtClean="0">
                <a:latin typeface="Nikosh" pitchFamily="2" charset="0"/>
                <a:cs typeface="Nikosh" pitchFamily="2" charset="0"/>
              </a:rPr>
              <a:t>মুল শিরোনামঃ ব্রিটিশ ভারতে প্রতিনিধিত্বশীল সরকারের বিকাশ ও ভারত বিভাগ   </a:t>
            </a:r>
            <a:endParaRPr lang="en-US" sz="3200" dirty="0">
              <a:latin typeface="Nikosh" pitchFamily="2" charset="0"/>
              <a:cs typeface="Nikosh" pitchFamily="2" charset="0"/>
            </a:endParaRPr>
          </a:p>
        </p:txBody>
      </p:sp>
      <p:sp>
        <p:nvSpPr>
          <p:cNvPr id="3" name="Content Placeholder 2"/>
          <p:cNvSpPr>
            <a:spLocks noGrp="1"/>
          </p:cNvSpPr>
          <p:nvPr>
            <p:ph idx="1"/>
          </p:nvPr>
        </p:nvSpPr>
        <p:spPr>
          <a:xfrm>
            <a:off x="381000" y="2514600"/>
            <a:ext cx="8077200" cy="1981200"/>
          </a:xfrm>
          <a:solidFill>
            <a:schemeClr val="accent4">
              <a:lumMod val="60000"/>
              <a:lumOff val="40000"/>
            </a:schemeClr>
          </a:solidFill>
        </p:spPr>
        <p:txBody>
          <a:bodyPr>
            <a:normAutofit/>
          </a:bodyPr>
          <a:lstStyle/>
          <a:p>
            <a:pPr algn="ctr">
              <a:buNone/>
            </a:pPr>
            <a:r>
              <a:rPr lang="bn-BD" sz="5400" dirty="0" smtClean="0">
                <a:latin typeface="Nikosh" pitchFamily="2" charset="0"/>
                <a:cs typeface="Nikosh" pitchFamily="2" charset="0"/>
              </a:rPr>
              <a:t>আধ্যায়ঃ ১ </a:t>
            </a:r>
            <a:r>
              <a:rPr lang="bn-BD" sz="4000" dirty="0" smtClean="0">
                <a:latin typeface="Nikosh" pitchFamily="2" charset="0"/>
                <a:cs typeface="Nikosh" pitchFamily="2" charset="0"/>
              </a:rPr>
              <a:t> </a:t>
            </a:r>
            <a:r>
              <a:rPr lang="bn-BD" sz="2000" dirty="0" smtClean="0">
                <a:latin typeface="Nikosh" pitchFamily="2" charset="0"/>
                <a:cs typeface="Nikosh" pitchFamily="2" charset="0"/>
              </a:rPr>
              <a:t> </a:t>
            </a:r>
            <a:endParaRPr lang="bn-BD" sz="5400" dirty="0" smtClean="0">
              <a:latin typeface="Nikosh" pitchFamily="2" charset="0"/>
              <a:cs typeface="Nikosh" pitchFamily="2" charset="0"/>
            </a:endParaRPr>
          </a:p>
          <a:p>
            <a:pPr algn="ctr">
              <a:buNone/>
            </a:pPr>
            <a:r>
              <a:rPr lang="bn-BD" sz="2400" dirty="0" smtClean="0">
                <a:latin typeface="Nikosh" pitchFamily="2" charset="0"/>
                <a:cs typeface="Nikosh" pitchFamily="2" charset="0"/>
              </a:rPr>
              <a:t>আজকের পাঠ/পাঠ ঘোষনাঃ লাহোর প্রস্তাব-১৯৪০, মুল লাহোর প্রস্তাবের সংশোধন, লাহোর প্রস্তাবের গুরুত্ব ও ফলাফল</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1945" y="533400"/>
            <a:ext cx="7924800" cy="1180089"/>
          </a:xfrm>
          <a:solidFill>
            <a:srgbClr val="FFC000"/>
          </a:solidFill>
        </p:spPr>
        <p:txBody>
          <a:bodyPr>
            <a:normAutofit fontScale="90000"/>
          </a:bodyPr>
          <a:lstStyle/>
          <a:p>
            <a:pPr algn="ctr"/>
            <a:r>
              <a:rPr lang="en-US" b="1" dirty="0" err="1" smtClean="0">
                <a:ln w="22225">
                  <a:solidFill>
                    <a:schemeClr val="accent2"/>
                  </a:solidFill>
                  <a:prstDash val="solid"/>
                </a:ln>
                <a:solidFill>
                  <a:schemeClr val="accent2">
                    <a:lumMod val="40000"/>
                    <a:lumOff val="60000"/>
                  </a:schemeClr>
                </a:solidFill>
                <a:latin typeface="Nikosh" pitchFamily="2" charset="0"/>
                <a:cs typeface="Nikosh" pitchFamily="2" charset="0"/>
              </a:rPr>
              <a:t>নিচের</a:t>
            </a:r>
            <a: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  ছ</a:t>
            </a:r>
            <a:r>
              <a:rPr lang="bn-IN"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বি গুলো লক্ষ্য করি</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2057399"/>
            <a:ext cx="3394363" cy="360521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654" y="2057400"/>
            <a:ext cx="3619500" cy="3605213"/>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80">
                                          <p:stCondLst>
                                            <p:cond delay="0"/>
                                          </p:stCondLst>
                                        </p:cTn>
                                        <p:tgtEl>
                                          <p:spTgt spid="7"/>
                                        </p:tgtEl>
                                      </p:cBhvr>
                                    </p:animEffect>
                                    <p:anim calcmode="lin" valueType="num">
                                      <p:cBhvr>
                                        <p:cTn id="1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0" dur="26">
                                          <p:stCondLst>
                                            <p:cond delay="650"/>
                                          </p:stCondLst>
                                        </p:cTn>
                                        <p:tgtEl>
                                          <p:spTgt spid="7"/>
                                        </p:tgtEl>
                                      </p:cBhvr>
                                      <p:to x="100000" y="60000"/>
                                    </p:animScale>
                                    <p:animScale>
                                      <p:cBhvr>
                                        <p:cTn id="21" dur="166" decel="50000">
                                          <p:stCondLst>
                                            <p:cond delay="676"/>
                                          </p:stCondLst>
                                        </p:cTn>
                                        <p:tgtEl>
                                          <p:spTgt spid="7"/>
                                        </p:tgtEl>
                                      </p:cBhvr>
                                      <p:to x="100000" y="100000"/>
                                    </p:animScale>
                                    <p:animScale>
                                      <p:cBhvr>
                                        <p:cTn id="22" dur="26">
                                          <p:stCondLst>
                                            <p:cond delay="1312"/>
                                          </p:stCondLst>
                                        </p:cTn>
                                        <p:tgtEl>
                                          <p:spTgt spid="7"/>
                                        </p:tgtEl>
                                      </p:cBhvr>
                                      <p:to x="100000" y="80000"/>
                                    </p:animScale>
                                    <p:animScale>
                                      <p:cBhvr>
                                        <p:cTn id="23" dur="166" decel="50000">
                                          <p:stCondLst>
                                            <p:cond delay="1338"/>
                                          </p:stCondLst>
                                        </p:cTn>
                                        <p:tgtEl>
                                          <p:spTgt spid="7"/>
                                        </p:tgtEl>
                                      </p:cBhvr>
                                      <p:to x="100000" y="100000"/>
                                    </p:animScale>
                                    <p:animScale>
                                      <p:cBhvr>
                                        <p:cTn id="24" dur="26">
                                          <p:stCondLst>
                                            <p:cond delay="1642"/>
                                          </p:stCondLst>
                                        </p:cTn>
                                        <p:tgtEl>
                                          <p:spTgt spid="7"/>
                                        </p:tgtEl>
                                      </p:cBhvr>
                                      <p:to x="100000" y="90000"/>
                                    </p:animScale>
                                    <p:animScale>
                                      <p:cBhvr>
                                        <p:cTn id="25" dur="166" decel="50000">
                                          <p:stCondLst>
                                            <p:cond delay="1668"/>
                                          </p:stCondLst>
                                        </p:cTn>
                                        <p:tgtEl>
                                          <p:spTgt spid="7"/>
                                        </p:tgtEl>
                                      </p:cBhvr>
                                      <p:to x="100000" y="100000"/>
                                    </p:animScale>
                                    <p:animScale>
                                      <p:cBhvr>
                                        <p:cTn id="26" dur="26">
                                          <p:stCondLst>
                                            <p:cond delay="1808"/>
                                          </p:stCondLst>
                                        </p:cTn>
                                        <p:tgtEl>
                                          <p:spTgt spid="7"/>
                                        </p:tgtEl>
                                      </p:cBhvr>
                                      <p:to x="100000" y="95000"/>
                                    </p:animScale>
                                    <p:animScale>
                                      <p:cBhvr>
                                        <p:cTn id="27"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709C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67000" y="704088"/>
            <a:ext cx="3352800" cy="1143000"/>
          </a:xfrm>
          <a:solidFill>
            <a:srgbClr val="00B0F0"/>
          </a:solidFill>
        </p:spPr>
        <p:txBody>
          <a:bodyPr/>
          <a:lstStyle/>
          <a:p>
            <a:pPr algn="ctr"/>
            <a:r>
              <a:rPr lang="bn-BD" dirty="0" smtClean="0">
                <a:latin typeface="Nikosh" pitchFamily="2" charset="0"/>
                <a:cs typeface="Nikosh" pitchFamily="2" charset="0"/>
              </a:rPr>
              <a:t>   শিখন ফল </a:t>
            </a:r>
            <a:endParaRPr lang="en-US" dirty="0">
              <a:latin typeface="Nikosh" pitchFamily="2" charset="0"/>
              <a:cs typeface="Nikosh" pitchFamily="2" charset="0"/>
            </a:endParaRPr>
          </a:p>
        </p:txBody>
      </p:sp>
      <p:sp>
        <p:nvSpPr>
          <p:cNvPr id="3" name="Content Placeholder 2"/>
          <p:cNvSpPr>
            <a:spLocks noGrp="1"/>
          </p:cNvSpPr>
          <p:nvPr>
            <p:ph idx="1"/>
          </p:nvPr>
        </p:nvSpPr>
        <p:spPr>
          <a:xfrm>
            <a:off x="762000" y="2438400"/>
            <a:ext cx="7696200" cy="1981200"/>
          </a:xfrm>
          <a:solidFill>
            <a:srgbClr val="92D050"/>
          </a:solidFill>
        </p:spPr>
        <p:txBody>
          <a:bodyPr>
            <a:normAutofit fontScale="62500" lnSpcReduction="20000"/>
          </a:bodyPr>
          <a:lstStyle/>
          <a:p>
            <a:pPr>
              <a:buNone/>
            </a:pPr>
            <a:r>
              <a:rPr lang="en-US" sz="4500" dirty="0" smtClean="0">
                <a:latin typeface="NikoshBAN" panose="02000000000000000000" pitchFamily="2" charset="0"/>
                <a:cs typeface="NikoshBAN" panose="02000000000000000000" pitchFamily="2" charset="0"/>
              </a:rPr>
              <a:t>১। </a:t>
            </a:r>
            <a:r>
              <a:rPr lang="en-US" sz="4500" dirty="0" err="1" smtClean="0">
                <a:latin typeface="NikoshBAN" panose="02000000000000000000" pitchFamily="2" charset="0"/>
                <a:cs typeface="NikoshBAN" panose="02000000000000000000" pitchFamily="2" charset="0"/>
              </a:rPr>
              <a:t>লাহোর</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প্রস্তাবের</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পটভূমি</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জানতে</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পারবে</a:t>
            </a:r>
            <a:r>
              <a:rPr lang="en-US" sz="4500" dirty="0" smtClean="0">
                <a:latin typeface="NikoshBAN" panose="02000000000000000000" pitchFamily="2" charset="0"/>
                <a:cs typeface="NikoshBAN" panose="02000000000000000000" pitchFamily="2" charset="0"/>
              </a:rPr>
              <a:t>।</a:t>
            </a:r>
          </a:p>
          <a:p>
            <a:pPr>
              <a:buNone/>
            </a:pPr>
            <a:r>
              <a:rPr lang="en-US" sz="4500" dirty="0" smtClean="0">
                <a:latin typeface="NikoshBAN" panose="02000000000000000000" pitchFamily="2" charset="0"/>
                <a:cs typeface="NikoshBAN" panose="02000000000000000000" pitchFamily="2" charset="0"/>
              </a:rPr>
              <a:t>২</a:t>
            </a:r>
            <a:r>
              <a:rPr lang="bn-BD" sz="4500" dirty="0" smtClean="0">
                <a:latin typeface="NikoshBAN" panose="02000000000000000000" pitchFamily="2" charset="0"/>
                <a:cs typeface="NikoshBAN" panose="02000000000000000000" pitchFamily="2" charset="0"/>
              </a:rPr>
              <a:t>। লাহোর প্রস্তাব</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কি</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তা</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জানতে</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পারবে</a:t>
            </a:r>
            <a:r>
              <a:rPr lang="en-US" sz="4500" dirty="0" smtClean="0">
                <a:latin typeface="NikoshBAN" panose="02000000000000000000" pitchFamily="2" charset="0"/>
                <a:cs typeface="NikoshBAN" panose="02000000000000000000" pitchFamily="2" charset="0"/>
              </a:rPr>
              <a:t>।</a:t>
            </a:r>
            <a:r>
              <a:rPr lang="bn-BD" sz="4500" dirty="0" smtClean="0">
                <a:latin typeface="NikoshBAN" panose="02000000000000000000" pitchFamily="2" charset="0"/>
                <a:cs typeface="NikoshBAN" panose="02000000000000000000" pitchFamily="2" charset="0"/>
              </a:rPr>
              <a:t>                </a:t>
            </a:r>
          </a:p>
          <a:p>
            <a:pPr>
              <a:buNone/>
            </a:pPr>
            <a:r>
              <a:rPr lang="en-US" sz="4500" dirty="0" smtClean="0">
                <a:latin typeface="NikoshBAN" panose="02000000000000000000" pitchFamily="2" charset="0"/>
                <a:cs typeface="NikoshBAN" panose="02000000000000000000" pitchFamily="2" charset="0"/>
              </a:rPr>
              <a:t>৩</a:t>
            </a:r>
            <a:r>
              <a:rPr lang="bn-BD" sz="4500" dirty="0" smtClean="0">
                <a:latin typeface="NikoshBAN" panose="02000000000000000000" pitchFamily="2" charset="0"/>
                <a:cs typeface="NikoshBAN" panose="02000000000000000000" pitchFamily="2" charset="0"/>
              </a:rPr>
              <a:t>। মুল লাহোর প্রস্তাবের সংশোধন সম্পর্কে বলতে পারবে?</a:t>
            </a:r>
          </a:p>
          <a:p>
            <a:pPr>
              <a:buNone/>
            </a:pPr>
            <a:r>
              <a:rPr lang="en-US" sz="4500" dirty="0" smtClean="0">
                <a:latin typeface="NikoshBAN" panose="02000000000000000000" pitchFamily="2" charset="0"/>
                <a:cs typeface="NikoshBAN" panose="02000000000000000000" pitchFamily="2" charset="0"/>
              </a:rPr>
              <a:t>৪</a:t>
            </a:r>
            <a:r>
              <a:rPr lang="bn-BD"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বাংলাদেশ</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সৃষ্টিতে</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লাহোর</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প্রস্তাবের</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ভূমিকা</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কি</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তা</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জানতে</a:t>
            </a:r>
            <a:r>
              <a:rPr lang="en-US" sz="4500" dirty="0" smtClean="0">
                <a:latin typeface="NikoshBAN" panose="02000000000000000000" pitchFamily="2" charset="0"/>
                <a:cs typeface="NikoshBAN" panose="02000000000000000000" pitchFamily="2" charset="0"/>
              </a:rPr>
              <a:t> </a:t>
            </a:r>
            <a:r>
              <a:rPr lang="en-US" sz="4500" dirty="0" err="1" smtClean="0">
                <a:latin typeface="NikoshBAN" panose="02000000000000000000" pitchFamily="2" charset="0"/>
                <a:cs typeface="NikoshBAN" panose="02000000000000000000" pitchFamily="2" charset="0"/>
              </a:rPr>
              <a:t>পারবে</a:t>
            </a:r>
            <a:r>
              <a:rPr lang="en-US" sz="2400" dirty="0" smtClean="0">
                <a:latin typeface="NikoshBAN" panose="02000000000000000000" pitchFamily="2" charset="0"/>
                <a:cs typeface="NikoshBAN" panose="02000000000000000000" pitchFamily="2" charset="0"/>
              </a:rPr>
              <a:t>।</a:t>
            </a:r>
            <a:endParaRPr lang="bn-BD" sz="2400" dirty="0" smtClean="0">
              <a:latin typeface="NikoshBAN" panose="02000000000000000000" pitchFamily="2" charset="0"/>
              <a:cs typeface="NikoshBAN" panose="02000000000000000000" pitchFamily="2" charset="0"/>
            </a:endParaRPr>
          </a:p>
          <a:p>
            <a:pPr>
              <a:buNone/>
            </a:pPr>
            <a:r>
              <a:rPr lang="bn-BD" sz="2400" dirty="0" smtClean="0">
                <a:latin typeface="NikoshBAN" panose="02000000000000000000" pitchFamily="2" charset="0"/>
                <a:cs typeface="NikoshBAN" panose="02000000000000000000" pitchFamily="2" charset="0"/>
              </a:rPr>
              <a:t>   </a:t>
            </a: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en-US" sz="2400" dirty="0" smtClean="0">
              <a:latin typeface="Nikosh" pitchFamily="2" charset="0"/>
              <a:cs typeface="Nikosh" pitchFamily="2" charset="0"/>
            </a:endParaRP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80">
                                          <p:stCondLst>
                                            <p:cond delay="0"/>
                                          </p:stCondLst>
                                        </p:cTn>
                                        <p:tgtEl>
                                          <p:spTgt spid="3">
                                            <p:txEl>
                                              <p:pRg st="2" end="2"/>
                                            </p:txEl>
                                          </p:spTgt>
                                        </p:tgtEl>
                                      </p:cBhvr>
                                    </p:animEffect>
                                    <p:anim calcmode="lin" valueType="num">
                                      <p:cBhvr>
                                        <p:cTn id="2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2" end="2"/>
                                            </p:txEl>
                                          </p:spTgt>
                                        </p:tgtEl>
                                      </p:cBhvr>
                                      <p:to x="100000" y="60000"/>
                                    </p:animScale>
                                    <p:animScale>
                                      <p:cBhvr>
                                        <p:cTn id="29" dur="166" decel="50000">
                                          <p:stCondLst>
                                            <p:cond delay="676"/>
                                          </p:stCondLst>
                                        </p:cTn>
                                        <p:tgtEl>
                                          <p:spTgt spid="3">
                                            <p:txEl>
                                              <p:pRg st="2" end="2"/>
                                            </p:txEl>
                                          </p:spTgt>
                                        </p:tgtEl>
                                      </p:cBhvr>
                                      <p:to x="100000" y="100000"/>
                                    </p:animScale>
                                    <p:animScale>
                                      <p:cBhvr>
                                        <p:cTn id="30" dur="26">
                                          <p:stCondLst>
                                            <p:cond delay="1312"/>
                                          </p:stCondLst>
                                        </p:cTn>
                                        <p:tgtEl>
                                          <p:spTgt spid="3">
                                            <p:txEl>
                                              <p:pRg st="2" end="2"/>
                                            </p:txEl>
                                          </p:spTgt>
                                        </p:tgtEl>
                                      </p:cBhvr>
                                      <p:to x="100000" y="80000"/>
                                    </p:animScale>
                                    <p:animScale>
                                      <p:cBhvr>
                                        <p:cTn id="31" dur="166" decel="50000">
                                          <p:stCondLst>
                                            <p:cond delay="1338"/>
                                          </p:stCondLst>
                                        </p:cTn>
                                        <p:tgtEl>
                                          <p:spTgt spid="3">
                                            <p:txEl>
                                              <p:pRg st="2" end="2"/>
                                            </p:txEl>
                                          </p:spTgt>
                                        </p:tgtEl>
                                      </p:cBhvr>
                                      <p:to x="100000" y="100000"/>
                                    </p:animScale>
                                    <p:animScale>
                                      <p:cBhvr>
                                        <p:cTn id="32" dur="26">
                                          <p:stCondLst>
                                            <p:cond delay="1642"/>
                                          </p:stCondLst>
                                        </p:cTn>
                                        <p:tgtEl>
                                          <p:spTgt spid="3">
                                            <p:txEl>
                                              <p:pRg st="2" end="2"/>
                                            </p:txEl>
                                          </p:spTgt>
                                        </p:tgtEl>
                                      </p:cBhvr>
                                      <p:to x="100000" y="90000"/>
                                    </p:animScale>
                                    <p:animScale>
                                      <p:cBhvr>
                                        <p:cTn id="33" dur="166" decel="50000">
                                          <p:stCondLst>
                                            <p:cond delay="1668"/>
                                          </p:stCondLst>
                                        </p:cTn>
                                        <p:tgtEl>
                                          <p:spTgt spid="3">
                                            <p:txEl>
                                              <p:pRg st="2" end="2"/>
                                            </p:txEl>
                                          </p:spTgt>
                                        </p:tgtEl>
                                      </p:cBhvr>
                                      <p:to x="100000" y="100000"/>
                                    </p:animScale>
                                    <p:animScale>
                                      <p:cBhvr>
                                        <p:cTn id="34" dur="26">
                                          <p:stCondLst>
                                            <p:cond delay="1808"/>
                                          </p:stCondLst>
                                        </p:cTn>
                                        <p:tgtEl>
                                          <p:spTgt spid="3">
                                            <p:txEl>
                                              <p:pRg st="2" end="2"/>
                                            </p:txEl>
                                          </p:spTgt>
                                        </p:tgtEl>
                                      </p:cBhvr>
                                      <p:to x="100000" y="95000"/>
                                    </p:animScale>
                                    <p:animScale>
                                      <p:cBhvr>
                                        <p:cTn id="35" dur="166" decel="50000">
                                          <p:stCondLst>
                                            <p:cond delay="1834"/>
                                          </p:stCondLst>
                                        </p:cTn>
                                        <p:tgtEl>
                                          <p:spTgt spid="3">
                                            <p:txEl>
                                              <p:pRg st="2" end="2"/>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down)">
                                      <p:cBhvr>
                                        <p:cTn id="40" dur="580">
                                          <p:stCondLst>
                                            <p:cond delay="0"/>
                                          </p:stCondLst>
                                        </p:cTn>
                                        <p:tgtEl>
                                          <p:spTgt spid="3">
                                            <p:txEl>
                                              <p:pRg st="3" end="3"/>
                                            </p:txEl>
                                          </p:spTgt>
                                        </p:tgtEl>
                                      </p:cBhvr>
                                    </p:animEffect>
                                    <p:anim calcmode="lin" valueType="num">
                                      <p:cBhvr>
                                        <p:cTn id="41"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3">
                                            <p:txEl>
                                              <p:pRg st="3" end="3"/>
                                            </p:txEl>
                                          </p:spTgt>
                                        </p:tgtEl>
                                      </p:cBhvr>
                                      <p:to x="100000" y="60000"/>
                                    </p:animScale>
                                    <p:animScale>
                                      <p:cBhvr>
                                        <p:cTn id="47" dur="166" decel="50000">
                                          <p:stCondLst>
                                            <p:cond delay="676"/>
                                          </p:stCondLst>
                                        </p:cTn>
                                        <p:tgtEl>
                                          <p:spTgt spid="3">
                                            <p:txEl>
                                              <p:pRg st="3" end="3"/>
                                            </p:txEl>
                                          </p:spTgt>
                                        </p:tgtEl>
                                      </p:cBhvr>
                                      <p:to x="100000" y="100000"/>
                                    </p:animScale>
                                    <p:animScale>
                                      <p:cBhvr>
                                        <p:cTn id="48" dur="26">
                                          <p:stCondLst>
                                            <p:cond delay="1312"/>
                                          </p:stCondLst>
                                        </p:cTn>
                                        <p:tgtEl>
                                          <p:spTgt spid="3">
                                            <p:txEl>
                                              <p:pRg st="3" end="3"/>
                                            </p:txEl>
                                          </p:spTgt>
                                        </p:tgtEl>
                                      </p:cBhvr>
                                      <p:to x="100000" y="80000"/>
                                    </p:animScale>
                                    <p:animScale>
                                      <p:cBhvr>
                                        <p:cTn id="49" dur="166" decel="50000">
                                          <p:stCondLst>
                                            <p:cond delay="1338"/>
                                          </p:stCondLst>
                                        </p:cTn>
                                        <p:tgtEl>
                                          <p:spTgt spid="3">
                                            <p:txEl>
                                              <p:pRg st="3" end="3"/>
                                            </p:txEl>
                                          </p:spTgt>
                                        </p:tgtEl>
                                      </p:cBhvr>
                                      <p:to x="100000" y="100000"/>
                                    </p:animScale>
                                    <p:animScale>
                                      <p:cBhvr>
                                        <p:cTn id="50" dur="26">
                                          <p:stCondLst>
                                            <p:cond delay="1642"/>
                                          </p:stCondLst>
                                        </p:cTn>
                                        <p:tgtEl>
                                          <p:spTgt spid="3">
                                            <p:txEl>
                                              <p:pRg st="3" end="3"/>
                                            </p:txEl>
                                          </p:spTgt>
                                        </p:tgtEl>
                                      </p:cBhvr>
                                      <p:to x="100000" y="90000"/>
                                    </p:animScale>
                                    <p:animScale>
                                      <p:cBhvr>
                                        <p:cTn id="51" dur="166" decel="50000">
                                          <p:stCondLst>
                                            <p:cond delay="1668"/>
                                          </p:stCondLst>
                                        </p:cTn>
                                        <p:tgtEl>
                                          <p:spTgt spid="3">
                                            <p:txEl>
                                              <p:pRg st="3" end="3"/>
                                            </p:txEl>
                                          </p:spTgt>
                                        </p:tgtEl>
                                      </p:cBhvr>
                                      <p:to x="100000" y="100000"/>
                                    </p:animScale>
                                    <p:animScale>
                                      <p:cBhvr>
                                        <p:cTn id="52" dur="26">
                                          <p:stCondLst>
                                            <p:cond delay="1808"/>
                                          </p:stCondLst>
                                        </p:cTn>
                                        <p:tgtEl>
                                          <p:spTgt spid="3">
                                            <p:txEl>
                                              <p:pRg st="3" end="3"/>
                                            </p:txEl>
                                          </p:spTgt>
                                        </p:tgtEl>
                                      </p:cBhvr>
                                      <p:to x="100000" y="95000"/>
                                    </p:animScale>
                                    <p:animScale>
                                      <p:cBhvr>
                                        <p:cTn id="53"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590800"/>
            <a:ext cx="5562600" cy="1143000"/>
          </a:xfrm>
          <a:solidFill>
            <a:srgbClr val="FF0000"/>
          </a:solidFill>
        </p:spPr>
        <p:txBody>
          <a:bodyPr/>
          <a:lstStyle/>
          <a:p>
            <a:pPr algn="ctr"/>
            <a:r>
              <a:rPr lang="en-US" dirty="0" err="1" smtClean="0">
                <a:latin typeface="NikoshBAN" panose="02000000000000000000" pitchFamily="2" charset="0"/>
                <a:cs typeface="NikoshBAN" panose="02000000000000000000" pitchFamily="2" charset="0"/>
              </a:rPr>
              <a:t>লাহোর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প্রস্তাবের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পটভূমি</a:t>
            </a:r>
            <a:endParaRPr lang="en-US" dirty="0">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Rectangle 3"/>
          <p:cNvSpPr/>
          <p:nvPr/>
        </p:nvSpPr>
        <p:spPr>
          <a:xfrm>
            <a:off x="768927" y="1491044"/>
            <a:ext cx="7696200" cy="1200329"/>
          </a:xfrm>
          <a:prstGeom prst="rect">
            <a:avLst/>
          </a:prstGeom>
          <a:solidFill>
            <a:schemeClr val="bg2">
              <a:lumMod val="50000"/>
            </a:schemeClr>
          </a:solidFill>
        </p:spPr>
        <p:txBody>
          <a:bodyPr wrap="square">
            <a:spAutoFit/>
          </a:bodyPr>
          <a:lstStyle/>
          <a:p>
            <a:r>
              <a:rPr lang="bn-BD" sz="2400" dirty="0">
                <a:latin typeface="NikoshBAN" panose="02000000000000000000" pitchFamily="2" charset="0"/>
                <a:cs typeface="NikoshBAN" panose="02000000000000000000" pitchFamily="2" charset="0"/>
              </a:rPr>
              <a:t>১৯৩৭ সালের প্রথমদিকে ভারতে প্রাদেশিক আইনসভার নির্বাচন অনুষ্ঠিত হয়। </a:t>
            </a:r>
            <a:r>
              <a:rPr lang="en-US" sz="2400" dirty="0" err="1" smtClean="0">
                <a:latin typeface="NikoshBAN" panose="02000000000000000000" pitchFamily="2" charset="0"/>
                <a:cs typeface="NikoshBAN" panose="02000000000000000000" pitchFamily="2" charset="0"/>
              </a:rPr>
              <a:t>নির্বাচনে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কংগ্রেস</a:t>
            </a:r>
            <a:r>
              <a:rPr lang="en-US" sz="2400" dirty="0" smtClean="0">
                <a:latin typeface="NikoshBAN" panose="02000000000000000000" pitchFamily="2" charset="0"/>
                <a:cs typeface="NikoshBAN" panose="02000000000000000000" pitchFamily="2" charset="0"/>
              </a:rPr>
              <a:t> ৮টি </a:t>
            </a:r>
            <a:r>
              <a:rPr lang="en-US" sz="2400" dirty="0" err="1" smtClean="0">
                <a:latin typeface="NikoshBAN" panose="02000000000000000000" pitchFamily="2" charset="0"/>
                <a:cs typeface="NikoshBAN" panose="02000000000000000000" pitchFamily="2" charset="0"/>
              </a:rPr>
              <a:t>প্রদেশে</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সংখ্যাগরিষ্ঠতা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লাভ</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মুসলিম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লীগ</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তিনটি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প্রদেশে</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জয়লাভ</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p>
        </p:txBody>
      </p:sp>
      <p:sp>
        <p:nvSpPr>
          <p:cNvPr id="3" name="Rectangle 2"/>
          <p:cNvSpPr/>
          <p:nvPr/>
        </p:nvSpPr>
        <p:spPr>
          <a:xfrm>
            <a:off x="1378527" y="3158515"/>
            <a:ext cx="1219200" cy="461665"/>
          </a:xfrm>
          <a:prstGeom prst="rect">
            <a:avLst/>
          </a:prstGeom>
          <a:solidFill>
            <a:schemeClr val="bg2">
              <a:lumMod val="75000"/>
            </a:schemeClr>
          </a:solidFill>
        </p:spPr>
        <p:txBody>
          <a:bodyPr wrap="square">
            <a:spAutoFit/>
          </a:bodyPr>
          <a:lstStyle/>
          <a:p>
            <a:r>
              <a:rPr lang="en-US" sz="2400" dirty="0" err="1" smtClean="0">
                <a:latin typeface="NikoshBAN" panose="02000000000000000000" pitchFamily="2" charset="0"/>
                <a:cs typeface="NikoshBAN" panose="02000000000000000000" pitchFamily="2" charset="0"/>
              </a:rPr>
              <a:t>কংগ্রেস</a:t>
            </a:r>
            <a:endParaRPr lang="en-US" sz="2400" dirty="0" smtClean="0">
              <a:latin typeface="NikoshBAN" panose="02000000000000000000" pitchFamily="2" charset="0"/>
              <a:cs typeface="NikoshBAN" panose="02000000000000000000" pitchFamily="2" charset="0"/>
            </a:endParaRPr>
          </a:p>
        </p:txBody>
      </p:sp>
      <p:sp>
        <p:nvSpPr>
          <p:cNvPr id="5" name="Rectangle 4"/>
          <p:cNvSpPr/>
          <p:nvPr/>
        </p:nvSpPr>
        <p:spPr>
          <a:xfrm>
            <a:off x="5638800" y="3158514"/>
            <a:ext cx="1676400" cy="461665"/>
          </a:xfrm>
          <a:prstGeom prst="rect">
            <a:avLst/>
          </a:prstGeom>
          <a:solidFill>
            <a:schemeClr val="accent3"/>
          </a:solidFill>
        </p:spPr>
        <p:txBody>
          <a:bodyPr wrap="square">
            <a:spAutoFit/>
          </a:bodyPr>
          <a:lstStyle/>
          <a:p>
            <a:r>
              <a:rPr lang="en-US" sz="2400" dirty="0" err="1" smtClean="0">
                <a:latin typeface="NikoshBAN" panose="02000000000000000000" pitchFamily="2" charset="0"/>
                <a:cs typeface="NikoshBAN" panose="02000000000000000000" pitchFamily="2" charset="0"/>
              </a:rPr>
              <a:t>মুসলিম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লীগ</a:t>
            </a:r>
            <a:endParaRPr lang="en-US" sz="2400" dirty="0" smtClean="0">
              <a:latin typeface="NikoshBAN" panose="02000000000000000000" pitchFamily="2" charset="0"/>
              <a:cs typeface="NikoshBAN" panose="02000000000000000000" pitchFamily="2" charset="0"/>
            </a:endParaRPr>
          </a:p>
        </p:txBody>
      </p:sp>
      <p:sp>
        <p:nvSpPr>
          <p:cNvPr id="6" name="Rectangle 5"/>
          <p:cNvSpPr/>
          <p:nvPr/>
        </p:nvSpPr>
        <p:spPr>
          <a:xfrm>
            <a:off x="578427" y="4728865"/>
            <a:ext cx="4038600" cy="1200329"/>
          </a:xfrm>
          <a:prstGeom prst="rect">
            <a:avLst/>
          </a:prstGeom>
          <a:solidFill>
            <a:schemeClr val="accent6"/>
          </a:solidFill>
        </p:spPr>
        <p:txBody>
          <a:bodyPr wrap="square">
            <a:spAutoFit/>
          </a:bodyPr>
          <a:lstStyle/>
          <a:p>
            <a:r>
              <a:rPr lang="en-US" sz="2400" dirty="0" err="1" smtClean="0">
                <a:latin typeface="NikoshBAN" panose="02000000000000000000" pitchFamily="2" charset="0"/>
                <a:cs typeface="NikoshBAN" panose="02000000000000000000" pitchFamily="2" charset="0"/>
              </a:rPr>
              <a:t>আসাম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বিহার</a:t>
            </a:r>
            <a:r>
              <a:rPr lang="en-US" sz="2400" dirty="0" smtClean="0">
                <a:latin typeface="NikoshBAN" panose="02000000000000000000" pitchFamily="2" charset="0"/>
                <a:cs typeface="NikoshBAN" panose="02000000000000000000" pitchFamily="2" charset="0"/>
              </a:rPr>
              <a:t> , </a:t>
            </a:r>
            <a:r>
              <a:rPr lang="en-US" sz="2400" dirty="0" err="1" smtClean="0">
                <a:latin typeface="NikoshBAN" panose="02000000000000000000" pitchFamily="2" charset="0"/>
                <a:cs typeface="NikoshBAN" panose="02000000000000000000" pitchFamily="2" charset="0"/>
              </a:rPr>
              <a:t>মধ্যপ্রদেশ</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বোম্বাই</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মাদ্রাস</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উত্তর-পশ্চিম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সীমান্ত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প্রদেশ</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উড়িষ্যা</a:t>
            </a:r>
            <a:r>
              <a:rPr lang="en-US" sz="2400" dirty="0" smtClean="0">
                <a:latin typeface="NikoshBAN" panose="02000000000000000000" pitchFamily="2" charset="0"/>
                <a:cs typeface="NikoshBAN" panose="02000000000000000000" pitchFamily="2" charset="0"/>
              </a:rPr>
              <a:t> ও </a:t>
            </a:r>
            <a:r>
              <a:rPr lang="en-US" sz="2400" dirty="0" err="1" smtClean="0">
                <a:latin typeface="NikoshBAN" panose="02000000000000000000" pitchFamily="2" charset="0"/>
                <a:cs typeface="NikoshBAN" panose="02000000000000000000" pitchFamily="2" charset="0"/>
              </a:rPr>
              <a:t>যুক্ত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প্রদেশ</a:t>
            </a:r>
            <a:endParaRPr lang="en-US" sz="2400" dirty="0" smtClean="0">
              <a:latin typeface="NikoshBAN" panose="02000000000000000000" pitchFamily="2" charset="0"/>
              <a:cs typeface="NikoshBAN" panose="02000000000000000000" pitchFamily="2" charset="0"/>
            </a:endParaRPr>
          </a:p>
        </p:txBody>
      </p:sp>
      <p:sp>
        <p:nvSpPr>
          <p:cNvPr id="7" name="Rectangle 6"/>
          <p:cNvSpPr/>
          <p:nvPr/>
        </p:nvSpPr>
        <p:spPr>
          <a:xfrm>
            <a:off x="4876800" y="4728865"/>
            <a:ext cx="4038600" cy="461665"/>
          </a:xfrm>
          <a:prstGeom prst="rect">
            <a:avLst/>
          </a:prstGeom>
          <a:solidFill>
            <a:schemeClr val="accent5">
              <a:lumMod val="75000"/>
            </a:schemeClr>
          </a:solidFill>
        </p:spPr>
        <p:txBody>
          <a:bodyPr wrap="square">
            <a:spAutoFit/>
          </a:bodyPr>
          <a:lstStyle/>
          <a:p>
            <a:r>
              <a:rPr lang="en-US" sz="2400" dirty="0" err="1" smtClean="0">
                <a:latin typeface="NikoshBAN" panose="02000000000000000000" pitchFamily="2" charset="0"/>
                <a:cs typeface="NikoshBAN" panose="02000000000000000000" pitchFamily="2" charset="0"/>
              </a:rPr>
              <a:t>বাংলা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পাঞ্জাব</a:t>
            </a:r>
            <a:r>
              <a:rPr lang="en-US" sz="2400" dirty="0" smtClean="0">
                <a:latin typeface="NikoshBAN" panose="02000000000000000000" pitchFamily="2" charset="0"/>
                <a:cs typeface="NikoshBAN" panose="02000000000000000000" pitchFamily="2" charset="0"/>
              </a:rPr>
              <a:t> ও </a:t>
            </a:r>
            <a:r>
              <a:rPr lang="en-US" sz="2400" dirty="0" err="1" smtClean="0">
                <a:latin typeface="NikoshBAN" panose="02000000000000000000" pitchFamily="2" charset="0"/>
                <a:cs typeface="NikoshBAN" panose="02000000000000000000" pitchFamily="2" charset="0"/>
              </a:rPr>
              <a:t>সিন্ধু</a:t>
            </a:r>
            <a:endParaRPr lang="en-US" sz="2400" dirty="0" smtClean="0">
              <a:latin typeface="NikoshBAN" panose="02000000000000000000" pitchFamily="2" charset="0"/>
              <a:cs typeface="NikoshBAN" panose="02000000000000000000" pitchFamily="2" charset="0"/>
            </a:endParaRPr>
          </a:p>
        </p:txBody>
      </p:sp>
      <p:sp>
        <p:nvSpPr>
          <p:cNvPr id="8" name="Rectangle 7"/>
          <p:cNvSpPr/>
          <p:nvPr/>
        </p:nvSpPr>
        <p:spPr>
          <a:xfrm>
            <a:off x="2133600" y="522584"/>
            <a:ext cx="4343400" cy="461665"/>
          </a:xfrm>
          <a:prstGeom prst="rect">
            <a:avLst/>
          </a:prstGeom>
          <a:solidFill>
            <a:srgbClr val="FF0000"/>
          </a:solidFill>
        </p:spPr>
        <p:txBody>
          <a:bodyPr wrap="square">
            <a:spAutoFit/>
          </a:bodyPr>
          <a:lstStyle/>
          <a:p>
            <a:r>
              <a:rPr lang="en-US" sz="2400" dirty="0" smtClean="0">
                <a:latin typeface="NikoshBAN" panose="02000000000000000000" pitchFamily="2" charset="0"/>
                <a:cs typeface="NikoshBAN" panose="02000000000000000000" pitchFamily="2" charset="0"/>
              </a:rPr>
              <a:t>১৯৩৭ </a:t>
            </a:r>
            <a:r>
              <a:rPr lang="en-US" sz="2400" dirty="0" err="1" smtClean="0">
                <a:latin typeface="NikoshBAN" panose="02000000000000000000" pitchFamily="2" charset="0"/>
                <a:cs typeface="NikoshBAN" panose="02000000000000000000" pitchFamily="2" charset="0"/>
              </a:rPr>
              <a:t>সালের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প্রাদেশিক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নির্বাচনের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ফলাফল</a:t>
            </a:r>
            <a:endParaRPr lang="en-US" sz="2400" dirty="0" smtClean="0">
              <a:latin typeface="NikoshBAN" panose="02000000000000000000" pitchFamily="2" charset="0"/>
              <a:cs typeface="NikoshBAN" panose="02000000000000000000" pitchFamily="2" charset="0"/>
            </a:endParaRPr>
          </a:p>
        </p:txBody>
      </p:sp>
      <p:sp>
        <p:nvSpPr>
          <p:cNvPr id="2" name="Down Arrow 1"/>
          <p:cNvSpPr/>
          <p:nvPr/>
        </p:nvSpPr>
        <p:spPr>
          <a:xfrm>
            <a:off x="1828800" y="3620179"/>
            <a:ext cx="304800" cy="11086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6217227" y="3620179"/>
            <a:ext cx="304800" cy="11086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63900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80">
                                          <p:stCondLst>
                                            <p:cond delay="0"/>
                                          </p:stCondLst>
                                        </p:cTn>
                                        <p:tgtEl>
                                          <p:spTgt spid="6"/>
                                        </p:tgtEl>
                                      </p:cBhvr>
                                    </p:animEffect>
                                    <p:anim calcmode="lin" valueType="num">
                                      <p:cBhvr>
                                        <p:cTn id="2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0" dur="26">
                                          <p:stCondLst>
                                            <p:cond delay="650"/>
                                          </p:stCondLst>
                                        </p:cTn>
                                        <p:tgtEl>
                                          <p:spTgt spid="6"/>
                                        </p:tgtEl>
                                      </p:cBhvr>
                                      <p:to x="100000" y="60000"/>
                                    </p:animScale>
                                    <p:animScale>
                                      <p:cBhvr>
                                        <p:cTn id="31" dur="166" decel="50000">
                                          <p:stCondLst>
                                            <p:cond delay="676"/>
                                          </p:stCondLst>
                                        </p:cTn>
                                        <p:tgtEl>
                                          <p:spTgt spid="6"/>
                                        </p:tgtEl>
                                      </p:cBhvr>
                                      <p:to x="100000" y="100000"/>
                                    </p:animScale>
                                    <p:animScale>
                                      <p:cBhvr>
                                        <p:cTn id="32" dur="26">
                                          <p:stCondLst>
                                            <p:cond delay="1312"/>
                                          </p:stCondLst>
                                        </p:cTn>
                                        <p:tgtEl>
                                          <p:spTgt spid="6"/>
                                        </p:tgtEl>
                                      </p:cBhvr>
                                      <p:to x="100000" y="80000"/>
                                    </p:animScale>
                                    <p:animScale>
                                      <p:cBhvr>
                                        <p:cTn id="33" dur="166" decel="50000">
                                          <p:stCondLst>
                                            <p:cond delay="1338"/>
                                          </p:stCondLst>
                                        </p:cTn>
                                        <p:tgtEl>
                                          <p:spTgt spid="6"/>
                                        </p:tgtEl>
                                      </p:cBhvr>
                                      <p:to x="100000" y="100000"/>
                                    </p:animScale>
                                    <p:animScale>
                                      <p:cBhvr>
                                        <p:cTn id="34" dur="26">
                                          <p:stCondLst>
                                            <p:cond delay="1642"/>
                                          </p:stCondLst>
                                        </p:cTn>
                                        <p:tgtEl>
                                          <p:spTgt spid="6"/>
                                        </p:tgtEl>
                                      </p:cBhvr>
                                      <p:to x="100000" y="90000"/>
                                    </p:animScale>
                                    <p:animScale>
                                      <p:cBhvr>
                                        <p:cTn id="35" dur="166" decel="50000">
                                          <p:stCondLst>
                                            <p:cond delay="1668"/>
                                          </p:stCondLst>
                                        </p:cTn>
                                        <p:tgtEl>
                                          <p:spTgt spid="6"/>
                                        </p:tgtEl>
                                      </p:cBhvr>
                                      <p:to x="100000" y="100000"/>
                                    </p:animScale>
                                    <p:animScale>
                                      <p:cBhvr>
                                        <p:cTn id="36" dur="26">
                                          <p:stCondLst>
                                            <p:cond delay="1808"/>
                                          </p:stCondLst>
                                        </p:cTn>
                                        <p:tgtEl>
                                          <p:spTgt spid="6"/>
                                        </p:tgtEl>
                                      </p:cBhvr>
                                      <p:to x="100000" y="95000"/>
                                    </p:animScale>
                                    <p:animScale>
                                      <p:cBhvr>
                                        <p:cTn id="37" dur="166" decel="50000">
                                          <p:stCondLst>
                                            <p:cond delay="1834"/>
                                          </p:stCondLst>
                                        </p:cTn>
                                        <p:tgtEl>
                                          <p:spTgt spid="6"/>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arn(inVertical)">
                                      <p:cBhvr>
                                        <p:cTn id="42" dur="500"/>
                                        <p:tgtEl>
                                          <p:spTgt spid="5"/>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barn(inVertical)">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down)">
                                      <p:cBhvr>
                                        <p:cTn id="5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P spid="6" grpId="0" animBg="1"/>
      <p:bldP spid="7" grpId="0" animBg="1"/>
      <p:bldP spid="2"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914400" y="1676400"/>
            <a:ext cx="7162800" cy="3352800"/>
          </a:xfrm>
          <a:solidFill>
            <a:schemeClr val="accent4">
              <a:lumMod val="20000"/>
              <a:lumOff val="80000"/>
            </a:schemeClr>
          </a:solidFill>
        </p:spPr>
        <p:txBody>
          <a:bodyPr>
            <a:noAutofit/>
          </a:bodyPr>
          <a:lstStyle/>
          <a:p>
            <a:pPr algn="just">
              <a:buNone/>
            </a:pPr>
            <a:r>
              <a:rPr lang="en-US" sz="2400" dirty="0" err="1" smtClean="0">
                <a:latin typeface="NikoshBAN" panose="02000000000000000000" pitchFamily="2" charset="0"/>
                <a:cs typeface="NikoshBAN" panose="02000000000000000000" pitchFamily="2" charset="0"/>
              </a:rPr>
              <a:t>নির্বাচন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পরবর্তী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সময়ে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মুসলিম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লীগ</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কোয়ালিশন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সরকার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গঠনের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প্রস্তাব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কংগ্রেস</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প্রত্যাখ্যান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এবং</a:t>
            </a:r>
            <a:r>
              <a:rPr lang="en-US" sz="2400" dirty="0" smtClean="0">
                <a:latin typeface="NikoshBAN" panose="02000000000000000000" pitchFamily="2" charset="0"/>
                <a:cs typeface="NikoshBAN" panose="02000000000000000000" pitchFamily="2" charset="0"/>
              </a:rPr>
              <a:t> ৮টি </a:t>
            </a:r>
            <a:r>
              <a:rPr lang="en-US" sz="2400" dirty="0" err="1" smtClean="0">
                <a:latin typeface="NikoshBAN" panose="02000000000000000000" pitchFamily="2" charset="0"/>
                <a:cs typeface="NikoshBAN" panose="02000000000000000000" pitchFamily="2" charset="0"/>
              </a:rPr>
              <a:t>প্রদেশে</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একক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সরকার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গঠন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অপরদিকে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মুসলিম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লীগ</a:t>
            </a:r>
            <a:r>
              <a:rPr lang="en-US" sz="2400" dirty="0" smtClean="0">
                <a:latin typeface="NikoshBAN" panose="02000000000000000000" pitchFamily="2" charset="0"/>
                <a:cs typeface="NikoshBAN" panose="02000000000000000000" pitchFamily="2" charset="0"/>
              </a:rPr>
              <a:t> ৩টি </a:t>
            </a:r>
            <a:r>
              <a:rPr lang="en-US" sz="2400" dirty="0" err="1" smtClean="0">
                <a:latin typeface="NikoshBAN" panose="02000000000000000000" pitchFamily="2" charset="0"/>
                <a:cs typeface="NikoshBAN" panose="02000000000000000000" pitchFamily="2" charset="0"/>
              </a:rPr>
              <a:t>প্রদেশে</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যুক্ত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সরকার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গঠন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a:t>
            </a:r>
          </a:p>
          <a:p>
            <a:pPr algn="just">
              <a:buNone/>
            </a:pPr>
            <a:r>
              <a:rPr lang="bn-BD" sz="2400" dirty="0" smtClean="0">
                <a:solidFill>
                  <a:srgbClr val="FF0000"/>
                </a:solidFill>
                <a:latin typeface="NikoshBAN" panose="02000000000000000000" pitchFamily="2" charset="0"/>
                <a:cs typeface="NikoshBAN" panose="02000000000000000000" pitchFamily="2" charset="0"/>
              </a:rPr>
              <a:t>কংগ্রেস শাসিত প্রাদেশিক সরকারগুলো সম্প্রদায়িক মনোভাব নিয়ে শাসনকার্য</a:t>
            </a:r>
            <a:r>
              <a:rPr lang="en-US" sz="2400" dirty="0">
                <a:solidFill>
                  <a:srgbClr val="FF0000"/>
                </a:solidFill>
                <a:latin typeface="NikoshBAN" panose="02000000000000000000" pitchFamily="2" charset="0"/>
                <a:cs typeface="NikoshBAN" panose="02000000000000000000" pitchFamily="2" charset="0"/>
              </a:rPr>
              <a:t> </a:t>
            </a:r>
            <a:r>
              <a:rPr lang="bn-BD" sz="2400" dirty="0" smtClean="0">
                <a:solidFill>
                  <a:srgbClr val="FF0000"/>
                </a:solidFill>
                <a:latin typeface="NikoshBAN" panose="02000000000000000000" pitchFamily="2" charset="0"/>
                <a:cs typeface="NikoshBAN" panose="02000000000000000000" pitchFamily="2" charset="0"/>
              </a:rPr>
              <a:t>পরিচালনা করতে শুরু করে। আইন-আদালত এবং শিক্ষা প্রতিষ্ঠানগুলোতে কংগ্রেসী</a:t>
            </a:r>
            <a:r>
              <a:rPr lang="en-US" sz="2400" dirty="0">
                <a:solidFill>
                  <a:srgbClr val="FF0000"/>
                </a:solidFill>
                <a:latin typeface="NikoshBAN" panose="02000000000000000000" pitchFamily="2" charset="0"/>
                <a:cs typeface="NikoshBAN" panose="02000000000000000000" pitchFamily="2" charset="0"/>
              </a:rPr>
              <a:t> </a:t>
            </a:r>
            <a:r>
              <a:rPr lang="bn-BD" sz="2400" dirty="0" smtClean="0">
                <a:solidFill>
                  <a:srgbClr val="FF0000"/>
                </a:solidFill>
                <a:latin typeface="NikoshBAN" panose="02000000000000000000" pitchFamily="2" charset="0"/>
                <a:cs typeface="NikoshBAN" panose="02000000000000000000" pitchFamily="2" charset="0"/>
              </a:rPr>
              <a:t>পতাকা উত্তোলন ও বন্দেমাতরম সংগীত গা</a:t>
            </a:r>
            <a:r>
              <a:rPr lang="en-US" sz="2400" dirty="0" err="1" smtClean="0">
                <a:solidFill>
                  <a:srgbClr val="FF0000"/>
                </a:solidFill>
                <a:latin typeface="NikoshBAN" panose="02000000000000000000" pitchFamily="2" charset="0"/>
                <a:cs typeface="NikoshBAN" panose="02000000000000000000" pitchFamily="2" charset="0"/>
              </a:rPr>
              <a:t>ওয়ার</a:t>
            </a:r>
            <a:r>
              <a:rPr lang="bn-BD" sz="2400" dirty="0" smtClean="0">
                <a:solidFill>
                  <a:srgbClr val="FF0000"/>
                </a:solidFill>
                <a:latin typeface="NikoshBAN" panose="02000000000000000000" pitchFamily="2" charset="0"/>
                <a:cs typeface="NikoshBAN" panose="02000000000000000000" pitchFamily="2" charset="0"/>
              </a:rPr>
              <a:t> ব্যবস্থা করা </a:t>
            </a:r>
            <a:r>
              <a:rPr lang="en-US" sz="2400" dirty="0" err="1" smtClean="0">
                <a:solidFill>
                  <a:srgbClr val="FF0000"/>
                </a:solidFill>
                <a:latin typeface="NikoshBAN" panose="02000000000000000000" pitchFamily="2" charset="0"/>
                <a:cs typeface="NikoshBAN" panose="02000000000000000000" pitchFamily="2" charset="0"/>
              </a:rPr>
              <a:t>করে</a:t>
            </a:r>
            <a:r>
              <a:rPr lang="bn-BD" sz="2400" dirty="0" smtClean="0">
                <a:solidFill>
                  <a:srgbClr val="FF0000"/>
                </a:solidFill>
                <a:latin typeface="NikoshBAN" panose="02000000000000000000" pitchFamily="2" charset="0"/>
                <a:cs typeface="NikoshBAN" panose="02000000000000000000" pitchFamily="2" charset="0"/>
              </a:rPr>
              <a:t>। এর ফলে ভারতের</a:t>
            </a:r>
            <a:r>
              <a:rPr lang="en-US" sz="2400" dirty="0">
                <a:solidFill>
                  <a:srgbClr val="FF0000"/>
                </a:solidFill>
                <a:latin typeface="NikoshBAN" panose="02000000000000000000" pitchFamily="2" charset="0"/>
                <a:cs typeface="NikoshBAN" panose="02000000000000000000" pitchFamily="2" charset="0"/>
              </a:rPr>
              <a:t> </a:t>
            </a:r>
            <a:r>
              <a:rPr lang="bn-BD" sz="2400" dirty="0" smtClean="0">
                <a:solidFill>
                  <a:srgbClr val="FF0000"/>
                </a:solidFill>
                <a:latin typeface="NikoshBAN" panose="02000000000000000000" pitchFamily="2" charset="0"/>
                <a:cs typeface="NikoshBAN" panose="02000000000000000000" pitchFamily="2" charset="0"/>
              </a:rPr>
              <a:t>বিভিন্ন স্থানে দাঙ্গা-হাঙ্গামা শুরু হয়। </a:t>
            </a:r>
          </a:p>
        </p:txBody>
      </p:sp>
      <p:sp>
        <p:nvSpPr>
          <p:cNvPr id="3" name="Rectangle 2"/>
          <p:cNvSpPr/>
          <p:nvPr/>
        </p:nvSpPr>
        <p:spPr>
          <a:xfrm>
            <a:off x="3162300" y="685800"/>
            <a:ext cx="3771900" cy="646331"/>
          </a:xfrm>
          <a:prstGeom prst="rect">
            <a:avLst/>
          </a:prstGeom>
          <a:solidFill>
            <a:schemeClr val="accent2">
              <a:lumMod val="60000"/>
              <a:lumOff val="40000"/>
            </a:schemeClr>
          </a:solidFill>
        </p:spPr>
        <p:txBody>
          <a:bodyPr wrap="square">
            <a:spAutoFit/>
          </a:bodyPr>
          <a:lstStyle/>
          <a:p>
            <a:pPr algn="just">
              <a:buNone/>
            </a:pPr>
            <a:r>
              <a:rPr lang="en-US" sz="3600" dirty="0" err="1" smtClean="0">
                <a:solidFill>
                  <a:srgbClr val="FF0000"/>
                </a:solidFill>
                <a:latin typeface="NikoshBAN" panose="02000000000000000000" pitchFamily="2" charset="0"/>
                <a:cs typeface="NikoshBAN" panose="02000000000000000000" pitchFamily="2" charset="0"/>
              </a:rPr>
              <a:t>নির্বাচন</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পরবর্তী</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ঘটনা</a:t>
            </a:r>
            <a:endParaRPr lang="bn-BD" sz="36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945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2000"/>
                                        <p:tgtEl>
                                          <p:spTgt spid="5">
                                            <p:txEl>
                                              <p:pRg st="1" end="1"/>
                                            </p:txEl>
                                          </p:spTgt>
                                        </p:tgtEl>
                                      </p:cBhvr>
                                    </p:animEffect>
                                    <p:anim calcmode="lin" valueType="num">
                                      <p:cBhvr>
                                        <p:cTn id="14" dur="2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15" dur="2000" fill="hold"/>
                                        <p:tgtEl>
                                          <p:spTgt spid="5">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360</TotalTime>
  <Words>1091</Words>
  <Application>Microsoft Office PowerPoint</Application>
  <PresentationFormat>On-screen Show (4:3)</PresentationFormat>
  <Paragraphs>77</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Calibri</vt:lpstr>
      <vt:lpstr>Constantia</vt:lpstr>
      <vt:lpstr>Nikosh</vt:lpstr>
      <vt:lpstr>NikoshBAN</vt:lpstr>
      <vt:lpstr>Times New Roman</vt:lpstr>
      <vt:lpstr>Wingdings</vt:lpstr>
      <vt:lpstr>Wingdings 2</vt:lpstr>
      <vt:lpstr>Theme1</vt:lpstr>
      <vt:lpstr>PowerPoint Presentation</vt:lpstr>
      <vt:lpstr> শিক্ষক পরিচিতি </vt:lpstr>
      <vt:lpstr>  পাঠ পরিচিতি</vt:lpstr>
      <vt:lpstr> মুল শিরোনামঃ ব্রিটিশ ভারতে প্রতিনিধিত্বশীল সরকারের বিকাশ ও ভারত বিভাগ   </vt:lpstr>
      <vt:lpstr>নিচের  ছবি গুলো লক্ষ্য করি</vt:lpstr>
      <vt:lpstr>   শিখন ফল </vt:lpstr>
      <vt:lpstr>লাহোর প্রস্তাবের পটভূমি</vt:lpstr>
      <vt:lpstr>PowerPoint Presentation</vt:lpstr>
      <vt:lpstr>PowerPoint Presentation</vt:lpstr>
      <vt:lpstr>PowerPoint Presentation</vt:lpstr>
      <vt:lpstr>PowerPoint Presentation</vt:lpstr>
      <vt:lpstr>লাহোর প্রস্তাবের মূল বক্তব্য</vt:lpstr>
      <vt:lpstr>PowerPoint Presentation</vt:lpstr>
      <vt:lpstr>বৈশিষ্ট্য</vt:lpstr>
      <vt:lpstr>PowerPoint Presentation</vt:lpstr>
      <vt:lpstr>PowerPoint Presentation</vt:lpstr>
      <vt:lpstr>PowerPoint Presentation</vt:lpstr>
      <vt:lpstr>জোড়ায়  কাজ</vt:lpstr>
      <vt:lpstr>দলীয় কাজ</vt:lpstr>
      <vt:lpstr>উদ্দীপক</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শুভেচ্ছা / স্বাগতম</dc:title>
  <dc:creator>USER</dc:creator>
  <cp:lastModifiedBy>Instructor</cp:lastModifiedBy>
  <cp:revision>81</cp:revision>
  <dcterms:created xsi:type="dcterms:W3CDTF">2006-08-16T00:00:00Z</dcterms:created>
  <dcterms:modified xsi:type="dcterms:W3CDTF">2018-08-08T05:57:14Z</dcterms:modified>
</cp:coreProperties>
</file>