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320" r:id="rId2"/>
    <p:sldId id="321" r:id="rId3"/>
    <p:sldId id="264" r:id="rId4"/>
    <p:sldId id="312" r:id="rId5"/>
    <p:sldId id="267" r:id="rId6"/>
    <p:sldId id="306" r:id="rId7"/>
    <p:sldId id="297" r:id="rId8"/>
    <p:sldId id="307" r:id="rId9"/>
    <p:sldId id="309" r:id="rId10"/>
    <p:sldId id="310" r:id="rId11"/>
    <p:sldId id="305" r:id="rId12"/>
    <p:sldId id="313" r:id="rId13"/>
    <p:sldId id="302" r:id="rId14"/>
    <p:sldId id="303" r:id="rId15"/>
    <p:sldId id="314" r:id="rId16"/>
    <p:sldId id="315" r:id="rId17"/>
    <p:sldId id="316" r:id="rId18"/>
    <p:sldId id="281" r:id="rId19"/>
    <p:sldId id="319" r:id="rId20"/>
    <p:sldId id="31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0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0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2696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62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101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73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6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5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6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3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2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69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1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9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890" y="971550"/>
            <a:ext cx="4994910" cy="23088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10" y="926469"/>
            <a:ext cx="2777490" cy="462851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276600" y="3967561"/>
            <a:ext cx="4628493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gvwëwgwWqv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K¬v‡m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†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cŠibxwZ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I 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mykvmb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wel‡qi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mKj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QvÎ-QvÎx‡K</a:t>
            </a:r>
            <a:r>
              <a:rPr lang="en-US" sz="2400" dirty="0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 ¯^</a:t>
            </a:r>
            <a:r>
              <a:rPr lang="en-US" sz="2400" dirty="0" err="1">
                <a:solidFill>
                  <a:srgbClr val="FF0000"/>
                </a:solidFill>
                <a:latin typeface="RinkiyMJ" pitchFamily="2" charset="0"/>
                <a:ea typeface="SimSun" panose="02010600030101010101" pitchFamily="2" charset="-122"/>
                <a:cs typeface="RinkiyMJ" pitchFamily="2" charset="0"/>
              </a:rPr>
              <a:t>vMZg</a:t>
            </a:r>
            <a:endParaRPr lang="en-US" sz="2400" dirty="0">
              <a:solidFill>
                <a:srgbClr val="FF0000"/>
              </a:solidFill>
              <a:latin typeface="RinkiyMJ" pitchFamily="2" charset="0"/>
              <a:ea typeface="SimSun" panose="02010600030101010101" pitchFamily="2" charset="-122"/>
              <a:cs typeface="Rinki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2065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743200"/>
            <a:ext cx="6705600" cy="34163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অপরদিকে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বঙ্গভঙ্গ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প্রতিক্রিয়ায়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সমগ্র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জুড়ে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হিন্দু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জনগোষ্ঠীর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প্রতিবাদ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বিদ্বেষের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ঝড়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বয়ে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যাওয়ার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বিষয়টি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স্যার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সলিমুল্লাহকে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বিশেষ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ভাবিয়ে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তোলে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তিনি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সর্ব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ভারতীয়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ঐক্যে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কথা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ভাবতে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শুরু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১৯০৬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নভেম্বর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মাসে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সমগ্র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নেতাদের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কাছে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পত্রালাপে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নিজের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অভিপ্রায়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তুলে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ধরেন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সর্ব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ভারতীয়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লীগ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গঠনের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প্রস্তাব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Content Placeholder 5" descr="Sir%20Syed%20Ahmad%20Kha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4200" y="152400"/>
            <a:ext cx="2350964" cy="244071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2985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5626" y="2895600"/>
            <a:ext cx="63246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নবাব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স্যার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সলিমুল্লাহ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১৯০৬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২৮-৩০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ডিসেম্বর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সাহবাগে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সর্ব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ভারতীয়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শিক্ষা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সম্মেলন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আহ্বান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করেন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 এ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সম্মেলনে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মুসলমানদের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ইংরেজী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শিক্ষার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উপর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গুরুত্ব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তুলে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ধরা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</a:t>
            </a:r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33698" y="990600"/>
            <a:ext cx="2528455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শিক্ষা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সম্মেলন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29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419100"/>
            <a:ext cx="3352799" cy="5334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রাজনৈতিক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জনসভা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1068854"/>
            <a:ext cx="6705600" cy="193899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শিক্ষা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সম্মেলন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শেষে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১৯০৬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৩০শে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ডিসেম্বর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নবাব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ভিকারুল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মুলকে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সভাপতিত্বে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একটি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রাজনৈতিক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সভা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অনুষ্ঠিত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সভায়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স্যার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সলিমুল্লাহ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সমগ্র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থেকে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আসা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প্রায়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৮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হাজার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প্রতিনিধি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সামনে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“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সর্ব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ভারতীয়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সংঘ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”( All India Muslim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Confederency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)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গঠনের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প্রস্তাব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3144982"/>
            <a:ext cx="7162800" cy="306545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হাকিম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আজমল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খান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প্রিন্স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আগা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খান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খান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বাহাদুর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আহসানউল্লাহ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জাফর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আলী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প্রমুখ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নেতৃবৃন্দ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প্রস্তাবটি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গ্রহন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কিন্তু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Confederency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শব্দের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উপর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আপত্তি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পরে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উহা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পরিবর্তন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লীগ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কথাটি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যুক্ত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ফলে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১৯০৬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৩০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ডিসেম্বর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স্যার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সলিমুল্লাহ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নেতৃত্বে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গঠিত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“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ইন্ডিয়া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লীগ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”।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দলের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সভাপতি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নির্বাচিত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স্যার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সলিমুল্লাহ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যুগ্ম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সাধারন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সম্পাদক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নবাব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মহসিন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মূলক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ও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নবাব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ভিখারুল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মূলক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এটি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হলো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উপমহাদেশের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দ্বিতীয়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রাজনৈতিক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  <a:endParaRPr lang="en-US" sz="2400" dirty="0"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9346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4953000"/>
            <a:ext cx="7620000" cy="1277850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অন্যান্য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: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পৃথক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নির্বাচন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সরকারী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কাজে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ন্যায্য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অধিকার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প্রাদেশিক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হাইকোট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ও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সুপ্রীম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কোটে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বিচারপতি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নিয়োগ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বিশ্ববিদ্যালয়ে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ও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শিক্ষা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কমিটিতে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মুসলীম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প্রতিনিধি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নিয়োগের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ব্যবস্থা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  <a:endParaRPr lang="en-US" sz="2400" dirty="0">
              <a:effectLst/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3800" y="304800"/>
            <a:ext cx="1676400" cy="68512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উদ্দেশ্য</a:t>
            </a:r>
            <a:r>
              <a:rPr lang="en-US" sz="36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1143000"/>
            <a:ext cx="7620000" cy="9335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ক.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ব্রিটিশ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সরকারের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আনুগত্য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বৃদ্ধি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সরকারের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কোন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নীতি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endParaRPr lang="en-US" sz="2400" dirty="0" smtClean="0"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>
              <a:spcAft>
                <a:spcPts val="800"/>
              </a:spcAft>
            </a:pP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সম্পর্কে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মুসলমানদের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মনে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কোন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ভ্রান্ত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ধারনা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জন্মালে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দূর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0" y="2438400"/>
            <a:ext cx="7620000" cy="93358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খ.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ভারতীয়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মুসলমানদের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রাজনৈতিক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অধিকার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ও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স্বার্থরক্ষা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তাদের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অভাব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endParaRPr lang="en-US" sz="2400" dirty="0" smtClean="0"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>
              <a:spcAft>
                <a:spcPts val="800"/>
              </a:spcAft>
            </a:pP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অভিযোগ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ও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দাবী-দাওয়া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গঠনমূলক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সরকারের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কাছে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তুলে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ধরা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3807753"/>
            <a:ext cx="7620000" cy="98527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গ. এ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সংগঠনের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লক্ষ্য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ও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উদ্দেশ্য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বাস্তবায়নের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ক্ষেত্রে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অন্য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সম্প্রদায়ের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যেন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বিদ্বেষ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সঞ্চার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ব্যাপারে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প্রয়োজনীয়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ব্যবস্থা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গ্রহন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76181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35942" y="356357"/>
            <a:ext cx="1236236" cy="54585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কার্যক্রম</a:t>
            </a:r>
            <a:r>
              <a:rPr lang="en-US" sz="2800" dirty="0"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046716"/>
            <a:ext cx="7772400" cy="42165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১.  ১৯০৯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মর্লি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মিন্টো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সংস্কার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আইনের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মাধ্যেমে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পৃথক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নির্বাচন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ব্যবস্থা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প্রচলন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  <a:endParaRPr lang="en-US" sz="2000" dirty="0"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2356067"/>
            <a:ext cx="7772400" cy="848181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NikoshBAN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৩.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মুসলমানদেন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স্বার্থ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পরিপন্থী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১৯২৭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সাইমন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কমিশন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১৯২৯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নেহেরু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রিপোর্ট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 </a:t>
            </a:r>
            <a:r>
              <a:rPr lang="en-US" sz="20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প্রত্যাখান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8" name="Rectangle 7"/>
          <p:cNvSpPr/>
          <p:nvPr/>
        </p:nvSpPr>
        <p:spPr>
          <a:xfrm>
            <a:off x="613063" y="3265717"/>
            <a:ext cx="7917873" cy="84818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4. 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১৯৩৫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শাসন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আইনে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যুক্তরাষ্ট্রীয়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ব্যবস্থা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গ্রহানের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প্রস্তাব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থাকায়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মুসলমানেরা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তা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 </a:t>
            </a:r>
            <a:r>
              <a:rPr lang="en-US" sz="20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প্রত্যাখ্যান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328" y="4218029"/>
            <a:ext cx="7917872" cy="848181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5.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জিন্নাহ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দ্বিজাতী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তত্ত্বের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ভিত্তিতে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১৯৪০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লীগ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লাহোর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প্রস্তাবে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পরবর্তীতে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endParaRPr lang="en-US" sz="2000" dirty="0" smtClean="0">
              <a:latin typeface="NikoshBAN" panose="02000000000000000000" pitchFamily="2" charset="0"/>
              <a:ea typeface="Calibri" panose="020F0502020204030204" pitchFamily="34" charset="0"/>
              <a:cs typeface="NikoshBAN" panose="02000000000000000000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  </a:t>
            </a:r>
            <a:r>
              <a:rPr lang="en-US" sz="20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পাকিস্তান</a:t>
            </a:r>
            <a:r>
              <a:rPr lang="en-US" sz="20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রাষ্ট্র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সৃষ্টি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লীগের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বড়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কৃতিত্ব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05247"/>
            <a:ext cx="7772400" cy="4216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২. ১৯২০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খেলাফত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আন্দোলন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ও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অসহোযোগ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আন্দোলন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বৃটিশদের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ভীত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সন্ত্রস্ত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পড়ে</a:t>
            </a:r>
            <a:r>
              <a:rPr lang="en-US" sz="20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4002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599" y="774399"/>
            <a:ext cx="1676400" cy="5334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জ্ঞান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যাচাই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19199" y="2778940"/>
            <a:ext cx="4572000" cy="84532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ক.  ১৭৮৫                       খ. ১৮৯৫ 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গ.  ১৮৮৫                        ঘ. ১৯৯৫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47799" y="1798179"/>
            <a:ext cx="45720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সর্ব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ভারতীয়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জাতীয়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কংগ্রেস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প্রতিষ্ঠিত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219199" y="3201601"/>
            <a:ext cx="457199" cy="457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1" y="457200"/>
            <a:ext cx="1676400" cy="5334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জ্ঞান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যাচাই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36089" y="2587239"/>
            <a:ext cx="5783366" cy="1835921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ক. 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হোসেন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শহীদ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সোহরাওয়ার্দী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</a:t>
            </a:r>
          </a:p>
          <a:p>
            <a:r>
              <a:rPr lang="en-US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খ.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ভিখারুল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মূলক</a:t>
            </a:r>
            <a:endParaRPr lang="en-US" sz="2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গ. 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মওলানা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আব্দুল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হামিদ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খাঁন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ভাসানী</a:t>
            </a:r>
            <a:endParaRPr lang="en-US" sz="2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ঘ.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নবাব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স্যার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সলিমুল্লাহ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84563" y="1603374"/>
            <a:ext cx="45720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লীগের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প্রতিষ্ঠাতা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955963" y="3733800"/>
            <a:ext cx="457199" cy="457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0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396524"/>
            <a:ext cx="1676400" cy="5334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জ্ঞান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যাচাই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9201" y="1400519"/>
            <a:ext cx="5257799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লীগ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গঠনের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উদ্দেশ্য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2419351"/>
            <a:ext cx="5257800" cy="10064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(</a:t>
            </a:r>
            <a:r>
              <a:rPr lang="en-US" dirty="0" err="1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)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বৃটিশ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সরকারের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কাছে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মুসলমানদের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দাবী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তুলে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ধরা</a:t>
            </a:r>
            <a:endParaRPr lang="en-US" dirty="0">
              <a:solidFill>
                <a:srgbClr val="7030A0"/>
              </a:solidFill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algn="just">
              <a:lnSpc>
                <a:spcPct val="110000"/>
              </a:lnSpc>
            </a:pP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(ii)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বৃটিশদের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কাছে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হিন্দুর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দাবী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তুলে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ধরা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endParaRPr lang="en-US" dirty="0">
              <a:solidFill>
                <a:srgbClr val="7030A0"/>
              </a:solidFill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pPr algn="just">
              <a:lnSpc>
                <a:spcPct val="110000"/>
              </a:lnSpc>
            </a:pPr>
            <a:r>
              <a:rPr lang="en-US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(iii)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মুসলমানদের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সাথে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বৃটিশ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সরকারের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ভূল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বুঝাবুঝি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দূর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endParaRPr lang="en-US" dirty="0">
              <a:solidFill>
                <a:srgbClr val="7030A0"/>
              </a:solidFill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3849983"/>
            <a:ext cx="5223617" cy="123726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</a:t>
            </a:r>
            <a:r>
              <a:rPr lang="en-US" sz="2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নিচের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কোনটি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সঠিক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-</a:t>
            </a:r>
            <a:endParaRPr lang="en-US" sz="2400" dirty="0">
              <a:solidFill>
                <a:srgbClr val="7030A0"/>
              </a:solidFill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(ক)   </a:t>
            </a:r>
            <a:r>
              <a:rPr lang="en-US" sz="2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ও </a:t>
            </a:r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  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(খ)   </a:t>
            </a:r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</a:t>
            </a:r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iii </a:t>
            </a:r>
            <a:endParaRPr lang="en-US" sz="2400" dirty="0" smtClean="0">
              <a:solidFill>
                <a:srgbClr val="7030A0"/>
              </a:solidFill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(গ)   </a:t>
            </a:r>
            <a:r>
              <a:rPr lang="en-US" sz="2400" dirty="0" err="1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ও  </a:t>
            </a:r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iii    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(ঘ)   </a:t>
            </a:r>
            <a:r>
              <a:rPr lang="en-US" sz="2400" dirty="0" err="1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</a:t>
            </a:r>
            <a:r>
              <a:rPr lang="en-US" sz="2400" dirty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,  </a:t>
            </a:r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ii ও  iii </a:t>
            </a:r>
            <a:endParaRPr lang="en-US" sz="2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00200" y="4630045"/>
            <a:ext cx="457199" cy="457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1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10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574" y="513145"/>
            <a:ext cx="1828800" cy="507338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প্রশ্নোত্তর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b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0708" y="1622475"/>
            <a:ext cx="3695432" cy="36933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চিরস্থায়ী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বন্দোবস্ত হয় কত সালে?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8800" y="1578486"/>
            <a:ext cx="990600" cy="369332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গ। ১৭৯৩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50708" y="2481433"/>
            <a:ext cx="3695432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২.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মাহাবিদ্রোহ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বা সিপাহী বিদ্রোহ হয় কত সালে?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3646" y="3460685"/>
            <a:ext cx="3722494" cy="369332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৩.পূর্ব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জমিদারী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প্রথা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উচ্ছেদ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2367743"/>
            <a:ext cx="990600" cy="369332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গ। 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৮৫৭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3460685"/>
            <a:ext cx="990600" cy="369332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গ। 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৯৫০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10031" y="4495800"/>
            <a:ext cx="372565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৫.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পলাশীর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যুদ্ধ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8800" y="4482720"/>
            <a:ext cx="990600" cy="369332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গ। 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৭৫৭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12018" y="609600"/>
            <a:ext cx="3974561" cy="2328737"/>
            <a:chOff x="1945104" y="-33265"/>
            <a:chExt cx="5293895" cy="3101748"/>
          </a:xfrm>
        </p:grpSpPr>
        <p:grpSp>
          <p:nvGrpSpPr>
            <p:cNvPr id="5" name="Group 4"/>
            <p:cNvGrpSpPr/>
            <p:nvPr/>
          </p:nvGrpSpPr>
          <p:grpSpPr>
            <a:xfrm>
              <a:off x="1945104" y="-33265"/>
              <a:ext cx="5293895" cy="2700265"/>
              <a:chOff x="1945104" y="0"/>
              <a:chExt cx="5293895" cy="2700265"/>
            </a:xfrm>
          </p:grpSpPr>
          <p:sp>
            <p:nvSpPr>
              <p:cNvPr id="7" name="Isosceles Triangle 6"/>
              <p:cNvSpPr/>
              <p:nvPr/>
            </p:nvSpPr>
            <p:spPr>
              <a:xfrm>
                <a:off x="1945104" y="0"/>
                <a:ext cx="5293895" cy="1227393"/>
              </a:xfrm>
              <a:prstGeom prst="triangl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615282" y="1227393"/>
                <a:ext cx="3900765" cy="147287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2130855" y="2700265"/>
              <a:ext cx="4922394" cy="3682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66724" y="3276600"/>
            <a:ext cx="6865151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গঠনের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উদ্দেশ্য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সৃষ্টিতে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6738" y="967590"/>
            <a:ext cx="2170638" cy="64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4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3604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392207" y="609600"/>
            <a:ext cx="3974561" cy="2328737"/>
            <a:chOff x="1945104" y="-33265"/>
            <a:chExt cx="5293895" cy="3101748"/>
          </a:xfrm>
        </p:grpSpPr>
        <p:grpSp>
          <p:nvGrpSpPr>
            <p:cNvPr id="12" name="Group 11"/>
            <p:cNvGrpSpPr/>
            <p:nvPr/>
          </p:nvGrpSpPr>
          <p:grpSpPr>
            <a:xfrm>
              <a:off x="1945104" y="-33265"/>
              <a:ext cx="5293895" cy="2700265"/>
              <a:chOff x="1945104" y="0"/>
              <a:chExt cx="5293895" cy="2700265"/>
            </a:xfrm>
          </p:grpSpPr>
          <p:sp>
            <p:nvSpPr>
              <p:cNvPr id="14" name="Isosceles Triangle 13"/>
              <p:cNvSpPr/>
              <p:nvPr/>
            </p:nvSpPr>
            <p:spPr>
              <a:xfrm>
                <a:off x="1945104" y="0"/>
                <a:ext cx="5293895" cy="1227393"/>
              </a:xfrm>
              <a:prstGeom prst="triangl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615282" y="1227393"/>
                <a:ext cx="3900765" cy="147287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1"/>
              </a:p>
            </p:txBody>
          </p:sp>
        </p:grpSp>
        <p:sp>
          <p:nvSpPr>
            <p:cNvPr id="13" name="Rounded Rectangle 12"/>
            <p:cNvSpPr/>
            <p:nvPr/>
          </p:nvSpPr>
          <p:spPr>
            <a:xfrm>
              <a:off x="2130855" y="2700265"/>
              <a:ext cx="4922394" cy="3682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453120" y="967590"/>
            <a:ext cx="2170638" cy="64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4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3604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6114" y="2168770"/>
            <a:ext cx="1946367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এডিস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মশা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সাবধান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01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065234" y="928979"/>
            <a:ext cx="3573182" cy="5134368"/>
            <a:chOff x="2867944" y="124213"/>
            <a:chExt cx="4764243" cy="6845823"/>
          </a:xfrm>
        </p:grpSpPr>
        <p:sp>
          <p:nvSpPr>
            <p:cNvPr id="5" name="Rectangle 4"/>
            <p:cNvSpPr/>
            <p:nvPr/>
          </p:nvSpPr>
          <p:spPr>
            <a:xfrm>
              <a:off x="2867944" y="4384714"/>
              <a:ext cx="4764243" cy="2585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000" dirty="0" smtClean="0">
                  <a:solidFill>
                    <a:srgbClr val="3366FF"/>
                  </a:solidFill>
                  <a:latin typeface="SutonnyMJ" pitchFamily="2" charset="0"/>
                  <a:ea typeface="SimSun" panose="02010600030101010101" pitchFamily="2" charset="-122"/>
                </a:rPr>
                <a:t>  ‡</a:t>
              </a:r>
              <a:r>
                <a:rPr lang="en-US" sz="3000" dirty="0" err="1">
                  <a:solidFill>
                    <a:srgbClr val="3366FF"/>
                  </a:solidFill>
                  <a:latin typeface="SutonnyMJ" pitchFamily="2" charset="0"/>
                  <a:ea typeface="SimSun" panose="02010600030101010101" pitchFamily="2" charset="-122"/>
                </a:rPr>
                <a:t>gvt</a:t>
              </a:r>
              <a:r>
                <a:rPr lang="en-US" sz="3000" dirty="0">
                  <a:solidFill>
                    <a:srgbClr val="3366FF"/>
                  </a:solidFill>
                  <a:latin typeface="SutonnyMJ" pitchFamily="2" charset="0"/>
                  <a:ea typeface="SimSun" panose="02010600030101010101" pitchFamily="2" charset="-122"/>
                </a:rPr>
                <a:t> †</a:t>
              </a:r>
              <a:r>
                <a:rPr lang="en-US" sz="3000" dirty="0" err="1">
                  <a:solidFill>
                    <a:srgbClr val="3366FF"/>
                  </a:solidFill>
                  <a:latin typeface="SutonnyMJ" pitchFamily="2" charset="0"/>
                  <a:ea typeface="SimSun" panose="02010600030101010101" pitchFamily="2" charset="-122"/>
                </a:rPr>
                <a:t>gv¯ÍvwdRyi</a:t>
              </a:r>
              <a:r>
                <a:rPr lang="en-US" sz="3000" dirty="0">
                  <a:solidFill>
                    <a:srgbClr val="3366FF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000" dirty="0" err="1">
                  <a:solidFill>
                    <a:srgbClr val="3366FF"/>
                  </a:solidFill>
                  <a:latin typeface="SutonnyMJ" pitchFamily="2" charset="0"/>
                  <a:ea typeface="SimSun" panose="02010600030101010101" pitchFamily="2" charset="-122"/>
                </a:rPr>
                <a:t>ingvb</a:t>
              </a:r>
              <a:endParaRPr lang="en-US" sz="30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r>
                <a:rPr lang="en-US" sz="30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cÖfvlK</a:t>
              </a:r>
              <a:r>
                <a:rPr lang="en-US" sz="30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(</a:t>
              </a:r>
              <a:r>
                <a:rPr lang="en-US" sz="30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ivóªweÁvb</a:t>
              </a:r>
              <a:r>
                <a:rPr lang="en-US" sz="30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0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wefvM</a:t>
              </a:r>
              <a:r>
                <a:rPr lang="en-US" sz="30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)</a:t>
              </a:r>
              <a:endParaRPr lang="en-US" sz="30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r>
                <a:rPr lang="en-US" sz="30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cvwbqv</a:t>
              </a:r>
              <a:r>
                <a:rPr lang="en-US" sz="30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0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bi`vk</a:t>
              </a:r>
              <a:r>
                <a:rPr lang="en-US" sz="30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0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wWwMÖ</a:t>
              </a:r>
              <a:r>
                <a:rPr lang="en-US" sz="30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000" dirty="0" err="1" smtClean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K‡jR</a:t>
              </a:r>
              <a:endParaRPr lang="en-US" sz="3000" dirty="0" smtClean="0">
                <a:solidFill>
                  <a:srgbClr val="FF0000"/>
                </a:solidFill>
                <a:latin typeface="SutonnyMJ" pitchFamily="2" charset="0"/>
                <a:ea typeface="SimSun" panose="02010600030101010101" pitchFamily="2" charset="-122"/>
              </a:endParaRPr>
            </a:p>
            <a:p>
              <a:r>
                <a:rPr lang="en-US" sz="3000" dirty="0" smtClean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    01912866950</a:t>
              </a:r>
              <a:endParaRPr lang="en-US" sz="30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9591" y="881350"/>
              <a:ext cx="2913542" cy="32906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36195" dist="12700" dir="11400000" algn="tl" rotWithShape="0">
                <a:srgbClr val="000000">
                  <a:alpha val="33000"/>
                </a:srgbClr>
              </a:outerShdw>
            </a:effectLst>
            <a:scene3d>
              <a:camera prst="perspectiveContrastingLeftFacing">
                <a:rot lat="540000" lon="2100000" rev="0"/>
              </a:camera>
              <a:lightRig rig="soft" dir="t"/>
            </a:scene3d>
            <a:sp3d contourW="12700" prstMaterial="matte">
              <a:bevelT w="63500" h="50800"/>
              <a:contourClr>
                <a:srgbClr val="C0C0C0"/>
              </a:contourClr>
            </a:sp3d>
          </p:spPr>
        </p:pic>
        <p:sp>
          <p:nvSpPr>
            <p:cNvPr id="2" name="Rectangle 1"/>
            <p:cNvSpPr/>
            <p:nvPr/>
          </p:nvSpPr>
          <p:spPr>
            <a:xfrm>
              <a:off x="3646915" y="124213"/>
              <a:ext cx="2793927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000" dirty="0" err="1">
                  <a:solidFill>
                    <a:srgbClr val="FF00FF"/>
                  </a:solidFill>
                  <a:latin typeface="SutonnyMJ" pitchFamily="2" charset="0"/>
                  <a:ea typeface="SimSun" panose="02010600030101010101" pitchFamily="2" charset="-122"/>
                </a:rPr>
                <a:t>ক্লাস</a:t>
              </a:r>
              <a:r>
                <a:rPr lang="en-US" sz="3000" dirty="0">
                  <a:solidFill>
                    <a:srgbClr val="FF00FF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000" dirty="0" err="1" smtClean="0">
                  <a:solidFill>
                    <a:srgbClr val="FF00FF"/>
                  </a:solidFill>
                  <a:latin typeface="SutonnyMJ" pitchFamily="2" charset="0"/>
                  <a:ea typeface="SimSun" panose="02010600030101010101" pitchFamily="2" charset="-122"/>
                </a:rPr>
                <a:t>পরিচালনায়</a:t>
              </a:r>
              <a:r>
                <a:rPr lang="en-US" sz="3000" dirty="0" smtClean="0">
                  <a:solidFill>
                    <a:srgbClr val="FF00FF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endParaRPr lang="en-US" sz="30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55605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76400" y="914400"/>
            <a:ext cx="5763060" cy="2387282"/>
            <a:chOff x="2209801" y="1647968"/>
            <a:chExt cx="5763060" cy="2387282"/>
          </a:xfrm>
        </p:grpSpPr>
        <p:sp>
          <p:nvSpPr>
            <p:cNvPr id="4" name="Rectangle 3"/>
            <p:cNvSpPr/>
            <p:nvPr/>
          </p:nvSpPr>
          <p:spPr>
            <a:xfrm>
              <a:off x="5511022" y="3435086"/>
              <a:ext cx="1998239" cy="60016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33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Avjøvn</a:t>
              </a:r>
              <a:r>
                <a:rPr lang="en-US" sz="330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 </a:t>
              </a:r>
              <a:r>
                <a:rPr lang="en-US" sz="330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nv‡dR</a:t>
              </a:r>
              <a:endParaRPr lang="en-US" sz="33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16978" y="1647968"/>
              <a:ext cx="2755883" cy="715581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405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ab</a:t>
              </a:r>
              <a:r>
                <a:rPr lang="en-US" sz="4050" dirty="0" err="1">
                  <a:solidFill>
                    <a:srgbClr val="FF0000"/>
                  </a:solidFill>
                  <a:latin typeface="SutonnyMJ" pitchFamily="2" charset="0"/>
                  <a:cs typeface="SutonnyMJ" pitchFamily="2" charset="0"/>
                </a:rPr>
                <a:t>¨</a:t>
              </a:r>
              <a:r>
                <a:rPr lang="en-US" sz="405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ev</a:t>
              </a:r>
              <a:r>
                <a:rPr lang="en-US" sz="4050" dirty="0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` </a:t>
              </a:r>
              <a:r>
                <a:rPr lang="en-US" sz="4050" dirty="0" err="1">
                  <a:solidFill>
                    <a:srgbClr val="FF0000"/>
                  </a:solidFill>
                  <a:latin typeface="SutonnyMJ" pitchFamily="2" charset="0"/>
                  <a:ea typeface="SimSun" panose="02010600030101010101" pitchFamily="2" charset="-122"/>
                </a:rPr>
                <a:t>mevB‡K</a:t>
              </a:r>
              <a:endParaRPr lang="en-US" sz="4050" dirty="0">
                <a:solidFill>
                  <a:srgbClr val="FF0000"/>
                </a:solidFill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2624667" y="3494364"/>
              <a:ext cx="2302934" cy="35560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735961" y="1863472"/>
              <a:ext cx="2302934" cy="355601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Can 5"/>
            <p:cNvSpPr/>
            <p:nvPr/>
          </p:nvSpPr>
          <p:spPr>
            <a:xfrm>
              <a:off x="2209801" y="1856316"/>
              <a:ext cx="677333" cy="1913468"/>
            </a:xfrm>
            <a:prstGeom prst="can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429000"/>
            <a:ext cx="906779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74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6324600" cy="792162"/>
          </a:xfr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ছ</a:t>
            </a:r>
            <a:r>
              <a:rPr lang="bn-IN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r>
              <a:rPr lang="en-US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bn-IN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লক্ষ্য করি</a:t>
            </a:r>
            <a:endParaRPr lang="en-US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Content Placeholder 5" descr="Sir%20Syed%20Ahmad%20Kha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3800" y="4123749"/>
            <a:ext cx="1823182" cy="2048452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06457"/>
            <a:ext cx="1809709" cy="27601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461" y="1306457"/>
            <a:ext cx="2025571" cy="27601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745" y="1363552"/>
            <a:ext cx="4751716" cy="2760196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52400" y="4158384"/>
            <a:ext cx="1514454" cy="41809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খাজা</a:t>
            </a:r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আব্দুল</a:t>
            </a:r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গণি</a:t>
            </a:r>
            <a:endParaRPr lang="en-US" sz="2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004019" y="4158384"/>
            <a:ext cx="1514454" cy="41809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খাজা</a:t>
            </a:r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আহসান</a:t>
            </a:r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উল্লাহ</a:t>
            </a:r>
            <a:endParaRPr lang="en-US" sz="2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651982" y="6137566"/>
            <a:ext cx="1905000" cy="41809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নবাব</a:t>
            </a:r>
            <a:r>
              <a:rPr lang="en-US" sz="2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স্যার</a:t>
            </a:r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সলিমুল্লাহ</a:t>
            </a:r>
            <a:endParaRPr lang="en-US" sz="2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651982" y="3317297"/>
            <a:ext cx="1514454" cy="418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আহসান</a:t>
            </a:r>
            <a:r>
              <a:rPr lang="en-US" sz="2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মন্জিল</a:t>
            </a:r>
            <a:endParaRPr lang="en-US" sz="2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200400" y="685800"/>
            <a:ext cx="2667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066800"/>
            <a:ext cx="3352800" cy="1277112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আলোচ্য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764" y="3581400"/>
            <a:ext cx="4495800" cy="152400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লীগ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১৯০৬ </a:t>
            </a:r>
          </a:p>
          <a:p>
            <a:pPr algn="ctr">
              <a:buNone/>
            </a:pP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Muslim </a:t>
            </a:r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leauge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2400" dirty="0" smtClean="0">
              <a:latin typeface="Nikosh" pitchFamily="2" charset="0"/>
              <a:cs typeface="Nikosh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53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200400" y="381000"/>
            <a:ext cx="2667000" cy="1295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04088"/>
            <a:ext cx="3352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শিখন ফল </a:t>
            </a:r>
            <a:endParaRPr lang="en-US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0"/>
            <a:ext cx="7696200" cy="16764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১। 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লীগ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গঠনের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প্রেক্ষাপট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              </a:t>
            </a:r>
          </a:p>
          <a:p>
            <a:pPr>
              <a:buNone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লীগ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গঠনের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উদ্দেশ্য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None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লীগের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কার্যক্রম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2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>
              <a:buNone/>
            </a:pP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2400" dirty="0" smtClean="0">
              <a:latin typeface="Nikosh" pitchFamily="2" charset="0"/>
              <a:cs typeface="Nikosh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708564" y="1676400"/>
            <a:ext cx="3692236" cy="3200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941" y="2857500"/>
            <a:ext cx="2573482" cy="8382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প্রেক্ষাপট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72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044" y="1828800"/>
            <a:ext cx="7620000" cy="1371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 </a:t>
            </a:r>
            <a:r>
              <a:rPr lang="en-US" sz="2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১৮৮৫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সর্বভারতীয়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জাতীয়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কংগ্রেস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গঠিত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হলেও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মুসলমানদের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দাবী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দাওয়া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স্বার্থ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কংগ্রেসের</a:t>
            </a:r>
            <a:r>
              <a:rPr lang="en-US" sz="2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কাছে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উপেক্ষিত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ছিল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মূলত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কংগ্রেসে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হিন্দু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নেতাদের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আধিপত্য</a:t>
            </a:r>
            <a:r>
              <a:rPr lang="en-US" sz="2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বেশী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600" dirty="0" err="1">
                <a:latin typeface="NikoshBAN" panose="02000000000000000000" pitchFamily="2" charset="0"/>
                <a:cs typeface="NikoshBAN" panose="02000000000000000000" pitchFamily="2" charset="0"/>
              </a:rPr>
              <a:t>ছিল</a:t>
            </a:r>
            <a:r>
              <a:rPr lang="en-US" sz="2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80852" y="457200"/>
            <a:ext cx="4329547" cy="1143000"/>
          </a:xfrm>
          <a:prstGeom prst="rect">
            <a:avLst/>
          </a:prstGeom>
          <a:solidFill>
            <a:srgbClr val="FF0000"/>
          </a:solidFill>
        </p:spPr>
        <p:txBody>
          <a:bodyPr vert="horz" rtlCol="0" anchor="ctr">
            <a:normAutofit fontScale="92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কংগ্রেসের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একপেশী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নীতি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0262" y="3429000"/>
            <a:ext cx="7585364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এমতাবস্থায়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মুসলমানদের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স্বার্থের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ব্যাপারে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আগ্রহী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১৮৮৯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স্যার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সৈয়দ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আহম্মদ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ইউনাইটেড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ন্যাশনাল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ডিফেন্স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এসোসিয়েশন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, 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১8৯৩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উত্তর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ভারতে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মোহামেডান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“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এ্যাংলো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ওরিয়েন্টাল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ডিফেন্স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অরগানাইজেশন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অব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আপার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ইন্ডিয়া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”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গঠন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করেন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2943" y="5254969"/>
            <a:ext cx="7585364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১৯০৩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সাহারানপুরে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এবং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১৯০৬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ফেব্রুয়ারীতে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পাঞ্জাবে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“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লীগ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”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নামে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একটি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রাজনৈতিক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গঠিত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301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7620000" cy="2133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১৯০৫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বঙ্গভঙ্গের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ফলে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ভারতীয়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মুসলমানরা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বৃটিশ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সরকারের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কাছে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স্বার্থ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অধিকার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আদায়ের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স্বপ্ন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শুরু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করেছিল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ঠিক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তখনই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কংগ্রেস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বঙ্গভঙ্গ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রদ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আন্দোলনের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যোগদান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মুসলমানরা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রাজনৈতিক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বঙ্গভঙ্গের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পক্ষে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বৃটিশ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সরকারের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পক্ষে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থাকার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প্রয়োজনীয়তা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33601" y="609600"/>
            <a:ext cx="4876800" cy="1143000"/>
          </a:xfrm>
          <a:prstGeom prst="rect">
            <a:avLst/>
          </a:prstGeom>
          <a:solidFill>
            <a:srgbClr val="FF0000"/>
          </a:solidFill>
        </p:spPr>
        <p:txBody>
          <a:bodyPr vert="horz" rtlCol="0" anchor="ctr">
            <a:normAutofit fontScale="92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বঙ্গভঙ্গে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কংগ্রেসের</a:t>
            </a:r>
            <a:r>
              <a:rPr lang="en-US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ভূমিকা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91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7620000" cy="1981200"/>
          </a:xfrm>
          <a:solidFill>
            <a:srgbClr val="FFFF00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১৯০৬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ভারত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সচিব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লর্ড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মর্লি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ভারতে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আসন্ন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শাসনতন্ত্র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সংস্কারের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ঘোষনা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১৯০৬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সালে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১লা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অক্টোবর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আগা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খানের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নেতৃত্বে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একটি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শক্তিশালী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প্রতিনিধি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দল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সিমলায়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তৎকালীন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বড়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লাট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লর্ড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মিন্টোর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নিকট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পৃথক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নির্বাচনের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দাবী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জানালে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তা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নীতিগতভাবে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মেনে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এতে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মুসলিম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নেতৃবৃন্দ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একটি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রাজনৈতিক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দল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গঠনে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উৎসাহিত</a:t>
            </a:r>
            <a:r>
              <a:rPr lang="en-US" sz="2400" dirty="0" smtClean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হন</a:t>
            </a:r>
            <a:r>
              <a:rPr lang="en-US" sz="2400" dirty="0">
                <a:latin typeface="NikoshBAN" panose="02000000000000000000" pitchFamily="2" charset="0"/>
                <a:ea typeface="Calibri" panose="020F0502020204030204" pitchFamily="34" charset="0"/>
                <a:cs typeface="NikoshBAN" panose="02000000000000000000" pitchFamily="2" charset="0"/>
              </a:rPr>
              <a:t>। </a:t>
            </a:r>
          </a:p>
          <a:p>
            <a:pPr>
              <a:buNone/>
            </a:pP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609600"/>
            <a:ext cx="76200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লর্ড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মর্লির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শাসনতন্ত্রের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সংস্কারের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ঘোষনা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3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</TotalTime>
  <Words>908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SimSun</vt:lpstr>
      <vt:lpstr>Arial</vt:lpstr>
      <vt:lpstr>Calibri</vt:lpstr>
      <vt:lpstr>Nikosh</vt:lpstr>
      <vt:lpstr>NikoshBAN</vt:lpstr>
      <vt:lpstr>RinkiyMJ</vt:lpstr>
      <vt:lpstr>SutonnyMJ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নিচের  ছবিগুলো লক্ষ্য করি</vt:lpstr>
      <vt:lpstr>   আলোচ্য বিষয়ঃ  </vt:lpstr>
      <vt:lpstr>   শিখন ফল </vt:lpstr>
      <vt:lpstr>প্রেক্ষাপট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রাজনৈতিক জনসভা </vt:lpstr>
      <vt:lpstr>PowerPoint Presentation</vt:lpstr>
      <vt:lpstr>PowerPoint Presentation</vt:lpstr>
      <vt:lpstr>জ্ঞান যাচাই</vt:lpstr>
      <vt:lpstr>জ্ঞান যাচাই</vt:lpstr>
      <vt:lpstr>জ্ঞান যাচাই</vt:lpstr>
      <vt:lpstr>একক প্রশ্নোত্তর   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শুভেচ্ছা / স্বাগতম</dc:title>
  <dc:creator>USER</dc:creator>
  <cp:lastModifiedBy>Dell</cp:lastModifiedBy>
  <cp:revision>74</cp:revision>
  <dcterms:created xsi:type="dcterms:W3CDTF">2006-08-16T00:00:00Z</dcterms:created>
  <dcterms:modified xsi:type="dcterms:W3CDTF">2018-07-22T04:00:03Z</dcterms:modified>
</cp:coreProperties>
</file>