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  <p:sldMasterId id="2147483963" r:id="rId2"/>
    <p:sldMasterId id="2147483980" r:id="rId3"/>
  </p:sldMasterIdLst>
  <p:notesMasterIdLst>
    <p:notesMasterId r:id="rId26"/>
  </p:notesMasterIdLst>
  <p:handoutMasterIdLst>
    <p:handoutMasterId r:id="rId27"/>
  </p:handoutMasterIdLst>
  <p:sldIdLst>
    <p:sldId id="358" r:id="rId4"/>
    <p:sldId id="330" r:id="rId5"/>
    <p:sldId id="331" r:id="rId6"/>
    <p:sldId id="332" r:id="rId7"/>
    <p:sldId id="333" r:id="rId8"/>
    <p:sldId id="349" r:id="rId9"/>
    <p:sldId id="334" r:id="rId10"/>
    <p:sldId id="348" r:id="rId11"/>
    <p:sldId id="351" r:id="rId12"/>
    <p:sldId id="350" r:id="rId13"/>
    <p:sldId id="298" r:id="rId14"/>
    <p:sldId id="316" r:id="rId15"/>
    <p:sldId id="326" r:id="rId16"/>
    <p:sldId id="352" r:id="rId17"/>
    <p:sldId id="353" r:id="rId18"/>
    <p:sldId id="355" r:id="rId19"/>
    <p:sldId id="320" r:id="rId20"/>
    <p:sldId id="356" r:id="rId21"/>
    <p:sldId id="359" r:id="rId22"/>
    <p:sldId id="357" r:id="rId23"/>
    <p:sldId id="342" r:id="rId24"/>
    <p:sldId id="346" r:id="rId25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25FBD2"/>
    <a:srgbClr val="E0108C"/>
    <a:srgbClr val="2E03CD"/>
    <a:srgbClr val="FF66CC"/>
    <a:srgbClr val="A50021"/>
    <a:srgbClr val="C4B70C"/>
    <a:srgbClr val="4A2E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8891" autoAdjust="0"/>
  </p:normalViewPr>
  <p:slideViewPr>
    <p:cSldViewPr>
      <p:cViewPr varScale="1">
        <p:scale>
          <a:sx n="55" d="100"/>
          <a:sy n="55" d="100"/>
        </p:scale>
        <p:origin x="614" y="5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1656" y="-10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473FDF93-F932-416E-B800-2C67C4718FF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E3E2B99-D93A-4553-B22C-CE69BB26AE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050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AC5B2C2B-D576-4AEB-8CC4-412DDE034B20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914BC90B-D869-46EB-8FB1-10B9BDFED8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199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sz="1200" dirty="0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bn-IN" sz="1200" baseline="0" dirty="0" smtClean="0">
                <a:latin typeface="NikoshBAN" pitchFamily="2" charset="0"/>
                <a:cs typeface="NikoshBAN" pitchFamily="2" charset="0"/>
              </a:rPr>
              <a:t> শিক্ষার্থীদের শুভেচ্ছা জানাবেন</a:t>
            </a:r>
            <a:r>
              <a:rPr lang="bn-BD" sz="1200" baseline="0" dirty="0" smtClean="0">
                <a:latin typeface="NikoshBAN" pitchFamily="2" charset="0"/>
                <a:cs typeface="NikoshBAN" pitchFamily="2" charset="0"/>
              </a:rPr>
              <a:t>। আপনাদের নিজস্ব কলাকৌশল প্রয়োগ করে সুন্দর ভাবে ক্লাসটি উপস্থাপন করতে পারেন।    </a:t>
            </a:r>
            <a:endParaRPr lang="en-US" sz="1200" dirty="0" smtClean="0">
              <a:latin typeface="NikoshBAN" pitchFamily="2" charset="0"/>
              <a:cs typeface="NikoshBAN" pitchFamily="2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FBE00-D350-4B98-8074-2862650C98D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296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859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498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5678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081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938190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038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9250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5552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3882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2399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979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927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7443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7129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7961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1319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1222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8758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6502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621744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9304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17082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9430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476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8062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5781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6254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4670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047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2954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9021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0690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887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7542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27876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75983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7294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8339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043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279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462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048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783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775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991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000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  <p:sldLayoutId id="2147483975" r:id="rId12"/>
    <p:sldLayoutId id="2147483976" r:id="rId13"/>
    <p:sldLayoutId id="2147483977" r:id="rId14"/>
    <p:sldLayoutId id="2147483978" r:id="rId15"/>
    <p:sldLayoutId id="214748397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919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1" r:id="rId1"/>
    <p:sldLayoutId id="2147483982" r:id="rId2"/>
    <p:sldLayoutId id="2147483983" r:id="rId3"/>
    <p:sldLayoutId id="2147483984" r:id="rId4"/>
    <p:sldLayoutId id="2147483985" r:id="rId5"/>
    <p:sldLayoutId id="2147483986" r:id="rId6"/>
    <p:sldLayoutId id="2147483987" r:id="rId7"/>
    <p:sldLayoutId id="2147483988" r:id="rId8"/>
    <p:sldLayoutId id="2147483989" r:id="rId9"/>
    <p:sldLayoutId id="2147483990" r:id="rId10"/>
    <p:sldLayoutId id="2147483991" r:id="rId11"/>
    <p:sldLayoutId id="214748399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4.xml"/><Relationship Id="rId4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5" Type="http://schemas.openxmlformats.org/officeDocument/2006/relationships/audio" Target="../media/audio1.wav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1" y="221673"/>
            <a:ext cx="8795400" cy="6400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4495801" y="2514601"/>
            <a:ext cx="2784737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8800" b="1" dirty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</a:p>
          <a:p>
            <a:pPr algn="ctr"/>
            <a:endParaRPr lang="en-US" sz="8800" b="1" dirty="0">
              <a:ln w="11430">
                <a:solidFill>
                  <a:srgbClr val="C00000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scrin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382" y="9698"/>
            <a:ext cx="4790787" cy="6858000"/>
          </a:xfrm>
          <a:prstGeom prst="rect">
            <a:avLst/>
          </a:prstGeom>
        </p:spPr>
      </p:pic>
      <p:pic>
        <p:nvPicPr>
          <p:cNvPr id="7" name="Picture 6" descr="Scrine 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8169" y="0"/>
            <a:ext cx="47689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3674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4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4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4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4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1" presetClass="entr" presetSubtype="0" repeatCount="2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474370"/>
            <a:ext cx="4419600" cy="509581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381000" y="1752600"/>
            <a:ext cx="6171663" cy="381758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বৃটিশ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শাসনের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অধিনে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বিরাট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আয়তন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বিশিষ্ট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প্রেসিডেন্সিকে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বিভক্ত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তৎকালীন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ভাইসরয়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লর্ড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কার্জন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পূর্ব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বাংলার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ঢাকা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চট্রোগ্রাম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রাজশাহী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আসাম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নিয়ে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“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পূর্ববঙ্গ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আসাম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”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নামে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প্রদেশ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গঠন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।  এ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প্রদেশের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রাজধানী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ঢাকা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আয়তন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1.06.504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বর্গমাইল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লোক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৩কোটি ১০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লক্ষ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১কোটি ৮০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লক্ষ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মুসলমান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আর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১কোটি ২০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লক্ষ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হিন্দু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গভর্নর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স্যার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ব্যামফিল্ড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ফুলার</a:t>
            </a:r>
            <a:r>
              <a:rPr lang="en-US" sz="24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400" dirty="0">
              <a:solidFill>
                <a:srgbClr val="0000CC"/>
              </a:solidFill>
              <a:latin typeface="SutonnyMJ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09600" y="497981"/>
            <a:ext cx="5029200" cy="838200"/>
          </a:xfrm>
          <a:prstGeom prst="roundRect">
            <a:avLst/>
          </a:prstGeom>
          <a:solidFill>
            <a:srgbClr val="FFFF00"/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buFontTx/>
              <a:buNone/>
            </a:pPr>
            <a:r>
              <a:rPr lang="en-US" sz="7200" spc="-1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spc="-15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পূর্ববাংলা</a:t>
            </a:r>
            <a:r>
              <a:rPr lang="en-US" sz="44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400" spc="-15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আসাম</a:t>
            </a:r>
            <a:r>
              <a:rPr lang="en-US" sz="44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spc="-15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প্রদেশ</a:t>
            </a:r>
            <a:r>
              <a:rPr lang="en-US" sz="44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66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6600" spc="-15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7595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242957" y="301607"/>
            <a:ext cx="3352800" cy="838200"/>
          </a:xfrm>
          <a:prstGeom prst="roundRect">
            <a:avLst/>
          </a:prstGeom>
          <a:solidFill>
            <a:srgbClr val="FFFF00"/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buFontTx/>
              <a:buNone/>
            </a:pPr>
            <a:r>
              <a:rPr lang="en-US" sz="7200" spc="-1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spc="-15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sz="44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spc="-15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প্রদেশ</a:t>
            </a:r>
            <a:r>
              <a:rPr lang="en-US" sz="44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66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6600" spc="-15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762000"/>
            <a:ext cx="5410200" cy="480060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553200" y="1524000"/>
            <a:ext cx="5494986" cy="425330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32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অপর</a:t>
            </a:r>
            <a:r>
              <a:rPr lang="en-US" sz="28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দিকে</a:t>
            </a:r>
            <a:r>
              <a:rPr lang="en-US" sz="28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পশ্চিমবঙ্গ</a:t>
            </a:r>
            <a:r>
              <a:rPr lang="en-US" sz="28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, </a:t>
            </a:r>
            <a:r>
              <a:rPr lang="en-US" sz="28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বিহার</a:t>
            </a:r>
            <a:r>
              <a:rPr lang="en-US" sz="28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 ও </a:t>
            </a:r>
            <a:r>
              <a:rPr lang="en-US" sz="28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উড়িষ্যাকে</a:t>
            </a:r>
            <a:r>
              <a:rPr lang="en-US" sz="28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একত্রিত</a:t>
            </a:r>
            <a:r>
              <a:rPr lang="en-US" sz="28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 “</a:t>
            </a:r>
            <a:r>
              <a:rPr lang="en-US" sz="28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sz="28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প্রদেশ</a:t>
            </a:r>
            <a:r>
              <a:rPr lang="en-US" sz="28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” </a:t>
            </a:r>
            <a:r>
              <a:rPr lang="en-US" sz="28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গঠন</a:t>
            </a:r>
            <a:r>
              <a:rPr lang="en-US" sz="28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28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।  এ </a:t>
            </a:r>
            <a:r>
              <a:rPr lang="en-US" sz="28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প্রদেশের</a:t>
            </a:r>
            <a:r>
              <a:rPr lang="en-US" sz="28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রাজধানী</a:t>
            </a:r>
            <a:r>
              <a:rPr lang="en-US" sz="28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কলিকাতা</a:t>
            </a:r>
            <a:r>
              <a:rPr lang="en-US" sz="28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আয়তন</a:t>
            </a:r>
            <a:r>
              <a:rPr lang="en-US" sz="28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১,৪১,৫৮০ </a:t>
            </a:r>
            <a:r>
              <a:rPr lang="en-US" sz="28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বর্গমাইল</a:t>
            </a:r>
            <a:r>
              <a:rPr lang="en-US" sz="28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8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লোক</a:t>
            </a:r>
            <a:r>
              <a:rPr lang="en-US" sz="28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28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৫কোটি </a:t>
            </a:r>
            <a:r>
              <a:rPr lang="en-US" sz="2800" spc="-15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৪</a:t>
            </a:r>
            <a:r>
              <a:rPr lang="en-US" sz="28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০ </a:t>
            </a:r>
            <a:r>
              <a:rPr lang="en-US" sz="28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লক্ষ</a:t>
            </a:r>
            <a:r>
              <a:rPr lang="en-US" sz="28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28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৪কোটি ২০ </a:t>
            </a:r>
            <a:r>
              <a:rPr lang="en-US" sz="28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লক্ষ</a:t>
            </a:r>
            <a:r>
              <a:rPr lang="en-US" sz="28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হিন্দু</a:t>
            </a:r>
            <a:r>
              <a:rPr lang="en-US" sz="28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8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প্রায়</a:t>
            </a:r>
            <a:r>
              <a:rPr lang="en-US" sz="28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৯০ </a:t>
            </a:r>
            <a:r>
              <a:rPr lang="en-US" sz="28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লক্ষ</a:t>
            </a:r>
            <a:r>
              <a:rPr lang="en-US" sz="28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মুসলমান</a:t>
            </a:r>
            <a:r>
              <a:rPr lang="en-US" sz="28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গভর্নর</a:t>
            </a:r>
            <a:r>
              <a:rPr lang="en-US" sz="28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এড্রো</a:t>
            </a:r>
            <a:r>
              <a:rPr lang="en-US" sz="28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ফ্রেজার</a:t>
            </a:r>
            <a:r>
              <a:rPr lang="en-US" sz="2800" spc="-15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800" b="1" spc="-150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8326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Process 5"/>
          <p:cNvSpPr/>
          <p:nvPr/>
        </p:nvSpPr>
        <p:spPr>
          <a:xfrm>
            <a:off x="2971800" y="376897"/>
            <a:ext cx="4038600" cy="762000"/>
          </a:xfrm>
          <a:prstGeom prst="flowChartProcess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বঙ্গভঙ্গের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কারণ</a:t>
            </a:r>
            <a:endParaRPr 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447800" y="1556657"/>
            <a:ext cx="2096552" cy="4724399"/>
            <a:chOff x="2131" y="457200"/>
            <a:chExt cx="2096552" cy="4724399"/>
          </a:xfrm>
        </p:grpSpPr>
        <p:sp>
          <p:nvSpPr>
            <p:cNvPr id="11" name="Flowchart: Manual Operation 10"/>
            <p:cNvSpPr/>
            <p:nvPr/>
          </p:nvSpPr>
          <p:spPr>
            <a:xfrm rot="16200000">
              <a:off x="-1309071" y="1773845"/>
              <a:ext cx="4724399" cy="2091109"/>
            </a:xfrm>
            <a:prstGeom prst="flowChartManualOperation">
              <a:avLst/>
            </a:prstGeom>
            <a:solidFill>
              <a:srgbClr val="FF66CC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Flowchart: Manual Operation 4"/>
            <p:cNvSpPr/>
            <p:nvPr/>
          </p:nvSpPr>
          <p:spPr>
            <a:xfrm rot="21600000">
              <a:off x="2131" y="944880"/>
              <a:ext cx="2091109" cy="28346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0" tIns="0" rIns="177800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2800" kern="1200" dirty="0" smtClean="0"/>
                <a:t> </a:t>
              </a:r>
              <a:endParaRPr lang="en-US" sz="2800" kern="1200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493078" y="1556656"/>
            <a:ext cx="2091109" cy="4724399"/>
            <a:chOff x="2286000" y="0"/>
            <a:chExt cx="2091109" cy="4724399"/>
          </a:xfrm>
        </p:grpSpPr>
        <p:sp>
          <p:nvSpPr>
            <p:cNvPr id="9" name="Flowchart: Manual Operation 8"/>
            <p:cNvSpPr/>
            <p:nvPr/>
          </p:nvSpPr>
          <p:spPr>
            <a:xfrm rot="16200000">
              <a:off x="969355" y="1316645"/>
              <a:ext cx="4724399" cy="2091109"/>
            </a:xfrm>
            <a:prstGeom prst="flowChartManualOperation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Flowchart: Manual Operation 6"/>
            <p:cNvSpPr/>
            <p:nvPr/>
          </p:nvSpPr>
          <p:spPr>
            <a:xfrm rot="21600000">
              <a:off x="2286000" y="944880"/>
              <a:ext cx="2091109" cy="28346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0" tIns="0" rIns="177800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8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7543800" y="1432005"/>
            <a:ext cx="2091109" cy="4724399"/>
            <a:chOff x="4498016" y="0"/>
            <a:chExt cx="2091109" cy="4724399"/>
          </a:xfrm>
        </p:grpSpPr>
        <p:sp>
          <p:nvSpPr>
            <p:cNvPr id="7" name="Flowchart: Manual Operation 6"/>
            <p:cNvSpPr/>
            <p:nvPr/>
          </p:nvSpPr>
          <p:spPr>
            <a:xfrm rot="16200000">
              <a:off x="3181371" y="1316645"/>
              <a:ext cx="4724399" cy="2091109"/>
            </a:xfrm>
            <a:prstGeom prst="flowChartManualOperation">
              <a:avLst/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Flowchart: Manual Operation 8"/>
            <p:cNvSpPr/>
            <p:nvPr/>
          </p:nvSpPr>
          <p:spPr>
            <a:xfrm rot="21600000">
              <a:off x="4498016" y="944880"/>
              <a:ext cx="2091109" cy="28346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0" tIns="0" rIns="177800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সামাজিক</a:t>
              </a:r>
              <a:r>
                <a:rPr lang="en-US" sz="2800" kern="1200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ও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2800" kern="1200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অর্থনৈতিক </a:t>
              </a:r>
              <a:endParaRPr lang="en-US" sz="2800" kern="1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3" name="Flowchart: Process 12"/>
          <p:cNvSpPr/>
          <p:nvPr/>
        </p:nvSpPr>
        <p:spPr>
          <a:xfrm>
            <a:off x="4685127" y="3537855"/>
            <a:ext cx="1760829" cy="762000"/>
          </a:xfrm>
          <a:prstGeom prst="flowChartProcess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রাজনৈতিক</a:t>
            </a:r>
            <a:endParaRPr 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Flowchart: Process 13"/>
          <p:cNvSpPr/>
          <p:nvPr/>
        </p:nvSpPr>
        <p:spPr>
          <a:xfrm>
            <a:off x="1540854" y="3413205"/>
            <a:ext cx="1905000" cy="762000"/>
          </a:xfrm>
          <a:prstGeom prst="flowChartProcess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প্রশাসনিক</a:t>
            </a:r>
            <a:endParaRPr 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19682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Connector 2"/>
          <p:cNvSpPr/>
          <p:nvPr/>
        </p:nvSpPr>
        <p:spPr>
          <a:xfrm>
            <a:off x="3733800" y="247650"/>
            <a:ext cx="4191000" cy="1981200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algn="ctr"/>
            <a:r>
              <a:rPr lang="bn-BD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প্রশাসনিক</a:t>
            </a:r>
            <a:endParaRPr lang="en-US" sz="3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742950" indent="-742950" algn="ctr"/>
            <a:r>
              <a:rPr lang="en-US" sz="3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কারণ</a:t>
            </a:r>
            <a:r>
              <a:rPr lang="bn-BD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95400" y="3048000"/>
            <a:ext cx="9982200" cy="224676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প্রায়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দুই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লক্ষ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বর্গমাইল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আয়তন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বিশিষ্ট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প্রেসিডেন্সির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জনসংখ্যা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প্রায়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৭কোটি ৮০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লক্ষ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এত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বিশাল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প্রদেশটিকে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কেন্দ্র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একজন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গভর্নরের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পক্ষে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শাসন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ছিল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অসম্ভব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বিশেষত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পূর্ব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বাংলার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ডাক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পুলিশ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ব্যবস্থা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ছিল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অপ্রতুল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এমতাবস্থায়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তৎকালীন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স্বরাষ্ট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সচিব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.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রিইজলি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১৯০৩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সালের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ডিসেম্বর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মাসে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প্রশাসনিক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সুবিধার্থে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ভৌগলিক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সীমারেখা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পুনর্বিনাসের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সুপারিশ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974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03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Connector 2"/>
          <p:cNvSpPr/>
          <p:nvPr/>
        </p:nvSpPr>
        <p:spPr>
          <a:xfrm>
            <a:off x="3733800" y="247650"/>
            <a:ext cx="4191000" cy="1981200"/>
          </a:xfrm>
          <a:prstGeom prst="flowChartConnector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algn="ctr"/>
            <a:r>
              <a:rPr lang="en-US" sz="3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রাজনৈতিক</a:t>
            </a:r>
            <a:r>
              <a:rPr 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কারণ</a:t>
            </a:r>
            <a:endParaRPr 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0" y="2362200"/>
            <a:ext cx="10515600" cy="3108543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১৮৮৫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সালের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এ্যালান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অক্টোভিয়ান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হিউমের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সহযোগিতায়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সর্ব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প্রথম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ভারতীয়দের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স্বার্থ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রক্ষায়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গঠিত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ভারতীয়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জাতীয়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কংগ্রেস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নামে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রাজনৈতিক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আস্তে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আস্তে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ভারতের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হিন্দু-মুসলিম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স্বার্থ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আদায়ে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জাতীয়তাবাদী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আন্দোলন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শুরু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প্রদেশ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বিশেষ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কলিকাতা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ছিল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আন্দোলনের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সুতিকাগার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অপরদিকে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ঢাকা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ভিত্তিক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বাঙালী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হিন্দুরা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আন্দোলনে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জোরালো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ভূমিকা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পালন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আসছিল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এমতাবস্থায়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জাতীয়তাবাদী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আন্দোলন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নস্যা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ৎ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হিন্দু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–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মুসলিম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বিভাজন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সৃষ্টি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তাদের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চিরাচরিত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নীতি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“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ভাগ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শাসন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” (Divide and Rule Policy)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নীতি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প্রয়োগ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বঙ্গভঙ্গ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ঘোষনা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করে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762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Connector 2"/>
          <p:cNvSpPr/>
          <p:nvPr/>
        </p:nvSpPr>
        <p:spPr>
          <a:xfrm>
            <a:off x="2895600" y="304800"/>
            <a:ext cx="4724400" cy="1676400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algn="ctr"/>
            <a:r>
              <a:rPr lang="en-US" sz="3600" b="1" smtClean="0">
                <a:solidFill>
                  <a:srgbClr val="2E03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সামাজিক</a:t>
            </a:r>
            <a:r>
              <a:rPr lang="en-US" sz="3600" b="1" dirty="0" smtClean="0">
                <a:solidFill>
                  <a:srgbClr val="2E03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smtClean="0">
                <a:solidFill>
                  <a:srgbClr val="2E03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ও </a:t>
            </a:r>
            <a:r>
              <a:rPr lang="en-US" sz="3600" b="1" dirty="0" err="1" smtClean="0">
                <a:solidFill>
                  <a:srgbClr val="2E03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অর্থনৈতিক</a:t>
            </a:r>
            <a:r>
              <a:rPr lang="en-US" sz="3600" b="1" dirty="0">
                <a:solidFill>
                  <a:srgbClr val="2E03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2E03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কারণ</a:t>
            </a:r>
            <a:endParaRPr lang="en-US" sz="3600" b="1" dirty="0">
              <a:solidFill>
                <a:srgbClr val="2E03C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0" y="2362200"/>
            <a:ext cx="10515600" cy="35394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পদেশে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রাজধানী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কলিকাতা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হওয়ায়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পূর্ব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বাংলার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মুসলমানেরা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অর্থনৈতিক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ক্ষেত্রে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উপেক্ষিত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ছিল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কেননা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কলিকাতাকে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কেন্দ্র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গড়ে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তোলা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হয়েছিল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অফিস-আদালত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কলকারখানা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ব্যবসা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–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বানিজ্যের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কেন্দ্রস্থল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অধিকাংশ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জমিদার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পূর্ব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হতে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অর্থ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উপার্জন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কলিকাতায়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বসবাস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বিলাস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বহুল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জীবন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যাপন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কিন্তু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পূর্ব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গরিব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কৃষকদের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খরব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রাখত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পূর্ব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মুসলিম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এলিটরা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রাজনৈতিক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প্রতিপত্তি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হারাতে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এমতাবস্থায়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নবাব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স্যার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সলিমুল্লাহ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বাংলার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তদানিন্তন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গভর্নর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লর্ড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কার্জনের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নিকট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ঢাকাকে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রাজধানী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পূর্ব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বাংলাকে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নতুন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প্রদেশ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গঠনের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আহ্বান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জানান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পূর্ব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বাংলার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এলিট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শ্রেণীকে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সন্তোষ্ট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বঙ্গভঙ্গ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6287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038600" y="609600"/>
            <a:ext cx="3429000" cy="838200"/>
          </a:xfrm>
          <a:prstGeom prst="roundRect">
            <a:avLst/>
          </a:prstGeom>
          <a:solidFill>
            <a:srgbClr val="0000CC"/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>
              <a:buFontTx/>
              <a:buNone/>
            </a:pPr>
            <a:r>
              <a:rPr lang="bn-BD" sz="7200" spc="-1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spc="-15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ফলাফল</a:t>
            </a:r>
            <a:endParaRPr lang="en-US" sz="6600" spc="-15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685800" y="2514600"/>
            <a:ext cx="3581400" cy="4114800"/>
          </a:xfrm>
          <a:prstGeom prst="roundRect">
            <a:avLst/>
          </a:prstGeom>
          <a:solidFill>
            <a:srgbClr val="25FBD2"/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>
              <a:buFontTx/>
              <a:buNone/>
            </a:pP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বঙ্গভঙ্গের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ফলে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মুসলমানগণ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নতুন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চেতনা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স্বাতন্ত্র্য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বোধে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উদ্বুদ্ধ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হয়ে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নিজেদের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উন্নয়নের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স্বপ্ন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শুরু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কেননা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ঢাকাকে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রাজধানী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করায়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এখানে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প্রকার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অফিস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আদালত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প্রতিষ্ঠা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হওয়ায়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তাদের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জীবন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যাত্রার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মান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বৃদ্ধি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পায়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একারণে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নবাব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স্যার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সলিমুল্লাহর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নেতৃত্বে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মুসলমানরা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ঐক্যবদ্ধ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হয়ে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বঙ্গভঙ্গকে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স্বাগত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জানায়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400" spc="-150" dirty="0">
              <a:solidFill>
                <a:srgbClr val="2E03CD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447800" y="1371600"/>
            <a:ext cx="2362200" cy="762000"/>
          </a:xfrm>
          <a:prstGeom prst="roundRect">
            <a:avLst/>
          </a:prstGeom>
          <a:solidFill>
            <a:srgbClr val="25FBD2"/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>
              <a:buFontTx/>
              <a:buNone/>
            </a:pPr>
            <a:r>
              <a:rPr lang="bn-BD" sz="2400" spc="-1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মুসলমানদের</a:t>
            </a:r>
            <a:r>
              <a:rPr lang="en-US" sz="24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প্রতিক্রিয়া</a:t>
            </a:r>
            <a:endParaRPr lang="en-US" sz="2400" spc="-15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934200" y="2971800"/>
            <a:ext cx="3581400" cy="3200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>
              <a:buFontTx/>
              <a:buNone/>
            </a:pP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বঙ্গভঙ্গ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হিন্দু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সম্প্রদায়ের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ভূমিকা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ছিল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নেতিবাচক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নিম্ন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বর্ণের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হিন্দুরা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বঙ্গভঙ্গকে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মেনে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নিলেও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মধ্যবিত্ত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বিত্ত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বর্ণের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হিন্দু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সম্প্রদায়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গোড়া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হিন্দু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সম্প্রদায়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বঙ্গভঙ্গকে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মেনে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নিতে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পারে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নি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বরং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সহিংস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পন্থা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অবলম্বন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চরমভাবে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বিরোধীতা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শুরু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400" spc="-150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400" spc="-150" dirty="0">
              <a:solidFill>
                <a:srgbClr val="2E03CD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543800" y="1600200"/>
            <a:ext cx="2068132" cy="7620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>
              <a:buFontTx/>
              <a:buNone/>
            </a:pPr>
            <a:r>
              <a:rPr lang="bn-BD" sz="2400" spc="-1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হিন্দুদের</a:t>
            </a:r>
            <a:r>
              <a:rPr lang="en-US" sz="2400" spc="-15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প্রতিক্রিয়া</a:t>
            </a:r>
            <a:endParaRPr lang="en-US" sz="2400" spc="-15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Curved Right Arrow 6"/>
          <p:cNvSpPr/>
          <p:nvPr/>
        </p:nvSpPr>
        <p:spPr>
          <a:xfrm rot="694853">
            <a:off x="6290057" y="1854920"/>
            <a:ext cx="1143000" cy="12192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Curved Left Arrow 7"/>
          <p:cNvSpPr/>
          <p:nvPr/>
        </p:nvSpPr>
        <p:spPr>
          <a:xfrm>
            <a:off x="3962400" y="1752600"/>
            <a:ext cx="762000" cy="10668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1011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0" y="434808"/>
            <a:ext cx="1676400" cy="914400"/>
          </a:xfrm>
          <a:prstGeom prst="roundRect">
            <a:avLst/>
          </a:prstGeom>
          <a:solidFill>
            <a:srgbClr val="FFC000"/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>
              <a:buFontTx/>
              <a:buNone/>
            </a:pPr>
            <a:r>
              <a:rPr lang="bn-BD" sz="4000" spc="-1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spc="-15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bn-BD" sz="40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000" spc="-15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231692" y="2536680"/>
            <a:ext cx="3429000" cy="838200"/>
          </a:xfrm>
          <a:prstGeom prst="roundRect">
            <a:avLst/>
          </a:prstGeom>
          <a:solidFill>
            <a:srgbClr val="FFFF00"/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>
              <a:buFontTx/>
              <a:buNone/>
            </a:pPr>
            <a:r>
              <a:rPr lang="en-US" sz="2800" spc="-150" dirty="0" smtClean="0">
                <a:solidFill>
                  <a:srgbClr val="2E03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2800" spc="-150" dirty="0" err="1" smtClean="0">
                <a:solidFill>
                  <a:srgbClr val="2E03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বঙ্গভঙ্গ</a:t>
            </a:r>
            <a:r>
              <a:rPr lang="en-US" sz="2800" spc="-150" dirty="0" smtClean="0">
                <a:solidFill>
                  <a:srgbClr val="2E03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2E03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2800" spc="-150" dirty="0" smtClean="0">
                <a:solidFill>
                  <a:srgbClr val="2E03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2E03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ঘোষনা</a:t>
            </a:r>
            <a:r>
              <a:rPr lang="en-US" sz="2800" spc="-150" dirty="0" smtClean="0">
                <a:solidFill>
                  <a:srgbClr val="2E03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2E03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2800" spc="-150" dirty="0" smtClean="0">
                <a:solidFill>
                  <a:srgbClr val="2E03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 </a:t>
            </a:r>
            <a:endParaRPr lang="en-US" sz="2800" spc="-150" dirty="0">
              <a:solidFill>
                <a:srgbClr val="2E03C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638800" y="585241"/>
            <a:ext cx="2895600" cy="914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>
              <a:buFontTx/>
              <a:buNone/>
            </a:pPr>
            <a:r>
              <a:rPr lang="bn-BD" sz="4000" spc="-1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spc="-15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জ্ঞানমূলক</a:t>
            </a:r>
            <a:r>
              <a:rPr lang="en-US" sz="40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spc="-15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প্রশ্ন</a:t>
            </a:r>
            <a:r>
              <a:rPr lang="bn-BD" sz="40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000" spc="-15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3000" y="3851130"/>
            <a:ext cx="5562600" cy="8382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>
              <a:buFontTx/>
              <a:buNone/>
            </a:pPr>
            <a:r>
              <a:rPr lang="en-US" sz="2800" spc="-150" dirty="0" smtClean="0">
                <a:solidFill>
                  <a:srgbClr val="E010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2800" spc="-150" dirty="0" err="1" smtClean="0">
                <a:solidFill>
                  <a:srgbClr val="E010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পূর্ব</a:t>
            </a:r>
            <a:r>
              <a:rPr lang="en-US" sz="2800" spc="-150" dirty="0" smtClean="0">
                <a:solidFill>
                  <a:srgbClr val="E010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E010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sz="2800" spc="-150" dirty="0" smtClean="0">
                <a:solidFill>
                  <a:srgbClr val="E010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spc="-150" dirty="0" err="1" smtClean="0">
                <a:solidFill>
                  <a:srgbClr val="E010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আসাম</a:t>
            </a:r>
            <a:r>
              <a:rPr lang="en-US" sz="2800" spc="-150" dirty="0" smtClean="0">
                <a:solidFill>
                  <a:srgbClr val="E010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E010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প্রদেশের</a:t>
            </a:r>
            <a:r>
              <a:rPr lang="en-US" sz="2800" spc="-150" dirty="0" smtClean="0">
                <a:solidFill>
                  <a:srgbClr val="E010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E010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গভর্নরের</a:t>
            </a:r>
            <a:r>
              <a:rPr lang="en-US" sz="2800" spc="-150" dirty="0" smtClean="0">
                <a:solidFill>
                  <a:srgbClr val="E010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E010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2800" spc="-150" dirty="0" smtClean="0">
                <a:solidFill>
                  <a:srgbClr val="E010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E010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800" spc="-150" dirty="0" smtClean="0">
                <a:solidFill>
                  <a:srgbClr val="E010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 </a:t>
            </a:r>
            <a:endParaRPr lang="en-US" sz="2800" spc="-150" dirty="0">
              <a:solidFill>
                <a:srgbClr val="E0108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219200" y="5067300"/>
            <a:ext cx="4800600" cy="838200"/>
          </a:xfrm>
          <a:prstGeom prst="roundRect">
            <a:avLst/>
          </a:prstGeom>
          <a:solidFill>
            <a:srgbClr val="00B0F0"/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>
              <a:buFontTx/>
              <a:buNone/>
            </a:pPr>
            <a:r>
              <a:rPr lang="en-US" sz="2800" spc="-15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৩। </a:t>
            </a:r>
            <a:r>
              <a:rPr lang="en-US" sz="2800" spc="-15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sz="2800" spc="-15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প্রদেশের</a:t>
            </a:r>
            <a:r>
              <a:rPr lang="en-US" sz="2800" spc="-15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রাজধানী</a:t>
            </a:r>
            <a:r>
              <a:rPr lang="en-US" sz="2800" spc="-15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কোথায়</a:t>
            </a:r>
            <a:r>
              <a:rPr lang="en-US" sz="2800" spc="-15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ছিল</a:t>
            </a:r>
            <a:r>
              <a:rPr lang="en-US" sz="2800" spc="-15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  </a:t>
            </a:r>
            <a:endParaRPr lang="en-US" sz="2800" spc="-15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851097" y="2388120"/>
            <a:ext cx="3045503" cy="838200"/>
          </a:xfrm>
          <a:prstGeom prst="roundRect">
            <a:avLst/>
          </a:prstGeom>
          <a:solidFill>
            <a:srgbClr val="FFFF00"/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>
              <a:buFontTx/>
              <a:buNone/>
            </a:pPr>
            <a:r>
              <a:rPr lang="en-US" sz="2800" spc="-150" dirty="0" err="1" smtClean="0">
                <a:solidFill>
                  <a:srgbClr val="2E03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2800" spc="-150" dirty="0" smtClean="0">
                <a:solidFill>
                  <a:srgbClr val="2E03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: </a:t>
            </a:r>
            <a:r>
              <a:rPr lang="en-US" sz="2800" spc="-150" dirty="0" err="1" smtClean="0">
                <a:solidFill>
                  <a:srgbClr val="2E03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ভাইসরয়</a:t>
            </a:r>
            <a:r>
              <a:rPr lang="en-US" sz="2800" spc="-150" dirty="0" smtClean="0">
                <a:solidFill>
                  <a:srgbClr val="2E03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2E03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লর্ড</a:t>
            </a:r>
            <a:r>
              <a:rPr lang="en-US" sz="2800" spc="-150" dirty="0" smtClean="0">
                <a:solidFill>
                  <a:srgbClr val="2E03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2E03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কার্জন</a:t>
            </a:r>
            <a:endParaRPr lang="en-US" sz="2800" spc="-150" dirty="0">
              <a:solidFill>
                <a:srgbClr val="2E03C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886074" y="3685082"/>
            <a:ext cx="3391526" cy="8382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>
              <a:buFontTx/>
              <a:buNone/>
            </a:pPr>
            <a:r>
              <a:rPr lang="en-US" sz="2800" spc="-150" dirty="0" err="1" smtClean="0">
                <a:solidFill>
                  <a:srgbClr val="E010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2800" spc="-150" dirty="0" smtClean="0">
                <a:solidFill>
                  <a:srgbClr val="E010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: </a:t>
            </a:r>
            <a:r>
              <a:rPr lang="en-US" sz="2800" spc="-150" dirty="0" err="1" smtClean="0">
                <a:solidFill>
                  <a:srgbClr val="E010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স্যার</a:t>
            </a:r>
            <a:r>
              <a:rPr lang="en-US" sz="2800" spc="-150" dirty="0" smtClean="0">
                <a:solidFill>
                  <a:srgbClr val="E010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E010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ব্যামফিল্ড</a:t>
            </a:r>
            <a:r>
              <a:rPr lang="en-US" sz="2800" spc="-150" dirty="0" smtClean="0">
                <a:solidFill>
                  <a:srgbClr val="E010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E010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ফুলার</a:t>
            </a:r>
            <a:endParaRPr lang="en-US" sz="2800" spc="-150" dirty="0">
              <a:solidFill>
                <a:srgbClr val="E0108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886074" y="4953000"/>
            <a:ext cx="2400926" cy="838200"/>
          </a:xfrm>
          <a:prstGeom prst="roundRect">
            <a:avLst/>
          </a:prstGeom>
          <a:solidFill>
            <a:srgbClr val="00B0F0"/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>
              <a:buFontTx/>
              <a:buNone/>
            </a:pPr>
            <a:r>
              <a:rPr lang="en-US" sz="2800" spc="-15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2800" spc="-15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: </a:t>
            </a:r>
            <a:r>
              <a:rPr lang="en-US" sz="2800" spc="-15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কলিকাতা</a:t>
            </a:r>
            <a:endParaRPr lang="en-US" sz="2800" spc="-15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5347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48200" y="274638"/>
            <a:ext cx="2667000" cy="792162"/>
          </a:xfrm>
        </p:spPr>
        <p:txBody>
          <a:bodyPr>
            <a:normAutofit/>
          </a:bodyPr>
          <a:lstStyle/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জ্ঞানমূলক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914400" y="1371600"/>
            <a:ext cx="8631383" cy="792162"/>
          </a:xfrm>
          <a:prstGeom prst="rect">
            <a:avLst/>
          </a:prstGeom>
          <a:solidFill>
            <a:srgbClr val="00B0F0"/>
          </a:solidFill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রাজত্ব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কালে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ইস্ট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ইন্ডিয়া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কোম্পানী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ভারত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উপমহাদেশে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আগমন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2597728" y="2440854"/>
            <a:ext cx="3574473" cy="454747"/>
          </a:xfrm>
          <a:prstGeom prst="rect">
            <a:avLst/>
          </a:prstGeom>
        </p:spPr>
        <p:txBody>
          <a:bodyPr vert="horz" rtlCol="0" anchor="ctr">
            <a:normAutofit fontScale="925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ক.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সম্রাট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বাবর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2570019" y="3172692"/>
            <a:ext cx="3574473" cy="454747"/>
          </a:xfrm>
          <a:prstGeom prst="rect">
            <a:avLst/>
          </a:prstGeom>
        </p:spPr>
        <p:txBody>
          <a:bodyPr vert="horz" rtlCol="0" anchor="ctr">
            <a:normAutofit fontScale="925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খ.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সম্রাট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শাহজাহান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2597728" y="3904530"/>
            <a:ext cx="3574473" cy="454747"/>
          </a:xfrm>
          <a:prstGeom prst="rect">
            <a:avLst/>
          </a:prstGeom>
        </p:spPr>
        <p:txBody>
          <a:bodyPr vert="horz" rtlCol="0" anchor="ctr">
            <a:normAutofit fontScale="925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গ.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সম্রাট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জাহাঙ্গীর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2611582" y="4645317"/>
            <a:ext cx="4170218" cy="722889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ঘ.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সম্রাট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আওরঙ্গজেব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itle 2"/>
          <p:cNvSpPr txBox="1">
            <a:spLocks/>
          </p:cNvSpPr>
          <p:nvPr/>
        </p:nvSpPr>
        <p:spPr>
          <a:xfrm>
            <a:off x="2057400" y="5562601"/>
            <a:ext cx="2438400" cy="722889"/>
          </a:xfrm>
          <a:prstGeom prst="rect">
            <a:avLst/>
          </a:prstGeom>
          <a:solidFill>
            <a:srgbClr val="FFFF00"/>
          </a:solidFill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করুন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6186055" y="5541819"/>
            <a:ext cx="3359728" cy="722889"/>
          </a:xfrm>
          <a:prstGeom prst="rect">
            <a:avLst/>
          </a:prstGeom>
          <a:solidFill>
            <a:srgbClr val="00B050"/>
          </a:solidFill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itle 2"/>
          <p:cNvSpPr txBox="1">
            <a:spLocks/>
          </p:cNvSpPr>
          <p:nvPr/>
        </p:nvSpPr>
        <p:spPr>
          <a:xfrm>
            <a:off x="6324601" y="4103763"/>
            <a:ext cx="2209800" cy="454747"/>
          </a:xfrm>
          <a:prstGeom prst="rect">
            <a:avLst/>
          </a:prstGeom>
          <a:solidFill>
            <a:srgbClr val="0070C0"/>
          </a:solidFill>
        </p:spPr>
        <p:txBody>
          <a:bodyPr vert="horz" rtlCol="0" anchor="ctr">
            <a:normAutofit fontScale="925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করুন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itle 2"/>
          <p:cNvSpPr txBox="1">
            <a:spLocks/>
          </p:cNvSpPr>
          <p:nvPr/>
        </p:nvSpPr>
        <p:spPr>
          <a:xfrm>
            <a:off x="6934200" y="3099672"/>
            <a:ext cx="2209800" cy="454747"/>
          </a:xfrm>
          <a:prstGeom prst="rect">
            <a:avLst/>
          </a:prstGeom>
          <a:solidFill>
            <a:srgbClr val="FF0000"/>
          </a:solidFill>
        </p:spPr>
        <p:txBody>
          <a:bodyPr vert="horz" rtlCol="0" anchor="ctr">
            <a:normAutofit fontScale="925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করুন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21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remove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kkhi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9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tik Uttor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2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kkhi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3" fill="remove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kkhi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48200" y="274638"/>
            <a:ext cx="2667000" cy="792162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sz="2800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28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lang="en-US" sz="2800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জ্ঞানমূলক</a:t>
            </a:r>
            <a:endParaRPr lang="en-US" sz="2800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914400" y="1371600"/>
            <a:ext cx="8631383" cy="79216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ইংরেজ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বণিত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প্রথমে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ভারত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উপমহাদেশে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আগমন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2597728" y="2440854"/>
            <a:ext cx="3574473" cy="454747"/>
          </a:xfrm>
          <a:prstGeom prst="rect">
            <a:avLst/>
          </a:prstGeom>
        </p:spPr>
        <p:txBody>
          <a:bodyPr vert="horz" rtlCol="0" anchor="ctr">
            <a:normAutofit fontScale="925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ক. 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১১৬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2570019" y="3172692"/>
            <a:ext cx="3574473" cy="454747"/>
          </a:xfrm>
          <a:prstGeom prst="rect">
            <a:avLst/>
          </a:prstGeom>
        </p:spPr>
        <p:txBody>
          <a:bodyPr vert="horz" rtlCol="0" anchor="ctr">
            <a:normAutofit fontScale="925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খ. 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১১৮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2597728" y="3904530"/>
            <a:ext cx="3574473" cy="454747"/>
          </a:xfrm>
          <a:prstGeom prst="rect">
            <a:avLst/>
          </a:prstGeom>
        </p:spPr>
        <p:txBody>
          <a:bodyPr vert="horz" rtlCol="0" anchor="ctr">
            <a:normAutofit fontScale="925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গ. 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২১৮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2611582" y="4645317"/>
            <a:ext cx="4170218" cy="722889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ঘ.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৩১৮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itle 2"/>
          <p:cNvSpPr txBox="1">
            <a:spLocks/>
          </p:cNvSpPr>
          <p:nvPr/>
        </p:nvSpPr>
        <p:spPr>
          <a:xfrm>
            <a:off x="2057400" y="5562601"/>
            <a:ext cx="2438400" cy="722889"/>
          </a:xfrm>
          <a:prstGeom prst="rect">
            <a:avLst/>
          </a:prstGeom>
          <a:solidFill>
            <a:srgbClr val="FFFF00"/>
          </a:solidFill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করুন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6186055" y="5541819"/>
            <a:ext cx="3359728" cy="722889"/>
          </a:xfrm>
          <a:prstGeom prst="rect">
            <a:avLst/>
          </a:prstGeom>
          <a:solidFill>
            <a:srgbClr val="00B050"/>
          </a:solidFill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itle 2"/>
          <p:cNvSpPr txBox="1">
            <a:spLocks/>
          </p:cNvSpPr>
          <p:nvPr/>
        </p:nvSpPr>
        <p:spPr>
          <a:xfrm>
            <a:off x="6324601" y="4103763"/>
            <a:ext cx="2209800" cy="454747"/>
          </a:xfrm>
          <a:prstGeom prst="rect">
            <a:avLst/>
          </a:prstGeom>
          <a:solidFill>
            <a:srgbClr val="0070C0"/>
          </a:solidFill>
        </p:spPr>
        <p:txBody>
          <a:bodyPr vert="horz" rtlCol="0" anchor="ctr">
            <a:normAutofit fontScale="925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করুন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itle 2"/>
          <p:cNvSpPr txBox="1">
            <a:spLocks/>
          </p:cNvSpPr>
          <p:nvPr/>
        </p:nvSpPr>
        <p:spPr>
          <a:xfrm>
            <a:off x="6934200" y="3099672"/>
            <a:ext cx="2209800" cy="454747"/>
          </a:xfrm>
          <a:prstGeom prst="rect">
            <a:avLst/>
          </a:prstGeom>
          <a:solidFill>
            <a:srgbClr val="FF0000"/>
          </a:solidFill>
        </p:spPr>
        <p:txBody>
          <a:bodyPr vert="horz" rtlCol="0" anchor="ctr">
            <a:normAutofit fontScale="925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করুন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447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remove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kkhi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9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tik Uttor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2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kkhi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3" fill="remove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kkhi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1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hrysanthemum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33600" y="1828800"/>
            <a:ext cx="7620000" cy="3581400"/>
          </a:xfr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657600" y="685800"/>
            <a:ext cx="3817576" cy="940649"/>
          </a:xfrm>
          <a:prstGeom prst="rect">
            <a:avLst/>
          </a:prstGeom>
          <a:solidFill>
            <a:srgbClr val="FFFF00"/>
          </a:solidFill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মাল্টিমিডিয়া</a:t>
            </a:r>
            <a:r>
              <a:rPr lang="en-US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ক্লাস</a:t>
            </a:r>
            <a:r>
              <a:rPr lang="en-US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687650" y="5612551"/>
            <a:ext cx="4160949" cy="940649"/>
          </a:xfrm>
          <a:prstGeom prst="rect">
            <a:avLst/>
          </a:prstGeom>
          <a:solidFill>
            <a:srgbClr val="FFFF00"/>
          </a:solidFill>
        </p:spPr>
        <p:txBody>
          <a:bodyPr vert="horz" rtlCol="0" anchor="ctr">
            <a:normAutofit fontScale="850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lang="en-US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পৌরনীতি</a:t>
            </a:r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সুশাসন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680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48200" y="274638"/>
            <a:ext cx="2667000" cy="523804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উচ্চতর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দক্ষতা</a:t>
            </a:r>
            <a:endParaRPr lang="en-US" sz="2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2571494" y="1223567"/>
            <a:ext cx="2610106" cy="79216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৩।  </a:t>
            </a:r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বঙ্গভঙ্গের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ফলে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2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2597728" y="2440854"/>
            <a:ext cx="3574473" cy="454747"/>
          </a:xfrm>
          <a:prstGeom prst="rect">
            <a:avLst/>
          </a:prstGeom>
        </p:spPr>
        <p:txBody>
          <a:bodyPr vert="horz" rtlCol="0" anchor="ctr">
            <a:normAutofit fontScale="775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ভারতীয়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মুসলমানরা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সন্তোষ্ট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হয়েছিল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2541287" y="2904334"/>
            <a:ext cx="4364182" cy="454747"/>
          </a:xfrm>
          <a:prstGeom prst="rect">
            <a:avLst/>
          </a:prstGeom>
        </p:spPr>
        <p:txBody>
          <a:bodyPr vert="horz" rtlCol="0" anchor="ctr">
            <a:normAutofit fontScale="850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ii.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হিন্দু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মুসলমান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উভয়ই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লাভবান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হয়েছিল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2479964" y="3375910"/>
            <a:ext cx="4336473" cy="546392"/>
          </a:xfrm>
          <a:prstGeom prst="rect">
            <a:avLst/>
          </a:prstGeom>
        </p:spPr>
        <p:txBody>
          <a:bodyPr vert="horz" rtlCol="0" anchor="ctr">
            <a:normAutofit fontScale="775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iii.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ভারতীয়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হিন্দু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সম্প্রদায়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অসন্তোষ্ট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হয়েছিল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2410691" y="3963196"/>
            <a:ext cx="4170218" cy="383305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itle 2"/>
          <p:cNvSpPr txBox="1">
            <a:spLocks/>
          </p:cNvSpPr>
          <p:nvPr/>
        </p:nvSpPr>
        <p:spPr>
          <a:xfrm>
            <a:off x="8666131" y="4265831"/>
            <a:ext cx="1911928" cy="722889"/>
          </a:xfrm>
          <a:prstGeom prst="rect">
            <a:avLst/>
          </a:prstGeom>
          <a:solidFill>
            <a:srgbClr val="FFFF00"/>
          </a:solidFill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করুন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7467600" y="3431959"/>
            <a:ext cx="3359728" cy="722889"/>
          </a:xfrm>
          <a:prstGeom prst="rect">
            <a:avLst/>
          </a:prstGeom>
          <a:solidFill>
            <a:srgbClr val="00B050"/>
          </a:solidFill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itle 2"/>
          <p:cNvSpPr txBox="1">
            <a:spLocks/>
          </p:cNvSpPr>
          <p:nvPr/>
        </p:nvSpPr>
        <p:spPr>
          <a:xfrm>
            <a:off x="8229600" y="2306675"/>
            <a:ext cx="2209800" cy="454747"/>
          </a:xfrm>
          <a:prstGeom prst="rect">
            <a:avLst/>
          </a:prstGeom>
          <a:solidFill>
            <a:srgbClr val="0070C0"/>
          </a:solidFill>
        </p:spPr>
        <p:txBody>
          <a:bodyPr vert="horz" rtlCol="0" anchor="ctr">
            <a:normAutofit fontScale="925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করুন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itle 2"/>
          <p:cNvSpPr txBox="1">
            <a:spLocks/>
          </p:cNvSpPr>
          <p:nvPr/>
        </p:nvSpPr>
        <p:spPr>
          <a:xfrm>
            <a:off x="8368259" y="2904333"/>
            <a:ext cx="2209800" cy="454747"/>
          </a:xfrm>
          <a:prstGeom prst="rect">
            <a:avLst/>
          </a:prstGeom>
          <a:solidFill>
            <a:srgbClr val="FF0000"/>
          </a:solidFill>
        </p:spPr>
        <p:txBody>
          <a:bodyPr vert="horz" rtlCol="0" anchor="ctr">
            <a:normAutofit fontScale="925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করুন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itle 2"/>
          <p:cNvSpPr txBox="1">
            <a:spLocks/>
          </p:cNvSpPr>
          <p:nvPr/>
        </p:nvSpPr>
        <p:spPr>
          <a:xfrm>
            <a:off x="2299854" y="4605415"/>
            <a:ext cx="1281546" cy="38330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ক. i ও ii</a:t>
            </a:r>
          </a:p>
        </p:txBody>
      </p:sp>
      <p:sp>
        <p:nvSpPr>
          <p:cNvPr id="14" name="Title 2"/>
          <p:cNvSpPr txBox="1">
            <a:spLocks/>
          </p:cNvSpPr>
          <p:nvPr/>
        </p:nvSpPr>
        <p:spPr>
          <a:xfrm>
            <a:off x="4082605" y="4596465"/>
            <a:ext cx="1281546" cy="383305"/>
          </a:xfrm>
          <a:prstGeom prst="rect">
            <a:avLst/>
          </a:prstGeom>
          <a:solidFill>
            <a:srgbClr val="FFC000"/>
          </a:solidFill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খ. i ও iii</a:t>
            </a:r>
          </a:p>
        </p:txBody>
      </p:sp>
      <p:sp>
        <p:nvSpPr>
          <p:cNvPr id="15" name="Title 2"/>
          <p:cNvSpPr txBox="1">
            <a:spLocks/>
          </p:cNvSpPr>
          <p:nvPr/>
        </p:nvSpPr>
        <p:spPr>
          <a:xfrm>
            <a:off x="2299854" y="5247634"/>
            <a:ext cx="1433946" cy="3833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গ. ii ও iii</a:t>
            </a:r>
          </a:p>
        </p:txBody>
      </p:sp>
      <p:sp>
        <p:nvSpPr>
          <p:cNvPr id="16" name="Title 2"/>
          <p:cNvSpPr txBox="1">
            <a:spLocks/>
          </p:cNvSpPr>
          <p:nvPr/>
        </p:nvSpPr>
        <p:spPr>
          <a:xfrm>
            <a:off x="4076700" y="5229734"/>
            <a:ext cx="1905000" cy="38330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গ.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, ii ও iii</a:t>
            </a:r>
          </a:p>
        </p:txBody>
      </p:sp>
    </p:spTree>
    <p:extLst>
      <p:ext uri="{BB962C8B-B14F-4D97-AF65-F5344CB8AC3E}">
        <p14:creationId xmlns:p14="http://schemas.microsoft.com/office/powerpoint/2010/main" val="21955869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remove" grpId="0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kkhi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3" fill="remove" grpId="0" nodeType="click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kkhi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6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kkhi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9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tik Uttor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936020" y="728547"/>
            <a:ext cx="3974561" cy="2328737"/>
            <a:chOff x="1945104" y="-33265"/>
            <a:chExt cx="5293895" cy="3101748"/>
          </a:xfrm>
        </p:grpSpPr>
        <p:grpSp>
          <p:nvGrpSpPr>
            <p:cNvPr id="5" name="Group 4"/>
            <p:cNvGrpSpPr/>
            <p:nvPr/>
          </p:nvGrpSpPr>
          <p:grpSpPr>
            <a:xfrm>
              <a:off x="1945104" y="-33265"/>
              <a:ext cx="5293895" cy="2700265"/>
              <a:chOff x="1945104" y="0"/>
              <a:chExt cx="5293895" cy="2700265"/>
            </a:xfrm>
          </p:grpSpPr>
          <p:sp>
            <p:nvSpPr>
              <p:cNvPr id="7" name="Isosceles Triangle 6"/>
              <p:cNvSpPr/>
              <p:nvPr/>
            </p:nvSpPr>
            <p:spPr>
              <a:xfrm>
                <a:off x="1945104" y="0"/>
                <a:ext cx="5293895" cy="1227393"/>
              </a:xfrm>
              <a:prstGeom prst="triangl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1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2615282" y="1227393"/>
                <a:ext cx="3900765" cy="1472872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1"/>
              </a:p>
            </p:txBody>
          </p:sp>
        </p:grpSp>
        <p:sp>
          <p:nvSpPr>
            <p:cNvPr id="6" name="Rounded Rectangle 5"/>
            <p:cNvSpPr/>
            <p:nvPr/>
          </p:nvSpPr>
          <p:spPr>
            <a:xfrm>
              <a:off x="2130855" y="2700265"/>
              <a:ext cx="4922394" cy="368218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905001" y="3589027"/>
            <a:ext cx="4343399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514350" indent="-514350"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বঙ্গভঙ্গ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বুঝ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50738" y="967590"/>
            <a:ext cx="2170638" cy="646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4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 কাজ </a:t>
            </a:r>
            <a:endParaRPr lang="en-US" sz="3604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15552" y="4382380"/>
            <a:ext cx="8219048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514350" indent="-514350"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প্রশাসনিক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কারণ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নয়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জাতীয়তাবাদী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আন্দোলন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নস্যা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ৎ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করাই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ছিল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বঙ্গভঙ্গের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কারণ-ব্যাখ্যা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250474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FB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359611"/>
            <a:ext cx="4724400" cy="2411272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228600" y="228600"/>
            <a:ext cx="2705100" cy="3334602"/>
            <a:chOff x="5181600" y="2770883"/>
            <a:chExt cx="2057400" cy="3334602"/>
          </a:xfrm>
        </p:grpSpPr>
        <p:sp>
          <p:nvSpPr>
            <p:cNvPr id="10" name="Rectangle 9"/>
            <p:cNvSpPr/>
            <p:nvPr/>
          </p:nvSpPr>
          <p:spPr>
            <a:xfrm>
              <a:off x="5356558" y="5182155"/>
              <a:ext cx="1745991" cy="923330"/>
            </a:xfrm>
            <a:prstGeom prst="rect">
              <a:avLst/>
            </a:prstGeom>
            <a:solidFill>
              <a:srgbClr val="E0108C"/>
            </a:solidFill>
          </p:spPr>
          <p:txBody>
            <a:bodyPr wrap="none">
              <a:spAutoFit/>
            </a:bodyPr>
            <a:lstStyle/>
            <a:p>
              <a:pPr algn="ctr"/>
              <a:r>
                <a:rPr lang="en-US" sz="5400" dirty="0" err="1" smtClean="0">
                  <a:ln w="0">
                    <a:solidFill>
                      <a:srgbClr val="FFFF00"/>
                    </a:solidFill>
                  </a:ln>
                  <a:solidFill>
                    <a:srgbClr val="4A2EF2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ধন্যবাদ</a:t>
              </a:r>
              <a:endParaRPr lang="en-GB" sz="5400" dirty="0">
                <a:ln w="0">
                  <a:solidFill>
                    <a:srgbClr val="FFFF00"/>
                  </a:solidFill>
                </a:ln>
                <a:solidFill>
                  <a:srgbClr val="4A2EF2"/>
                </a:solidFill>
                <a:latin typeface="Nikosh" panose="02000000000000000000" pitchFamily="2" charset="0"/>
                <a:cs typeface="Nikosh" panose="02000000000000000000" pitchFamily="2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1600" y="2770883"/>
              <a:ext cx="2057400" cy="2486917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2782511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719 0.21111 L 0.48281 0.479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00" y="13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1400" y="274638"/>
            <a:ext cx="4495800" cy="944562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শিক্ষক পরিচিতি </a:t>
            </a:r>
            <a:endParaRPr lang="en-US" dirty="0">
              <a:solidFill>
                <a:srgbClr val="FF0000"/>
              </a:solidFill>
              <a:latin typeface="Nikosh" pitchFamily="2" charset="0"/>
              <a:cs typeface="Nikosh" pitchFamily="2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713214" y="1524001"/>
            <a:ext cx="8931139" cy="4081555"/>
            <a:chOff x="60459" y="1481043"/>
            <a:chExt cx="8931139" cy="4081555"/>
          </a:xfrm>
        </p:grpSpPr>
        <p:sp>
          <p:nvSpPr>
            <p:cNvPr id="4" name="Bevel 3"/>
            <p:cNvSpPr/>
            <p:nvPr/>
          </p:nvSpPr>
          <p:spPr>
            <a:xfrm>
              <a:off x="60459" y="1481043"/>
              <a:ext cx="8931139" cy="4081555"/>
            </a:xfrm>
            <a:prstGeom prst="bevel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2230" y="2152215"/>
              <a:ext cx="3733799" cy="2739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3200" dirty="0">
                  <a:solidFill>
                    <a:srgbClr val="FF0000"/>
                  </a:solidFill>
                  <a:latin typeface="Nikosh" pitchFamily="2" charset="0"/>
                  <a:cs typeface="Nikosh" pitchFamily="2" charset="0"/>
                </a:rPr>
                <a:t>মোঃ </a:t>
              </a:r>
              <a:r>
                <a:rPr lang="en-US" sz="3200" dirty="0" err="1">
                  <a:solidFill>
                    <a:srgbClr val="FF0000"/>
                  </a:solidFill>
                  <a:latin typeface="Nikosh" pitchFamily="2" charset="0"/>
                  <a:cs typeface="Nikosh" pitchFamily="2" charset="0"/>
                </a:rPr>
                <a:t>মোস্তাফিজুর</a:t>
              </a:r>
              <a:r>
                <a:rPr lang="en-US" sz="3200" dirty="0">
                  <a:solidFill>
                    <a:srgbClr val="FF0000"/>
                  </a:solidFill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Nikosh" pitchFamily="2" charset="0"/>
                  <a:cs typeface="Nikosh" pitchFamily="2" charset="0"/>
                </a:rPr>
                <a:t>রহমান</a:t>
              </a:r>
              <a:r>
                <a:rPr lang="en-US" sz="3200" dirty="0">
                  <a:solidFill>
                    <a:srgbClr val="FF0000"/>
                  </a:solidFill>
                  <a:latin typeface="Nikosh" pitchFamily="2" charset="0"/>
                  <a:cs typeface="Nikosh" pitchFamily="2" charset="0"/>
                </a:rPr>
                <a:t> </a:t>
              </a:r>
            </a:p>
            <a:p>
              <a:pPr algn="ctr"/>
              <a:r>
                <a:rPr lang="bn-BD" sz="2400" dirty="0">
                  <a:latin typeface="Nikosh" pitchFamily="2" charset="0"/>
                  <a:cs typeface="Nikosh" pitchFamily="2" charset="0"/>
                </a:rPr>
                <a:t>এম এস এস রাষ্ট্রবিজ্ঞান</a:t>
              </a:r>
            </a:p>
            <a:p>
              <a:pPr algn="ctr"/>
              <a:r>
                <a:rPr lang="bn-BD" sz="2400" dirty="0">
                  <a:latin typeface="Nikosh" pitchFamily="2" charset="0"/>
                  <a:cs typeface="Nikosh" pitchFamily="2" charset="0"/>
                </a:rPr>
                <a:t>প্রভাষক</a:t>
              </a:r>
            </a:p>
            <a:p>
              <a:pPr algn="ctr"/>
              <a:r>
                <a:rPr lang="en-US" sz="2400" dirty="0" err="1">
                  <a:latin typeface="Nikosh" pitchFamily="2" charset="0"/>
                  <a:cs typeface="Nikosh" pitchFamily="2" charset="0"/>
                </a:rPr>
                <a:t>পানিয়া</a:t>
              </a:r>
              <a:r>
                <a:rPr lang="en-US" sz="2400" dirty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400" dirty="0" err="1">
                  <a:latin typeface="Nikosh" pitchFamily="2" charset="0"/>
                  <a:cs typeface="Nikosh" pitchFamily="2" charset="0"/>
                </a:rPr>
                <a:t>নরদাশ</a:t>
              </a:r>
              <a:r>
                <a:rPr lang="en-US" sz="2400" dirty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400" dirty="0" err="1">
                  <a:latin typeface="Nikosh" pitchFamily="2" charset="0"/>
                  <a:cs typeface="Nikosh" pitchFamily="2" charset="0"/>
                </a:rPr>
                <a:t>ডিগ্রী</a:t>
              </a:r>
              <a:r>
                <a:rPr lang="en-US" sz="2400" dirty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400" dirty="0" err="1">
                  <a:latin typeface="Nikosh" pitchFamily="2" charset="0"/>
                  <a:cs typeface="Nikosh" pitchFamily="2" charset="0"/>
                </a:rPr>
                <a:t>কলেজ</a:t>
              </a:r>
              <a:endParaRPr lang="bn-BD" sz="2400" dirty="0">
                <a:latin typeface="Nikosh" pitchFamily="2" charset="0"/>
                <a:cs typeface="Nikosh" pitchFamily="2" charset="0"/>
              </a:endParaRPr>
            </a:p>
            <a:p>
              <a:pPr algn="ctr"/>
              <a:r>
                <a:rPr lang="en-US" sz="2400" dirty="0" err="1">
                  <a:latin typeface="Nikosh" pitchFamily="2" charset="0"/>
                  <a:cs typeface="Nikosh" pitchFamily="2" charset="0"/>
                </a:rPr>
                <a:t>বাগমারা</a:t>
              </a:r>
              <a:r>
                <a:rPr lang="en-US" sz="2400" dirty="0">
                  <a:latin typeface="Nikosh" pitchFamily="2" charset="0"/>
                  <a:cs typeface="Nikosh" pitchFamily="2" charset="0"/>
                </a:rPr>
                <a:t>, </a:t>
              </a:r>
              <a:r>
                <a:rPr lang="bn-BD" sz="2400" dirty="0">
                  <a:latin typeface="Nikosh" pitchFamily="2" charset="0"/>
                  <a:cs typeface="Nikosh" pitchFamily="2" charset="0"/>
                </a:rPr>
                <a:t> রাজশাহী</a:t>
              </a:r>
            </a:p>
            <a:p>
              <a:pPr algn="ctr"/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01912-866950</a:t>
              </a:r>
              <a:endParaRPr lang="bn-BD" sz="2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ctr"/>
              <a:r>
                <a:rPr lang="en-US" sz="2000" dirty="0">
                  <a:latin typeface="Nikosh" pitchFamily="2" charset="0"/>
                  <a:cs typeface="Nikosh" pitchFamily="2" charset="0"/>
                </a:rPr>
                <a:t> </a:t>
              </a:r>
            </a:p>
          </p:txBody>
        </p:sp>
        <p:pic>
          <p:nvPicPr>
            <p:cNvPr id="20" name="Content Placeholder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7054" y="2152215"/>
              <a:ext cx="3044946" cy="283824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25907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1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5640" y="3276600"/>
            <a:ext cx="5943600" cy="2745698"/>
          </a:xfrm>
          <a:solidFill>
            <a:srgbClr val="FFFF00"/>
          </a:solidFill>
        </p:spPr>
        <p:txBody>
          <a:bodyPr>
            <a:normAutofit lnSpcReduction="10000"/>
          </a:bodyPr>
          <a:lstStyle/>
          <a:p>
            <a:pPr algn="ctr">
              <a:buNone/>
            </a:pPr>
            <a:endParaRPr lang="en-US" sz="4400" dirty="0" smtClean="0">
              <a:latin typeface="Nikosh" pitchFamily="2" charset="0"/>
              <a:cs typeface="Nikosh" pitchFamily="2" charset="0"/>
            </a:endParaRPr>
          </a:p>
          <a:p>
            <a:pPr algn="ctr">
              <a:buNone/>
            </a:pP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শ্রেনীঃ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একাদশ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/ 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দ্বাদশ </a:t>
            </a:r>
            <a:endParaRPr lang="bn-BD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buNone/>
            </a:pPr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পৌরনীতি ও 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সুশাসন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২য়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পত্র</a:t>
            </a:r>
            <a:endParaRPr lang="bn-BD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buNone/>
            </a:pPr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সময়ঃ ৪৫ মিনিট  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     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1400" y="274638"/>
            <a:ext cx="4572000" cy="1143000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 পাঠ পরিচিতি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5440682" y="1417638"/>
            <a:ext cx="1493519" cy="1630362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0663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1295400"/>
            <a:ext cx="7772400" cy="32004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bn-BD" sz="3200" dirty="0">
                <a:latin typeface="Nikosh" pitchFamily="2" charset="0"/>
                <a:cs typeface="Nikosh" pitchFamily="2" charset="0"/>
              </a:rPr>
              <a:t> </a:t>
            </a:r>
            <a:r>
              <a:rPr lang="bn-BD" sz="53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আধ্যায়ঃ </a:t>
            </a:r>
            <a:r>
              <a:rPr lang="en-US" sz="53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bn-BD" sz="53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2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53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bn-BD" sz="53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BD" sz="280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66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মুল </a:t>
            </a:r>
            <a:r>
              <a:rPr lang="bn-BD" sz="28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66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শিরোনামঃ </a:t>
            </a:r>
            <a:r>
              <a:rPr lang="en-US" sz="280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66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ব্রিটিশ</a:t>
            </a:r>
            <a:r>
              <a:rPr lang="en-US" sz="28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66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66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ভারতে</a:t>
            </a:r>
            <a:r>
              <a:rPr lang="en-US" sz="280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66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66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প্রতিনিধিত্বশীল</a:t>
            </a:r>
            <a:r>
              <a:rPr lang="en-US" sz="280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66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66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সরকারের</a:t>
            </a:r>
            <a:r>
              <a:rPr lang="en-US" sz="280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66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66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বিকাশ</a:t>
            </a:r>
            <a:endParaRPr lang="en-US" sz="3200" dirty="0">
              <a:solidFill>
                <a:srgbClr val="FF66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48336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276600" y="533400"/>
            <a:ext cx="4572000" cy="1219200"/>
          </a:xfrm>
          <a:prstGeom prst="rect">
            <a:avLst/>
          </a:prstGeom>
          <a:solidFill>
            <a:srgbClr val="25FBD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n-BD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" pitchFamily="2" charset="0"/>
                <a:cs typeface="Nikosh" pitchFamily="2" charset="0"/>
              </a:rPr>
              <a:t>আমার</a:t>
            </a:r>
            <a:r>
              <a:rPr lang="en-US" sz="280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" pitchFamily="2" charset="0"/>
                <a:cs typeface="Nikosh" pitchFamily="2" charset="0"/>
              </a:rPr>
              <a:t>আজকের</a:t>
            </a:r>
            <a:r>
              <a:rPr lang="en-US" sz="280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" pitchFamily="2" charset="0"/>
                <a:cs typeface="Nikosh" pitchFamily="2" charset="0"/>
              </a:rPr>
              <a:t>আলোচ্য</a:t>
            </a:r>
            <a:r>
              <a:rPr lang="en-US" sz="280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" pitchFamily="2" charset="0"/>
                <a:cs typeface="Nikosh" pitchFamily="2" charset="0"/>
              </a:rPr>
              <a:t>বিষয়</a:t>
            </a:r>
            <a:r>
              <a:rPr lang="en-US" sz="280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" pitchFamily="2" charset="0"/>
                <a:cs typeface="Nikosh" pitchFamily="2" charset="0"/>
              </a:rPr>
              <a:t> : </a:t>
            </a:r>
            <a:endParaRPr lang="bn-BD" sz="3200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057400"/>
            <a:ext cx="10406774" cy="196308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36187" y="3982382"/>
            <a:ext cx="10210800" cy="1447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Partition Of Bengal (1905)</a:t>
            </a:r>
            <a:endParaRPr lang="en-US" sz="4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6042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629400" cy="1143000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  </a:t>
            </a:r>
            <a:r>
              <a:rPr lang="en-US" dirty="0" err="1" smtClean="0">
                <a:solidFill>
                  <a:srgbClr val="2E03CD"/>
                </a:solidFill>
                <a:latin typeface="Nikosh" pitchFamily="2" charset="0"/>
                <a:cs typeface="Nikosh" pitchFamily="2" charset="0"/>
              </a:rPr>
              <a:t>পাঠ</a:t>
            </a:r>
            <a:r>
              <a:rPr lang="en-US" dirty="0" smtClean="0">
                <a:solidFill>
                  <a:srgbClr val="2E03CD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solidFill>
                  <a:srgbClr val="2E03CD"/>
                </a:solidFill>
                <a:latin typeface="Nikosh" pitchFamily="2" charset="0"/>
                <a:cs typeface="Nikosh" pitchFamily="2" charset="0"/>
              </a:rPr>
              <a:t>শেষে</a:t>
            </a:r>
            <a:r>
              <a:rPr lang="en-US" dirty="0" smtClean="0">
                <a:solidFill>
                  <a:srgbClr val="2E03CD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solidFill>
                  <a:srgbClr val="2E03CD"/>
                </a:solidFill>
                <a:latin typeface="Nikosh" pitchFamily="2" charset="0"/>
                <a:cs typeface="Nikosh" pitchFamily="2" charset="0"/>
              </a:rPr>
              <a:t>তোমরা</a:t>
            </a:r>
            <a:r>
              <a:rPr lang="en-US" dirty="0" smtClean="0">
                <a:solidFill>
                  <a:srgbClr val="2E03CD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solidFill>
                  <a:srgbClr val="2E03CD"/>
                </a:solidFill>
                <a:latin typeface="Nikosh" pitchFamily="2" charset="0"/>
                <a:cs typeface="Nikosh" pitchFamily="2" charset="0"/>
              </a:rPr>
              <a:t>কি</a:t>
            </a:r>
            <a:r>
              <a:rPr lang="en-US" dirty="0" smtClean="0">
                <a:solidFill>
                  <a:srgbClr val="2E03CD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solidFill>
                  <a:srgbClr val="2E03CD"/>
                </a:solidFill>
                <a:latin typeface="Nikosh" pitchFamily="2" charset="0"/>
                <a:cs typeface="Nikosh" pitchFamily="2" charset="0"/>
              </a:rPr>
              <a:t>কি</a:t>
            </a:r>
            <a:r>
              <a:rPr lang="en-US" dirty="0" smtClean="0">
                <a:solidFill>
                  <a:srgbClr val="2E03CD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solidFill>
                  <a:srgbClr val="2E03CD"/>
                </a:solidFill>
                <a:latin typeface="Nikosh" pitchFamily="2" charset="0"/>
                <a:cs typeface="Nikosh" pitchFamily="2" charset="0"/>
              </a:rPr>
              <a:t>শিখবে</a:t>
            </a:r>
            <a:endParaRPr lang="en-US" dirty="0">
              <a:solidFill>
                <a:srgbClr val="2E03CD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50974" y="2160091"/>
            <a:ext cx="2035626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bn-BD" sz="2400" dirty="0">
                <a:latin typeface="Nikosh" pitchFamily="2" charset="0"/>
                <a:cs typeface="Nikosh" pitchFamily="2" charset="0"/>
              </a:rPr>
              <a:t>১।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বঙ্গভঙ্গ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কি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?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1752600" y="3079672"/>
            <a:ext cx="2667000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bn-BD" sz="2400" dirty="0">
                <a:latin typeface="Nikosh" pitchFamily="2" charset="0"/>
                <a:cs typeface="Nikosh" pitchFamily="2" charset="0"/>
              </a:rPr>
              <a:t>২।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বঙ্গভঙ্গের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কারণ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কি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?</a:t>
            </a:r>
            <a:endParaRPr lang="bn-BD" sz="24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315200" y="3079671"/>
            <a:ext cx="4073294" cy="461665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>
                <a:latin typeface="Nikosh" pitchFamily="2" charset="0"/>
                <a:cs typeface="Nikosh" pitchFamily="2" charset="0"/>
              </a:rPr>
              <a:t>৩</a:t>
            </a:r>
            <a:r>
              <a:rPr lang="bn-BD" sz="2400" dirty="0" smtClean="0">
                <a:latin typeface="Nikosh" pitchFamily="2" charset="0"/>
                <a:cs typeface="Nikosh" pitchFamily="2" charset="0"/>
              </a:rPr>
              <a:t>।</a:t>
            </a:r>
            <a:r>
              <a:rPr lang="en-US" sz="24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এর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ফলাফল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ও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পরবর্তী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কর্মকান্ড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endParaRPr lang="bn-BD" sz="24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32506" y="3946595"/>
            <a:ext cx="5063894" cy="461665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>
                <a:latin typeface="Nikosh" pitchFamily="2" charset="0"/>
                <a:cs typeface="Nikosh" pitchFamily="2" charset="0"/>
              </a:rPr>
              <a:t>৪</a:t>
            </a:r>
            <a:r>
              <a:rPr lang="bn-BD" sz="2400" dirty="0" smtClean="0">
                <a:latin typeface="Nikosh" pitchFamily="2" charset="0"/>
                <a:cs typeface="Nikosh" pitchFamily="2" charset="0"/>
              </a:rPr>
              <a:t>।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বঙ্গভঙ্গ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রদের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কারণ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ও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পরবর্তী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প্রতিক্রিয়া</a:t>
            </a:r>
            <a:r>
              <a:rPr lang="bn-BD" sz="2400" dirty="0" smtClean="0">
                <a:latin typeface="Nikosh" pitchFamily="2" charset="0"/>
                <a:cs typeface="Nikosh" pitchFamily="2" charset="0"/>
              </a:rPr>
              <a:t> </a:t>
            </a:r>
            <a:endParaRPr lang="bn-BD" sz="2400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5970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447800"/>
            <a:ext cx="5791200" cy="488632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67200" y="533401"/>
            <a:ext cx="2895600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প্রেসিডেন্সি</a:t>
            </a:r>
            <a:endParaRPr lang="bn-BD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29400" y="1600200"/>
            <a:ext cx="5181600" cy="34163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বিহার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উড়িষ্যা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আসাম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সমন্বয়ে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প্রেসিডেন্সি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ছিল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বৃটিশ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ভারতের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বৃহতম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প্রদেশ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এ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প্রদেশের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আয়তন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ছিল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দুই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লক্ষ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বর্গমাইল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জনসংখ্যা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ছিল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৭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কোটি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৮০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লক্ষ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BD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98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800" y="152400"/>
            <a:ext cx="2857500" cy="3048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447800" y="3733800"/>
            <a:ext cx="8915400" cy="1828800"/>
          </a:xfrm>
          <a:prstGeom prst="roundRect">
            <a:avLst/>
          </a:prstGeom>
          <a:solidFill>
            <a:srgbClr val="FFFF00"/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buFontTx/>
              <a:buNone/>
            </a:pPr>
            <a:r>
              <a:rPr lang="en-US" sz="7200" spc="-1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ভারতের</a:t>
            </a:r>
            <a:r>
              <a:rPr lang="en-US" sz="28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তদানিন্তন</a:t>
            </a:r>
            <a:r>
              <a:rPr lang="bn-BD" sz="28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spc="-15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ভাইসরয়</a:t>
            </a:r>
            <a:r>
              <a:rPr lang="en-US" sz="28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লর্ড</a:t>
            </a:r>
            <a:r>
              <a:rPr lang="en-US" sz="28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কার্জন</a:t>
            </a:r>
            <a:r>
              <a:rPr lang="en-US" sz="28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১৯০৫ </a:t>
            </a:r>
            <a:r>
              <a:rPr lang="en-US" sz="2800" spc="-15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সালের</a:t>
            </a:r>
            <a:r>
              <a:rPr lang="en-US" sz="28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১লা </a:t>
            </a:r>
            <a:r>
              <a:rPr lang="en-US" sz="2800" spc="-15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সেপ্টেম্বর</a:t>
            </a:r>
            <a:r>
              <a:rPr lang="en-US" sz="28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spc="-15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বুটিশ</a:t>
            </a:r>
            <a:r>
              <a:rPr lang="en-US" sz="28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ভারতের</a:t>
            </a:r>
            <a:r>
              <a:rPr lang="en-US" sz="28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সর্ব</a:t>
            </a:r>
            <a:r>
              <a:rPr lang="en-US" sz="28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বৃহ</a:t>
            </a:r>
            <a:r>
              <a:rPr lang="en-US" sz="28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ৎ </a:t>
            </a:r>
            <a:r>
              <a:rPr lang="en-US" sz="2800" spc="-15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প্রদেশ</a:t>
            </a:r>
            <a:r>
              <a:rPr lang="en-US" sz="28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sz="28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প্রেসিডিন্সিকে</a:t>
            </a:r>
            <a:r>
              <a:rPr lang="en-US" sz="28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বিভক্ত</a:t>
            </a:r>
            <a:r>
              <a:rPr lang="en-US" sz="28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spc="-15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দুইটি</a:t>
            </a:r>
            <a:r>
              <a:rPr lang="en-US" sz="28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প্রদেশ</a:t>
            </a:r>
            <a:r>
              <a:rPr lang="en-US" sz="28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গঠন</a:t>
            </a:r>
            <a:r>
              <a:rPr lang="en-US" sz="28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যা</a:t>
            </a:r>
            <a:r>
              <a:rPr lang="en-US" sz="28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ইতিহাসে</a:t>
            </a:r>
            <a:r>
              <a:rPr lang="en-US" sz="28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spc="-15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বঙাভঙ্গ</a:t>
            </a:r>
            <a:r>
              <a:rPr lang="en-US" sz="28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নামে</a:t>
            </a:r>
            <a:r>
              <a:rPr lang="en-US" sz="28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</a:t>
            </a:r>
            <a:r>
              <a:rPr lang="en-US" sz="28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2800" spc="-15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4800600" y="1066800"/>
            <a:ext cx="3581400" cy="685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Process 7"/>
          <p:cNvSpPr/>
          <p:nvPr/>
        </p:nvSpPr>
        <p:spPr>
          <a:xfrm>
            <a:off x="2438400" y="1061357"/>
            <a:ext cx="2209800" cy="762000"/>
          </a:xfrm>
          <a:prstGeom prst="flowChartProcess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লর্ড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কার্জন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1755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3_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1960</TotalTime>
  <Words>898</Words>
  <Application>Microsoft Office PowerPoint</Application>
  <PresentationFormat>Widescreen</PresentationFormat>
  <Paragraphs>98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6" baseType="lpstr">
      <vt:lpstr>Arial</vt:lpstr>
      <vt:lpstr>Calibri</vt:lpstr>
      <vt:lpstr>Calibri Light</vt:lpstr>
      <vt:lpstr>Nikosh</vt:lpstr>
      <vt:lpstr>NikoshBAN</vt:lpstr>
      <vt:lpstr>SutonnyMJ</vt:lpstr>
      <vt:lpstr>Times New Roman</vt:lpstr>
      <vt:lpstr>Trebuchet MS</vt:lpstr>
      <vt:lpstr>Vrinda</vt:lpstr>
      <vt:lpstr>Wingdings</vt:lpstr>
      <vt:lpstr>Wingdings 3</vt:lpstr>
      <vt:lpstr>Facet</vt:lpstr>
      <vt:lpstr>3_Facet</vt:lpstr>
      <vt:lpstr>Office Theme</vt:lpstr>
      <vt:lpstr>PowerPoint Presentation</vt:lpstr>
      <vt:lpstr>PowerPoint Presentation</vt:lpstr>
      <vt:lpstr> শিক্ষক পরিচিতি </vt:lpstr>
      <vt:lpstr>  পাঠ পরিচিতি</vt:lpstr>
      <vt:lpstr> আধ্যায়ঃ ১    মুল শিরোনামঃ ব্রিটিশ ভারতে প্রতিনিধিত্বশীল সরকারের বিকাশ</vt:lpstr>
      <vt:lpstr>PowerPoint Presentation</vt:lpstr>
      <vt:lpstr>   পাঠ শেষে তোমরা কি কি শিখবে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মূল্যায়ন : জ্ঞানমূলক</vt:lpstr>
      <vt:lpstr>মূল্যায়ন : জ্ঞানমূলক</vt:lpstr>
      <vt:lpstr>মূল্যায়ন : উচ্চতর দক্ষতা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>DOEL</dc:creator>
  <cp:lastModifiedBy>Fizu</cp:lastModifiedBy>
  <cp:revision>521</cp:revision>
  <cp:lastPrinted>2017-02-23T17:37:24Z</cp:lastPrinted>
  <dcterms:created xsi:type="dcterms:W3CDTF">2006-08-16T00:00:00Z</dcterms:created>
  <dcterms:modified xsi:type="dcterms:W3CDTF">2017-07-21T15:51:42Z</dcterms:modified>
</cp:coreProperties>
</file>