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3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106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585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325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13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044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242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6728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5456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6349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</a:defRPr>
            </a:lvl1pPr>
          </a:lstStyle>
          <a:p>
            <a:endParaRPr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>
              <a:defRPr/>
            </a:lvl1pPr>
          </a:lstStyle>
          <a:p>
            <a:endParaRPr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</a:defRPr>
            </a:lvl1pPr>
          </a:lstStyle>
          <a:p>
            <a:fld id="{8B38DBA3-52F9-4AF4-A6A4-FA4D7DB2F99C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4865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22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57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39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79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143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87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2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30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B38DBA3-52F9-4AF4-A6A4-FA4D7DB2F9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24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1" r:id="rId1"/>
    <p:sldLayoutId id="2147484032" r:id="rId2"/>
    <p:sldLayoutId id="2147484033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39" r:id="rId9"/>
    <p:sldLayoutId id="2147484040" r:id="rId10"/>
    <p:sldLayoutId id="2147484041" r:id="rId11"/>
    <p:sldLayoutId id="2147484042" r:id="rId12"/>
    <p:sldLayoutId id="2147484043" r:id="rId13"/>
    <p:sldLayoutId id="2147484044" r:id="rId14"/>
    <p:sldLayoutId id="2147484045" r:id="rId15"/>
    <p:sldLayoutId id="2147484046" r:id="rId16"/>
    <p:sldLayoutId id="2147484047" r:id="rId17"/>
    <p:sldLayoutId id="2147484048" r:id="rId18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8B74AA3-66EE-42B9-B562-1C88A8417306}"/>
              </a:ext>
            </a:extLst>
          </p:cNvPr>
          <p:cNvSpPr/>
          <p:nvPr/>
        </p:nvSpPr>
        <p:spPr>
          <a:xfrm>
            <a:off x="1601876" y="-109693"/>
            <a:ext cx="2795952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alibri"/>
              </a:rPr>
              <a:t> </a:t>
            </a:r>
            <a:r>
              <a:rPr sz="6000" b="0" cap="none" spc="0" dirty="0" err="1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স্বাগতম</a:t>
            </a:r>
            <a:r>
              <a:rPr sz="5400" b="0" cap="none" spc="0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endParaRPr lang="en-US" sz="5400" b="0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086CF73-5514-44EA-BA5B-EB9F48A202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0400" y="0"/>
            <a:ext cx="77216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2712" y="-5573713"/>
            <a:ext cx="10325100" cy="8816975"/>
          </a:xfrm>
          <a:prstGeom prst="rect">
            <a:avLst/>
          </a:prstGeom>
          <a:noFill/>
          <a:ln>
            <a:noFill/>
          </a:ln>
        </p:spPr>
        <p:txBody>
          <a:bodyPr wrap="square" anchor="ctr"/>
          <a:lstStyle/>
          <a:p>
            <a:pPr marL="0" lvl="0" indent="0" algn="l">
              <a:lnSpc>
                <a:spcPct val="90000"/>
              </a:lnSpc>
              <a:buNone/>
            </a:pPr>
            <a:r>
              <a:rPr sz="4400">
                <a:solidFill>
                  <a:srgbClr val="000000"/>
                </a:solidFill>
              </a:rPr>
              <a:t>  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6225A76-D19E-4D7A-8C74-3B8B42C2147E}"/>
              </a:ext>
            </a:extLst>
          </p:cNvPr>
          <p:cNvSpPr/>
          <p:nvPr/>
        </p:nvSpPr>
        <p:spPr>
          <a:xfrm>
            <a:off x="3944192" y="1166671"/>
            <a:ext cx="647004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7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ধন্যবাদ</a:t>
            </a:r>
            <a:r>
              <a:rPr sz="7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 </a:t>
            </a:r>
            <a:r>
              <a:rPr sz="7200" b="0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/>
              </a:rPr>
              <a:t>সবাইকে</a:t>
            </a:r>
            <a:endParaRPr lang="en-US" sz="72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0087" y="287337"/>
            <a:ext cx="4635500" cy="1266825"/>
          </a:xfrm>
          <a:prstGeom prst="rect">
            <a:avLst/>
          </a:prstGeom>
          <a:gradFill>
            <a:gsLst>
              <a:gs pos="37000">
                <a:srgbClr val="FFFF00"/>
              </a:gs>
              <a:gs pos="18000">
                <a:schemeClr val="accent1">
                  <a:lumMod val="60000"/>
                  <a:lumOff val="40000"/>
                </a:schemeClr>
              </a:gs>
              <a:gs pos="81000">
                <a:srgbClr val="DCDCDC"/>
              </a:gs>
              <a:gs pos="0">
                <a:schemeClr val="bg1">
                  <a:tint val="90000"/>
                  <a:lumMod val="110000"/>
                </a:schemeClr>
              </a:gs>
              <a:gs pos="100000">
                <a:schemeClr val="bg1">
                  <a:shade val="64000"/>
                  <a:lumMod val="88000"/>
                </a:schemeClr>
              </a:gs>
            </a:gsLst>
            <a:lin ang="5400000" scaled="0"/>
          </a:gradFill>
          <a:ln w="12700">
            <a:solidFill>
              <a:srgbClr val="2D4D6A"/>
            </a:solidFill>
          </a:ln>
        </p:spPr>
        <p:txBody>
          <a:bodyPr wrap="square" anchor="ctr"/>
          <a:lstStyle/>
          <a:p>
            <a:pPr marL="0" lvl="0" indent="0" algn="ctr"/>
            <a:r>
              <a:rPr sz="8000" b="1" i="0" u="none" strike="noStrike" dirty="0" err="1">
                <a:solidFill>
                  <a:srgbClr val="FFFFFF"/>
                </a:solidFill>
                <a:latin typeface="Kalpurush" panose="02000600000000000000" pitchFamily="2" charset="0"/>
                <a:cs typeface="Kalpurush" panose="02000600000000000000" pitchFamily="2" charset="0"/>
              </a:rPr>
              <a:t>পরিচিতি</a:t>
            </a:r>
            <a:endParaRPr sz="8000" b="1" i="0" u="none" strike="noStrike" dirty="0">
              <a:solidFill>
                <a:srgbClr val="FFFFFF"/>
              </a:solidFill>
              <a:latin typeface="Kalpurush" panose="02000600000000000000" pitchFamily="2" charset="0"/>
              <a:cs typeface="Kalpurush" panose="020006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31050" y="2319337"/>
            <a:ext cx="5445125" cy="4154488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পাঠ</a:t>
            </a:r>
            <a:endParaRPr sz="4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শ্রেণীঃ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৯ম</a:t>
            </a:r>
          </a:p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বিষয়ঃ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গণিত</a:t>
            </a:r>
            <a:endParaRPr sz="4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সাধারন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পাঠঃপরিসংখ্যান</a:t>
            </a:r>
            <a:endParaRPr sz="4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বিশেষ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পাঠঃমধ্যক</a:t>
            </a:r>
            <a:endParaRPr sz="4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সময়ঃ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৪০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মিনিট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E97D3D-A609-4334-A2BB-C176DED19D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491" y="0"/>
            <a:ext cx="2463509" cy="327014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6CD4D1-74E7-4945-AB0A-17858C5B2F07}"/>
              </a:ext>
            </a:extLst>
          </p:cNvPr>
          <p:cNvSpPr txBox="1"/>
          <p:nvPr/>
        </p:nvSpPr>
        <p:spPr>
          <a:xfrm>
            <a:off x="1669141" y="2002971"/>
            <a:ext cx="49203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/>
              <a:t>শিক্ষক</a:t>
            </a:r>
            <a:endParaRPr lang="en-US" sz="3600" dirty="0"/>
          </a:p>
          <a:p>
            <a:r>
              <a:rPr lang="en-US" sz="3600" dirty="0" err="1">
                <a:latin typeface="NikoshBAN"/>
              </a:rPr>
              <a:t>মোঃ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আব্দুল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কাদের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সুমন</a:t>
            </a:r>
            <a:endParaRPr lang="en-US" sz="3600" dirty="0">
              <a:latin typeface="NikoshBAN"/>
            </a:endParaRPr>
          </a:p>
          <a:p>
            <a:r>
              <a:rPr lang="en-US" sz="3600" dirty="0" err="1">
                <a:latin typeface="NikoshBAN"/>
              </a:rPr>
              <a:t>সহকারি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শিক্ষক</a:t>
            </a:r>
            <a:r>
              <a:rPr lang="en-US" sz="3600" dirty="0">
                <a:latin typeface="NikoshBAN"/>
              </a:rPr>
              <a:t>( </a:t>
            </a:r>
            <a:r>
              <a:rPr lang="en-US" sz="3600" dirty="0" err="1">
                <a:latin typeface="NikoshBAN"/>
              </a:rPr>
              <a:t>গণিত</a:t>
            </a:r>
            <a:r>
              <a:rPr lang="en-US" sz="3600" dirty="0">
                <a:latin typeface="NikoshBAN"/>
              </a:rPr>
              <a:t>)</a:t>
            </a:r>
          </a:p>
          <a:p>
            <a:r>
              <a:rPr lang="en-US" sz="3600" dirty="0" err="1">
                <a:latin typeface="NikoshBAN"/>
              </a:rPr>
              <a:t>রোটারী</a:t>
            </a:r>
            <a:r>
              <a:rPr lang="en-US" sz="3600" dirty="0">
                <a:latin typeface="NikoshBAN"/>
              </a:rPr>
              <a:t> </a:t>
            </a:r>
            <a:r>
              <a:rPr lang="en-US" sz="3600" dirty="0" err="1">
                <a:latin typeface="NikoshBAN"/>
              </a:rPr>
              <a:t>স্কুল</a:t>
            </a:r>
            <a:r>
              <a:rPr lang="en-US" sz="3600" dirty="0">
                <a:latin typeface="NikoshBAN"/>
              </a:rPr>
              <a:t>, </a:t>
            </a:r>
            <a:r>
              <a:rPr lang="en-US" sz="3600" dirty="0" err="1">
                <a:latin typeface="NikoshBAN"/>
              </a:rPr>
              <a:t>খুলনা</a:t>
            </a:r>
            <a:r>
              <a:rPr lang="en-US" sz="3600" dirty="0">
                <a:latin typeface="NikoshBAN"/>
              </a:rPr>
              <a:t>।।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8B7678-0FFF-4689-96AD-00AB43B0AF48}"/>
              </a:ext>
            </a:extLst>
          </p:cNvPr>
          <p:cNvCxnSpPr/>
          <p:nvPr/>
        </p:nvCxnSpPr>
        <p:spPr>
          <a:xfrm>
            <a:off x="1915886" y="2554514"/>
            <a:ext cx="12192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/>
          <p:cNvSpPr/>
          <p:nvPr/>
        </p:nvSpPr>
        <p:spPr>
          <a:xfrm>
            <a:off x="536575" y="1589087"/>
            <a:ext cx="4978400" cy="3856038"/>
          </a:xfrm>
          <a:prstGeom prst="bevel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accent1"/>
            </a:solidFill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wrap="square" anchor="ctr"/>
          <a:lstStyle/>
          <a:p>
            <a:pPr marL="0" lvl="0" indent="0" algn="ctr"/>
            <a:endParaRPr/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395412" y="2287587"/>
            <a:ext cx="3273425" cy="2459038"/>
          </a:xfrm>
          <a:prstGeom prst="rect">
            <a:avLst/>
          </a:prstGeom>
        </p:spPr>
      </p:pic>
      <p:sp>
        <p:nvSpPr>
          <p:cNvPr id="4" name="Rectangle: Beveled 3"/>
          <p:cNvSpPr/>
          <p:nvPr/>
        </p:nvSpPr>
        <p:spPr>
          <a:xfrm>
            <a:off x="5965825" y="1589087"/>
            <a:ext cx="5294312" cy="3856038"/>
          </a:xfrm>
          <a:prstGeom prst="bevel">
            <a:avLst/>
          </a:prstGeom>
          <a:solidFill>
            <a:srgbClr val="7030A0"/>
          </a:solidFill>
          <a:ln w="12700">
            <a:solidFill>
              <a:srgbClr val="2D4D6A"/>
            </a:solidFill>
          </a:ln>
          <a:effectLst>
            <a:reflection blurRad="6350" stA="52000" endA="300" endPos="35000" dir="5400000" sy="-100000" algn="bl" rotWithShape="0"/>
          </a:effectLst>
        </p:spPr>
        <p:txBody>
          <a:bodyPr wrap="square" anchor="ctr"/>
          <a:lstStyle/>
          <a:p>
            <a:pPr marL="0" lvl="0" indent="0" algn="ctr"/>
            <a:endParaRPr/>
          </a:p>
        </p:txBody>
      </p:sp>
      <p:pic>
        <p:nvPicPr>
          <p:cNvPr id="5" name="Picture 4"/>
          <p:cNvPicPr/>
          <p:nvPr/>
        </p:nvPicPr>
        <p:blipFill>
          <a:blip r:embed="rId3"/>
          <a:srcRect l="48078" t="42710" r="736" b="2372"/>
          <a:stretch>
            <a:fillRect/>
          </a:stretch>
        </p:blipFill>
        <p:spPr>
          <a:xfrm>
            <a:off x="6375400" y="2044700"/>
            <a:ext cx="4370387" cy="303053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  <p:sp>
        <p:nvSpPr>
          <p:cNvPr id="6" name="Rectangle: Beveled 5"/>
          <p:cNvSpPr/>
          <p:nvPr/>
        </p:nvSpPr>
        <p:spPr>
          <a:xfrm>
            <a:off x="2295525" y="0"/>
            <a:ext cx="8909504" cy="1381125"/>
          </a:xfrm>
          <a:prstGeom prst="bevel">
            <a:avLst/>
          </a:prstGeom>
          <a:solidFill>
            <a:schemeClr val="accent1"/>
          </a:solidFill>
          <a:ln w="12700">
            <a:solidFill>
              <a:srgbClr val="2D4D6A"/>
            </a:solidFill>
          </a:ln>
        </p:spPr>
        <p:txBody>
          <a:bodyPr wrap="square" anchor="ctr"/>
          <a:lstStyle/>
          <a:p>
            <a:pPr marL="0" lvl="0" indent="0" algn="ctr"/>
            <a:r>
              <a:rPr sz="4800">
                <a:solidFill>
                  <a:srgbClr val="FFFFFF"/>
                </a:solidFill>
                <a:latin typeface="NikoshBAN"/>
              </a:rPr>
              <a:t>নিচের ছবি গুলো লক্ষ্য কর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Decision 2"/>
          <p:cNvSpPr/>
          <p:nvPr/>
        </p:nvSpPr>
        <p:spPr>
          <a:xfrm>
            <a:off x="2617787" y="2957512"/>
            <a:ext cx="6926263" cy="2833688"/>
          </a:xfrm>
          <a:prstGeom prst="flowChartDecision">
            <a:avLst/>
          </a:prstGeom>
          <a:gradFill>
            <a:gsLst>
              <a:gs pos="0">
                <a:srgbClr val="0070C0"/>
              </a:gs>
              <a:gs pos="74000">
                <a:schemeClr val="accent1">
                  <a:lumMod val="45000"/>
                  <a:lumOff val="55000"/>
                </a:schemeClr>
              </a:gs>
              <a:gs pos="46500">
                <a:srgbClr val="FFC000"/>
              </a:gs>
              <a:gs pos="1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95250" cmpd="thickThin">
            <a:solidFill>
              <a:srgbClr val="2D4D6A"/>
            </a:solidFill>
            <a:prstDash val="sysDot"/>
          </a:ln>
        </p:spPr>
        <p:txBody>
          <a:bodyPr wrap="square" anchor="ctr"/>
          <a:lstStyle/>
          <a:p>
            <a:pPr marL="0" lvl="0" indent="0" algn="ctr"/>
            <a:r>
              <a:rPr sz="4800">
                <a:solidFill>
                  <a:srgbClr val="FFFF00"/>
                </a:solidFill>
                <a:latin typeface="Calibri"/>
              </a:rPr>
              <a:t> </a:t>
            </a:r>
            <a:r>
              <a:rPr sz="4800">
                <a:solidFill>
                  <a:srgbClr val="FFFF00"/>
                </a:solidFill>
                <a:latin typeface="NikoshBAN"/>
              </a:rPr>
              <a:t>মধ্যক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C87C6F7-B7FD-4DF9-BDB7-00C84657ED52}"/>
              </a:ext>
            </a:extLst>
          </p:cNvPr>
          <p:cNvSpPr/>
          <p:nvPr/>
        </p:nvSpPr>
        <p:spPr>
          <a:xfrm>
            <a:off x="4799975" y="632098"/>
            <a:ext cx="35205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আজকের</a:t>
            </a:r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 </a:t>
            </a:r>
            <a:r>
              <a:rPr lang="en-US" sz="5400" b="1" cap="none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Kalpurush" panose="02000600000000000000" pitchFamily="2" charset="0"/>
                <a:cs typeface="Kalpurush" panose="02000600000000000000" pitchFamily="2" charset="0"/>
              </a:rPr>
              <a:t>পাঠ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5350" y="2952750"/>
            <a:ext cx="9283700" cy="3262312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400" dirty="0" err="1">
                <a:solidFill>
                  <a:srgbClr val="000000"/>
                </a:solidFill>
                <a:latin typeface="NikoshBAN"/>
              </a:rPr>
              <a:t>পাঠ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শেষে</a:t>
            </a:r>
            <a:r>
              <a:rPr sz="44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400" dirty="0" err="1">
                <a:solidFill>
                  <a:srgbClr val="000000"/>
                </a:solidFill>
                <a:latin typeface="NikoshBAN"/>
              </a:rPr>
              <a:t>শিক্ষার্থীরা</a:t>
            </a:r>
            <a:endParaRPr sz="4400" dirty="0">
              <a:solidFill>
                <a:srgbClr val="000000"/>
              </a:solidFill>
              <a:latin typeface="NikoshBAN"/>
            </a:endParaRPr>
          </a:p>
          <a:p>
            <a:pPr marL="0" lvl="0" indent="0" algn="l"/>
            <a:r>
              <a:rPr sz="1800" dirty="0">
                <a:solidFill>
                  <a:srgbClr val="000000"/>
                </a:solidFill>
                <a:latin typeface="NikoshBAN"/>
              </a:rPr>
              <a:t> </a:t>
            </a:r>
          </a:p>
          <a:p>
            <a:pPr marL="285750" lvl="0" indent="-285750" algn="l">
              <a:buFont typeface="Wingdings" panose="05000000000000000000" pitchFamily="2" charset="2"/>
              <a:buChar char="v"/>
            </a:pP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মধ্যক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কি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তা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বলতে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পারবে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।</a:t>
            </a:r>
          </a:p>
          <a:p>
            <a:pPr marL="685800" lvl="0" indent="-685800" algn="l">
              <a:buFont typeface="Wingdings" panose="05000000000000000000" pitchFamily="2" charset="2"/>
              <a:buChar char="v"/>
            </a:pPr>
            <a:r>
              <a:rPr sz="4800" dirty="0" err="1">
                <a:solidFill>
                  <a:srgbClr val="000000"/>
                </a:solidFill>
                <a:latin typeface="NikoshBAN"/>
              </a:rPr>
              <a:t>মধ্যকের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সূত্র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লিখতে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পারবে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।</a:t>
            </a:r>
          </a:p>
          <a:p>
            <a:pPr marL="685800" lvl="0" indent="-685800" algn="l">
              <a:buFont typeface="Wingdings" panose="05000000000000000000" pitchFamily="2" charset="2"/>
              <a:buChar char="v"/>
            </a:pPr>
            <a:r>
              <a:rPr sz="4800" dirty="0" err="1">
                <a:solidFill>
                  <a:srgbClr val="000000"/>
                </a:solidFill>
                <a:latin typeface="NikoshBAN"/>
              </a:rPr>
              <a:t>মধ্যক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নির্ণয়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করতে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000000"/>
                </a:solidFill>
                <a:latin typeface="NikoshBAN"/>
              </a:rPr>
              <a:t>পারবে</a:t>
            </a:r>
            <a:r>
              <a:rPr sz="48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2800" dirty="0">
                <a:solidFill>
                  <a:srgbClr val="000000"/>
                </a:solidFill>
                <a:latin typeface="NikoshBAN"/>
              </a:rPr>
              <a:t>।</a:t>
            </a:r>
          </a:p>
        </p:txBody>
      </p:sp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A04B46FF-2ACD-43DC-926F-CC8EE8971D4F}"/>
              </a:ext>
            </a:extLst>
          </p:cNvPr>
          <p:cNvSpPr/>
          <p:nvPr/>
        </p:nvSpPr>
        <p:spPr>
          <a:xfrm>
            <a:off x="5697416" y="0"/>
            <a:ext cx="3770141" cy="3066757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60FF708-A673-4D61-B211-C51F1019C519}"/>
              </a:ext>
            </a:extLst>
          </p:cNvPr>
          <p:cNvSpPr/>
          <p:nvPr/>
        </p:nvSpPr>
        <p:spPr>
          <a:xfrm>
            <a:off x="5758016" y="941587"/>
            <a:ext cx="34050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শিখন</a:t>
            </a:r>
            <a:r>
              <a:rPr sz="54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 </a:t>
            </a:r>
            <a:r>
              <a:rPr sz="5400" b="1" cap="none" spc="0" dirty="0" err="1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/>
              </a:rPr>
              <a:t>ফল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Beveled 1"/>
          <p:cNvSpPr/>
          <p:nvPr/>
        </p:nvSpPr>
        <p:spPr>
          <a:xfrm>
            <a:off x="3041650" y="0"/>
            <a:ext cx="5759450" cy="1916112"/>
          </a:xfrm>
          <a:prstGeom prst="bevel">
            <a:avLst/>
          </a:prstGeom>
          <a:solidFill>
            <a:srgbClr val="C00000"/>
          </a:solidFill>
          <a:ln w="76200">
            <a:solidFill>
              <a:schemeClr val="accent3">
                <a:lumMod val="75000"/>
              </a:schemeClr>
            </a:solidFill>
          </a:ln>
        </p:spPr>
        <p:txBody>
          <a:bodyPr wrap="square" anchor="ctr"/>
          <a:lstStyle/>
          <a:p>
            <a:pPr marL="0" lvl="0" indent="0" algn="ctr"/>
            <a:r>
              <a:rPr sz="7200">
                <a:solidFill>
                  <a:srgbClr val="FFFFFF"/>
                </a:solidFill>
                <a:latin typeface="NikoshBAN"/>
              </a:rPr>
              <a:t>উপস্থাপন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5150" y="2074862"/>
            <a:ext cx="11942762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457200" lvl="0" indent="-457200" algn="l">
              <a:buFont typeface="Wingdings" panose="05000000000000000000" pitchFamily="2" charset="2"/>
              <a:buChar char="q"/>
            </a:pPr>
            <a:r>
              <a:rPr sz="3200" dirty="0">
                <a:solidFill>
                  <a:srgbClr val="C00000"/>
                </a:solidFill>
                <a:latin typeface="NikoshBAN"/>
              </a:rPr>
              <a:t>১০ম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শ্রেণীর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৬০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জন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শিক্ষার্থীর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গণিত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বিষয়ে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প্রাপ্ত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নম্বরের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গনসংখ্যা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নিবেশন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সারণি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দেওয়া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হলো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। </a:t>
            </a:r>
          </a:p>
          <a:p>
            <a:pPr marL="0" lvl="0" indent="0" algn="l"/>
            <a:r>
              <a:rPr sz="3200" dirty="0" err="1">
                <a:solidFill>
                  <a:srgbClr val="C00000"/>
                </a:solidFill>
                <a:latin typeface="NikoshBAN"/>
              </a:rPr>
              <a:t>প্রদত্ত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উপাত্তের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মধ্যক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নির্ণয়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3200" dirty="0" err="1">
                <a:solidFill>
                  <a:srgbClr val="C00000"/>
                </a:solidFill>
                <a:latin typeface="NikoshBAN"/>
              </a:rPr>
              <a:t>কর</a:t>
            </a:r>
            <a:r>
              <a:rPr sz="3200" dirty="0">
                <a:solidFill>
                  <a:srgbClr val="C00000"/>
                </a:solidFill>
                <a:latin typeface="NikoshBAN"/>
              </a:rPr>
              <a:t>।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250825" y="3643312"/>
            <a:ext cx="12569825" cy="6837363"/>
            <a:chOff x="158" y="2295"/>
            <a:chExt cx="7918" cy="4307"/>
          </a:xfrm>
        </p:grpSpPr>
        <p:sp>
          <p:nvSpPr>
            <p:cNvPr id="5" name="Rectangle 4"/>
            <p:cNvSpPr/>
            <p:nvPr/>
          </p:nvSpPr>
          <p:spPr>
            <a:xfrm>
              <a:off x="158" y="2295"/>
              <a:ext cx="1061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শ্রেণী</a:t>
              </a:r>
              <a:r>
                <a:rPr sz="4000" baseline="0">
                  <a:latin typeface="NikoshBAN"/>
                </a:rPr>
                <a:t> ব্যাপ্তি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19" y="2295"/>
              <a:ext cx="819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৩১</a:t>
              </a:r>
              <a:r>
                <a:rPr sz="4000" baseline="0">
                  <a:latin typeface="NikoshBAN"/>
                </a:rPr>
                <a:t> - ৪০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038" y="2295"/>
              <a:ext cx="886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৪১ -৫০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924" y="2295"/>
              <a:ext cx="985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৫১ -৬০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909" y="2295"/>
              <a:ext cx="764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৬১ -৭০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73" y="2295"/>
              <a:ext cx="1218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৭১</a:t>
              </a:r>
              <a:r>
                <a:rPr sz="4000" baseline="0">
                  <a:latin typeface="NikoshBAN"/>
                </a:rPr>
                <a:t> - ৮০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891" y="2295"/>
              <a:ext cx="1218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৮১ -</a:t>
              </a:r>
              <a:r>
                <a:rPr sz="4000" baseline="0">
                  <a:latin typeface="NikoshBAN"/>
                </a:rPr>
                <a:t> ৯০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109" y="2295"/>
              <a:ext cx="963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৮১ - ৯০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58" y="3301"/>
              <a:ext cx="1061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গনসংখ্যা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19" y="3301"/>
              <a:ext cx="819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 algn="ctr">
                <a:buNone/>
              </a:pPr>
              <a:r>
                <a:rPr sz="4000" baseline="0">
                  <a:latin typeface="NikoshBAN"/>
                </a:rPr>
                <a:t> ৬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38" y="3301"/>
              <a:ext cx="886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 algn="ctr">
                <a:buNone/>
              </a:pPr>
              <a:r>
                <a:rPr sz="4000">
                  <a:latin typeface="NikoshBAN"/>
                </a:rPr>
                <a:t>  </a:t>
              </a:r>
              <a:r>
                <a:rPr sz="4000" baseline="0">
                  <a:latin typeface="NikoshBAN"/>
                </a:rPr>
                <a:t> ৮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924" y="3301"/>
              <a:ext cx="985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 algn="ctr">
                <a:buNone/>
              </a:pPr>
              <a:r>
                <a:rPr sz="4000">
                  <a:latin typeface="NikoshBAN"/>
                </a:rPr>
                <a:t> ১০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909" y="3301"/>
              <a:ext cx="764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 algn="ctr">
                <a:buNone/>
              </a:pPr>
              <a:r>
                <a:rPr sz="4000">
                  <a:latin typeface="NikoshBAN"/>
                </a:rPr>
                <a:t>  ১২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73" y="3301"/>
              <a:ext cx="1218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    ৫</a:t>
              </a:r>
              <a:r>
                <a:rPr sz="4000" baseline="0">
                  <a:latin typeface="NikoshBAN"/>
                </a:rPr>
                <a:t>    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891" y="3301"/>
              <a:ext cx="1218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     ৭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7109" y="3301"/>
              <a:ext cx="963" cy="100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    ২</a:t>
              </a: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 1"/>
          <p:cNvSpPr/>
          <p:nvPr/>
        </p:nvSpPr>
        <p:spPr>
          <a:xfrm>
            <a:off x="2566987" y="139700"/>
            <a:ext cx="6769100" cy="2057400"/>
          </a:xfrm>
          <a:solidFill>
            <a:schemeClr val="accent1">
              <a:lumMod val="50000"/>
            </a:schemeClr>
          </a:solidFill>
          <a:ln w="12700">
            <a:solidFill>
              <a:srgbClr val="FFFF00"/>
            </a:solidFill>
          </a:ln>
        </p:spPr>
        <p:txBody>
          <a:bodyPr wrap="square" anchor="ctr"/>
          <a:lstStyle/>
          <a:p>
            <a:pPr marL="0" lvl="0" indent="0" algn="ctr"/>
            <a:r>
              <a:rPr sz="8000" dirty="0" err="1">
                <a:solidFill>
                  <a:srgbClr val="FFC000"/>
                </a:solidFill>
                <a:latin typeface="NikoshBAN"/>
              </a:rPr>
              <a:t>দলীয়</a:t>
            </a:r>
            <a:r>
              <a:rPr sz="8000" dirty="0">
                <a:solidFill>
                  <a:srgbClr val="FFC000"/>
                </a:solidFill>
                <a:latin typeface="NikoshBAN"/>
              </a:rPr>
              <a:t> </a:t>
            </a:r>
            <a:r>
              <a:rPr sz="8000" dirty="0" err="1">
                <a:solidFill>
                  <a:srgbClr val="FFC000"/>
                </a:solidFill>
                <a:latin typeface="NikoshBAN"/>
              </a:rPr>
              <a:t>কাজ</a:t>
            </a:r>
            <a:endParaRPr sz="8000" dirty="0">
              <a:solidFill>
                <a:srgbClr val="FFC000"/>
              </a:solidFill>
              <a:latin typeface="NikoshBAN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9062" y="2495550"/>
            <a:ext cx="11663363" cy="1754187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571500" lvl="0" indent="-571500" algn="l">
              <a:buFont typeface="Wingdings" panose="05000000000000000000" pitchFamily="2" charset="2"/>
              <a:buChar char="q"/>
            </a:pPr>
            <a:r>
              <a:rPr sz="3600" dirty="0">
                <a:solidFill>
                  <a:srgbClr val="000000"/>
                </a:solidFill>
                <a:latin typeface="NikoshBAN"/>
              </a:rPr>
              <a:t>৭ম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শ্রেণীর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৬০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জন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শিক্ষার্থীর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৫০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নম্বরের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সাময়িক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পরীক্ষার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প্রাপ্ত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নম্বেরের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গণসংখ্যা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নিবেশন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সারনি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দেওয়া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হলো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প্রদত্ত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</a:p>
          <a:p>
            <a:pPr marL="0" lvl="0" indent="0" algn="l"/>
            <a:r>
              <a:rPr sz="3600" dirty="0" err="1">
                <a:solidFill>
                  <a:srgbClr val="000000"/>
                </a:solidFill>
                <a:latin typeface="NikoshBAN"/>
              </a:rPr>
              <a:t>উপাত্তের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মধ্যক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নির্ণয়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</a:t>
            </a:r>
            <a:r>
              <a:rPr sz="3600" dirty="0" err="1">
                <a:solidFill>
                  <a:srgbClr val="000000"/>
                </a:solidFill>
                <a:latin typeface="NikoshBAN"/>
              </a:rPr>
              <a:t>কর</a:t>
            </a:r>
            <a:r>
              <a:rPr sz="3600" dirty="0">
                <a:solidFill>
                  <a:srgbClr val="000000"/>
                </a:solidFill>
                <a:latin typeface="NikoshBAN"/>
              </a:rPr>
              <a:t> ।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9062" y="4251325"/>
            <a:ext cx="11220450" cy="5287962"/>
            <a:chOff x="75" y="2678"/>
            <a:chExt cx="7068" cy="3331"/>
          </a:xfrm>
        </p:grpSpPr>
        <p:sp>
          <p:nvSpPr>
            <p:cNvPr id="5" name="Rectangle 4"/>
            <p:cNvSpPr/>
            <p:nvPr/>
          </p:nvSpPr>
          <p:spPr>
            <a:xfrm>
              <a:off x="75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প্রাপ্ত</a:t>
              </a:r>
              <a:r>
                <a:rPr sz="4000" baseline="0">
                  <a:latin typeface="NikoshBAN"/>
                </a:rPr>
                <a:t> নম্বর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253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১-১০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1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১১-২০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09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২১-৩০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4787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৩১-৪০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965" y="2678"/>
              <a:ext cx="1178" cy="3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৪১-৫০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5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গণসংখ্যা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253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৭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431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১০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609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১৬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787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১৮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965" y="3045"/>
              <a:ext cx="1178" cy="28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anchor="t"/>
            <a:lstStyle/>
            <a:p>
              <a:pPr lvl="0">
                <a:buNone/>
              </a:pPr>
              <a:r>
                <a:rPr sz="4000">
                  <a:latin typeface="NikoshBAN"/>
                </a:rPr>
                <a:t>৯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11487" y="0"/>
            <a:ext cx="6294438" cy="2162175"/>
          </a:xfrm>
          <a:prstGeom prst="flowChartAlternateProcess">
            <a:avLst/>
          </a:prstGeom>
          <a:solidFill>
            <a:schemeClr val="accent1"/>
          </a:solidFill>
          <a:ln w="76200">
            <a:solidFill>
              <a:srgbClr val="2D4D6A"/>
            </a:solidFill>
          </a:ln>
        </p:spPr>
        <p:txBody>
          <a:bodyPr wrap="square" anchor="ctr"/>
          <a:lstStyle/>
          <a:p>
            <a:pPr marL="0" lvl="0" indent="0" algn="ctr"/>
            <a:r>
              <a:rPr sz="9600">
                <a:solidFill>
                  <a:srgbClr val="FFFFFF"/>
                </a:solidFill>
                <a:latin typeface="NikoshBAN"/>
              </a:rPr>
              <a:t>মূল্যায়ন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33438" y="2703781"/>
            <a:ext cx="11358562" cy="2584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685800" lvl="0" indent="-685800" algn="l">
              <a:buFont typeface="Wingdings" panose="05000000000000000000" pitchFamily="2" charset="2"/>
              <a:buChar char="q"/>
            </a:pPr>
            <a:r>
              <a:rPr sz="5400" dirty="0" err="1">
                <a:solidFill>
                  <a:srgbClr val="0070C0"/>
                </a:solidFill>
                <a:latin typeface="NikoshBAN"/>
              </a:rPr>
              <a:t>মধ্যক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নির্ণয়ের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সূত্র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লিখ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?</a:t>
            </a:r>
          </a:p>
          <a:p>
            <a:pPr marL="685800" lvl="0" indent="-685800" algn="l">
              <a:buFont typeface="Wingdings" panose="05000000000000000000" pitchFamily="2" charset="2"/>
              <a:buChar char="q"/>
            </a:pPr>
            <a:r>
              <a:rPr sz="5400" dirty="0" err="1">
                <a:solidFill>
                  <a:srgbClr val="0070C0"/>
                </a:solidFill>
                <a:latin typeface="NikoshBAN"/>
              </a:rPr>
              <a:t>মধ্যক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শ্রেণী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কোনটি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?</a:t>
            </a:r>
          </a:p>
          <a:p>
            <a:pPr marL="685800" lvl="0" indent="-685800" algn="l">
              <a:buFont typeface="Wingdings" panose="05000000000000000000" pitchFamily="2" charset="2"/>
              <a:buChar char="q"/>
            </a:pPr>
            <a:r>
              <a:rPr sz="5400" dirty="0" err="1">
                <a:solidFill>
                  <a:srgbClr val="0070C0"/>
                </a:solidFill>
                <a:latin typeface="NikoshBAN"/>
              </a:rPr>
              <a:t>মধ্যক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শ্রেণীর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নিম্নমান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 </a:t>
            </a:r>
            <a:r>
              <a:rPr sz="5400" dirty="0" err="1">
                <a:solidFill>
                  <a:srgbClr val="0070C0"/>
                </a:solidFill>
                <a:latin typeface="NikoshBAN"/>
              </a:rPr>
              <a:t>বল</a:t>
            </a:r>
            <a:r>
              <a:rPr sz="5400" dirty="0">
                <a:solidFill>
                  <a:srgbClr val="0070C0"/>
                </a:solidFill>
                <a:latin typeface="NikoshBAN"/>
              </a:rPr>
              <a:t>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2900362" y="228600"/>
            <a:ext cx="5943600" cy="2109787"/>
          </a:xfrm>
          <a:prstGeom prst="flowChartPunchedTape">
            <a:avLst/>
          </a:prstGeom>
          <a:solidFill>
            <a:srgbClr val="C00000"/>
          </a:solidFill>
          <a:ln w="12700">
            <a:solidFill>
              <a:srgbClr val="2D4D6A"/>
            </a:solidFill>
          </a:ln>
        </p:spPr>
        <p:txBody>
          <a:bodyPr wrap="square" anchor="ctr"/>
          <a:lstStyle/>
          <a:p>
            <a:pPr marL="0" lvl="0" indent="0" algn="ctr"/>
            <a:r>
              <a:rPr sz="6600">
                <a:solidFill>
                  <a:srgbClr val="FFFF00"/>
                </a:solidFill>
                <a:latin typeface="NikoshBAN"/>
              </a:rPr>
              <a:t> বাড়ীর কাজ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863725" y="3235325"/>
            <a:ext cx="9459912" cy="156845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marL="0" lvl="0" indent="0" algn="l"/>
            <a:r>
              <a:rPr sz="4800" dirty="0">
                <a:solidFill>
                  <a:srgbClr val="C00000"/>
                </a:solidFill>
                <a:latin typeface="NikoshBAN"/>
              </a:rPr>
              <a:t>#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অনুশীলনীর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৪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নং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প্রশ্নের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মধ্যক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নির্ণয়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করে</a:t>
            </a:r>
            <a:r>
              <a:rPr sz="4800" dirty="0">
                <a:solidFill>
                  <a:srgbClr val="C00000"/>
                </a:solidFill>
                <a:latin typeface="NikoshBAN"/>
              </a:rPr>
              <a:t> </a:t>
            </a:r>
            <a:r>
              <a:rPr sz="4800" dirty="0" err="1">
                <a:solidFill>
                  <a:srgbClr val="C00000"/>
                </a:solidFill>
                <a:latin typeface="NikoshBAN"/>
              </a:rPr>
              <a:t>আনব</a:t>
            </a:r>
            <a:r>
              <a:rPr lang="as-IN" sz="4800" dirty="0">
                <a:solidFill>
                  <a:srgbClr val="C00000"/>
                </a:solidFill>
                <a:latin typeface="NikoshBAN"/>
              </a:rPr>
              <a:t>ে</a:t>
            </a:r>
            <a:r>
              <a:rPr lang="en-US" sz="1800" dirty="0">
                <a:solidFill>
                  <a:srgbClr val="000000"/>
                </a:solidFill>
                <a:latin typeface="NikoshBAN"/>
              </a:rPr>
              <a:t>।</a:t>
            </a:r>
            <a:endParaRPr sz="1800" dirty="0">
              <a:solidFill>
                <a:srgbClr val="000000"/>
              </a:solidFill>
              <a:latin typeface="NikoshBAN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31</TotalTime>
  <Words>192</Words>
  <Application>Microsoft Office PowerPoint</Application>
  <PresentationFormat>Widescreen</PresentationFormat>
  <Paragraphs>63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Corbel</vt:lpstr>
      <vt:lpstr>Kalpurush</vt:lpstr>
      <vt:lpstr>NikoshBAN</vt:lpstr>
      <vt:lpstr>Wingdings</vt:lpstr>
      <vt:lpstr>Parallax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Kader Suman</cp:lastModifiedBy>
  <cp:revision>7</cp:revision>
  <dcterms:modified xsi:type="dcterms:W3CDTF">2021-06-05T08:03:22Z</dcterms:modified>
</cp:coreProperties>
</file>