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4" r:id="rId9"/>
    <p:sldId id="262" r:id="rId10"/>
    <p:sldId id="265" r:id="rId11"/>
    <p:sldId id="263" r:id="rId12"/>
    <p:sldId id="276" r:id="rId13"/>
    <p:sldId id="277" r:id="rId14"/>
    <p:sldId id="269" r:id="rId15"/>
    <p:sldId id="271" r:id="rId16"/>
    <p:sldId id="273" r:id="rId17"/>
    <p:sldId id="27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FF"/>
    <a:srgbClr val="FFCCFF"/>
    <a:srgbClr val="FFCC00"/>
    <a:srgbClr val="FF6600"/>
    <a:srgbClr val="FF00FF"/>
    <a:srgbClr val="FFFFFF"/>
    <a:srgbClr val="66CCFF"/>
    <a:srgbClr val="6AC68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24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50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76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592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18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82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63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0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66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71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5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3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C9E7-5583-44A6-A7A1-469C77A944D0}" type="datetimeFigureOut">
              <a:rPr lang="en-US" smtClean="0"/>
              <a:t>6/5/2021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2C33F-C97E-4A42-9D73-AD7B6CF738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85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f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g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2676" y="357029"/>
            <a:ext cx="8571719" cy="963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76" y="1156505"/>
            <a:ext cx="8448427" cy="52033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550" y="1296902"/>
            <a:ext cx="6277969" cy="508633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53805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05970" y="1107840"/>
            <a:ext cx="9144000" cy="601842"/>
          </a:xfrm>
          <a:prstGeom prst="roundRect">
            <a:avLst/>
          </a:prstGeom>
          <a:solidFill>
            <a:srgbClr val="49D50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effectLst>
                  <a:glow rad="101600">
                    <a:srgbClr val="FF00FF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3600" dirty="0">
              <a:effectLst>
                <a:glow rad="101600">
                  <a:srgbClr val="FF00FF">
                    <a:alpha val="6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863322" y="3404670"/>
            <a:ext cx="8986648" cy="140430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১। ঋ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ঋ-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কারের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মূর্ধন্য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-ষ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এরকম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৫টি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endParaRPr lang="en-US" sz="3200" dirty="0" smtClean="0">
              <a:ln>
                <a:solidFill>
                  <a:srgbClr val="FFFFFF"/>
                </a:solidFill>
              </a:ln>
              <a:solidFill>
                <a:srgbClr val="66CC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২। ট ,ঠ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পূর্বে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সর্বদা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‘ষ’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এরকম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3200" dirty="0" smtClean="0">
                <a:ln>
                  <a:solidFill>
                    <a:srgbClr val="FFFFFF"/>
                  </a:solidFill>
                </a:ln>
                <a:solidFill>
                  <a:srgbClr val="66CCFF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 smtClean="0">
              <a:ln>
                <a:solidFill>
                  <a:srgbClr val="FFFFFF"/>
                </a:solidFill>
              </a:ln>
              <a:solidFill>
                <a:srgbClr val="66CCFF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65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45565" y="373739"/>
            <a:ext cx="10072254" cy="1004686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4000" b="1" kern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অনু, অভি, প্রতি ,বি, সু</a:t>
            </a:r>
            <a:r>
              <a:rPr lang="en-US" sz="4000" b="1" kern="0" noProof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noProof="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উপসর্গের</a:t>
            </a:r>
            <a:r>
              <a:rPr lang="en-US" sz="4000" b="1" kern="0" noProof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kern="0" noProof="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4000" b="1" kern="0" noProof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‘ষ’ </a:t>
            </a:r>
            <a:r>
              <a:rPr lang="en-US" sz="4000" b="1" kern="0" noProof="0" dirty="0" err="1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4000" b="1" kern="0" noProof="0" dirty="0" smtClean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kumimoji="0" lang="en-US" sz="4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37731" y="2006220"/>
            <a:ext cx="9111598" cy="227917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2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 –</a:t>
            </a:r>
            <a:r>
              <a:rPr lang="bn-IN" sz="32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অভিষেক,অনুষঙ্গ, প্রতিষেধক ,অনুষ্ঠান , বিষম ,সুষমা ইত্যাদি </a:t>
            </a:r>
            <a:endParaRPr lang="en-US" sz="3200" dirty="0"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5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965277" y="1105469"/>
            <a:ext cx="9225887" cy="818865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বানানে কখন ‘ষ’ হবেনা</a:t>
            </a:r>
            <a:endParaRPr lang="en-US" sz="3600" dirty="0"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504363" y="2442951"/>
            <a:ext cx="8359255" cy="4026088"/>
          </a:xfrm>
          <a:prstGeom prst="roundRect">
            <a:avLst/>
          </a:prstGeom>
          <a:solidFill>
            <a:srgbClr val="6AC6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১</a:t>
            </a:r>
            <a:r>
              <a:rPr lang="bn-IN" sz="3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।খাঁটি বাংলা শব্দ ও ক্রিয়া পদে ‘ষ’ হবেনা। </a:t>
            </a:r>
          </a:p>
          <a:p>
            <a:pPr algn="just"/>
            <a:r>
              <a:rPr lang="bn-IN" sz="32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     যেমন-করিস,দিস , যাস ধরিস, ইত্যাদি</a:t>
            </a:r>
          </a:p>
          <a:p>
            <a:pPr algn="just"/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২। বিদেশি শব্দে কখন ‘ষ’ হবেনা।</a:t>
            </a:r>
          </a:p>
          <a:p>
            <a:pPr algn="just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bn-IN" sz="32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যেমন-পোশাক ,জিনিস,অফিস, স্টেশন ,ইত্যাদি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just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৩। ‘সাৎ’ প্রত্যয়ে ‘স’ কখন ‘ষ’ </a:t>
            </a:r>
            <a:r>
              <a:rPr lang="en-US" sz="3600" b="1" dirty="0" err="1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bn-IN" sz="3600" b="1" dirty="0" smtClean="0"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না।</a:t>
            </a:r>
          </a:p>
          <a:p>
            <a:pPr algn="just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 smtClean="0"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যেমন-অকস্মাৎ ,ধূলিস্মাৎ ,ভূমিস্মাৎ ইত্যাদি </a:t>
            </a:r>
            <a:r>
              <a:rPr lang="bn-IN" sz="3200" dirty="0" smtClean="0"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200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71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187356" y="989462"/>
            <a:ext cx="9676262" cy="3725839"/>
          </a:xfrm>
          <a:prstGeom prst="roundRect">
            <a:avLst/>
          </a:prstGeom>
          <a:solidFill>
            <a:srgbClr val="3FEDF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কতগুল শব্দ স্বভাবত ‘ষ’ হয়।</a:t>
            </a:r>
          </a:p>
          <a:p>
            <a:pPr algn="ctr"/>
            <a:endParaRPr lang="bn-IN" sz="3600" b="1" dirty="0" smtClean="0">
              <a:solidFill>
                <a:schemeClr val="tx1"/>
              </a:solidFill>
              <a:effectLst>
                <a:glow rad="101600">
                  <a:srgbClr val="FFFFFF">
                    <a:alpha val="6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ln w="0"/>
                <a:solidFill>
                  <a:schemeClr val="tx1"/>
                </a:solidFill>
                <a:effectLst>
                  <a:glow rad="101600">
                    <a:srgbClr val="FFFFFF">
                      <a:alpha val="60000"/>
                    </a:srgb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যেমন—ঈর্ষা, হর্ষ,কোষ, মানুষ, ভাষা, পৌষ,  শেষ, মহিষ, ষোড়শ, ষষ্ঠ, ঔষধ, ষাট, আষাঢ়, ষোল, ঘুষ, সরিষা,তুষ, ইত্যাদি। </a:t>
            </a:r>
            <a:endParaRPr lang="en-US" sz="3200" dirty="0">
              <a:ln w="0"/>
              <a:solidFill>
                <a:schemeClr val="tx1"/>
              </a:solidFill>
              <a:effectLst>
                <a:glow rad="101600">
                  <a:srgbClr val="FFFFFF">
                    <a:alpha val="60000"/>
                  </a:srgb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10515" y="658195"/>
            <a:ext cx="9912410" cy="554182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851318" y="2150662"/>
            <a:ext cx="1796728" cy="9530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শপলা দল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771250" y="3739488"/>
            <a:ext cx="1796729" cy="941696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 দল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71250" y="5190695"/>
            <a:ext cx="1799687" cy="975815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জবা দল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821600" y="2332631"/>
            <a:ext cx="6764058" cy="73697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ষত্ব- বিধানের ৩টি নিয়ম লেখ।</a:t>
            </a:r>
            <a:endParaRPr lang="en-US" sz="2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867548" y="3873689"/>
            <a:ext cx="6764058" cy="736979"/>
          </a:xfrm>
          <a:prstGeom prst="roundRect">
            <a:avLst/>
          </a:prstGeom>
          <a:solidFill>
            <a:srgbClr val="F6593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ঋ-কার ও রেফ এর পর ‘ষ’ হয় এমন ৫টি শব্দ লেখ।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775653" y="5190695"/>
            <a:ext cx="6855953" cy="892794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করিস ,দিস , পোশাক, জিনিস ধূলিস্মাৎ শব্দ বানানে কেন ‘ষ’ হলো না তা লেখ।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55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43377" y="713697"/>
            <a:ext cx="10016026" cy="473660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effectLst>
                  <a:glow rad="101600">
                    <a:srgbClr val="FF00FF">
                      <a:alpha val="60000"/>
                    </a:srgb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3200" dirty="0">
              <a:effectLst>
                <a:glow rad="101600">
                  <a:srgbClr val="FF00FF">
                    <a:alpha val="60000"/>
                  </a:srgb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 Diagonal Corner Rectangle 2"/>
          <p:cNvSpPr/>
          <p:nvPr/>
        </p:nvSpPr>
        <p:spPr>
          <a:xfrm>
            <a:off x="2670048" y="2359151"/>
            <a:ext cx="7852376" cy="2717815"/>
          </a:xfrm>
          <a:prstGeom prst="round2Diag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2800" dirty="0" smtClean="0">
                <a:ln>
                  <a:solidFill>
                    <a:srgbClr val="0066FF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১। কোন কোন ভাষার শব্দের বানানে মূর্ধন্য ‘ষ’ হয় না? </a:t>
            </a:r>
          </a:p>
          <a:p>
            <a:r>
              <a:rPr lang="bn-IN" sz="2800" dirty="0" smtClean="0">
                <a:ln>
                  <a:solidFill>
                    <a:srgbClr val="0066FF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২।কোন ভাষার শব্দের বানানে মূর্ধন্য ‘ষ’ হয়?   </a:t>
            </a:r>
          </a:p>
          <a:p>
            <a:r>
              <a:rPr lang="bn-IN" sz="2800" dirty="0">
                <a:ln>
                  <a:solidFill>
                    <a:srgbClr val="0066FF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 smtClean="0">
                <a:ln>
                  <a:solidFill>
                    <a:srgbClr val="0066FF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৩। ষত্ব বিধান কী?     </a:t>
            </a:r>
          </a:p>
          <a:p>
            <a:r>
              <a:rPr lang="bn-IN" sz="2800" dirty="0" smtClean="0">
                <a:ln>
                  <a:solidFill>
                    <a:srgbClr val="0066FF"/>
                  </a:solidFill>
                </a:ln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৪। পোশাক, জিনিস, অফিস শব্দ বানানে ‘ষ’ হয় না কেন?   </a:t>
            </a:r>
            <a:endParaRPr lang="en-US" sz="2800" dirty="0">
              <a:ln>
                <a:solidFill>
                  <a:srgbClr val="0066FF"/>
                </a:solidFill>
              </a:ln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9013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340375" y="286603"/>
            <a:ext cx="9389659" cy="662476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0" i="0" u="none" strike="noStrike" kern="0" cap="none" spc="0" normalizeH="0" baseline="0" noProof="0" dirty="0" smtClean="0">
                <a:ln>
                  <a:solidFill>
                    <a:srgbClr val="FF6600"/>
                  </a:solidFill>
                </a:ln>
                <a:solidFill>
                  <a:prstClr val="black"/>
                </a:solidFill>
                <a:effectLst>
                  <a:glow rad="101600">
                    <a:srgbClr val="FFCC00">
                      <a:alpha val="60000"/>
                    </a:srgbClr>
                  </a:glo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kumimoji="0" lang="en-US" sz="3600" b="0" i="0" u="none" strike="noStrike" kern="0" cap="none" spc="0" normalizeH="0" baseline="0" noProof="0" dirty="0">
              <a:ln>
                <a:solidFill>
                  <a:srgbClr val="FF6600"/>
                </a:solidFill>
              </a:ln>
              <a:solidFill>
                <a:prstClr val="black"/>
              </a:solidFill>
              <a:effectLst>
                <a:glow rad="101600">
                  <a:srgbClr val="FFCC00">
                    <a:alpha val="60000"/>
                  </a:srgbClr>
                </a:glo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2824" y="949079"/>
            <a:ext cx="7484763" cy="4318956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293740" y="5268035"/>
            <a:ext cx="9389659" cy="1017317"/>
          </a:xfrm>
          <a:prstGeom prst="roundRect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স্বভাবত ‘ষ’ হয় এমন ১০টি শব্দ লেখ।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14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19521" y="450996"/>
            <a:ext cx="9503763" cy="609600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সবাইকে  ধন্যবাদ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88" y="1221286"/>
            <a:ext cx="8448427" cy="5203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5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268" y="512026"/>
            <a:ext cx="10425064" cy="8596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633" y="1365262"/>
            <a:ext cx="2206943" cy="554784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810545" y="1410642"/>
            <a:ext cx="2470246" cy="464024"/>
          </a:xfrm>
          <a:prstGeom prst="flowChartAlternateProcess">
            <a:avLst/>
          </a:prstGeom>
          <a:solidFill>
            <a:srgbClr val="CC990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128300" y="2580685"/>
            <a:ext cx="3050887" cy="189688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 শ্রেণিঃ </a:t>
            </a: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2400" kern="0" dirty="0" err="1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বিষয়ঃ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ব্যাকরণ</a:t>
            </a:r>
            <a:r>
              <a:rPr kumimoji="0" lang="en-US" sz="24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2400" kern="0" dirty="0" smtClean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    সময়ঃ </a:t>
            </a:r>
            <a:r>
              <a:rPr lang="en-US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৪৫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মিনিট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400" kern="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002214" y="2580685"/>
            <a:ext cx="3766782" cy="1896885"/>
          </a:xfrm>
          <a:prstGeom prst="round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</a:rPr>
              <a:t> 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6FF"/>
                </a:solidFill>
                <a:effectLst>
                  <a:glow rad="101600">
                    <a:srgbClr val="00FF00">
                      <a:alpha val="60000"/>
                    </a:srgbClr>
                  </a:glo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নামঃ শেখ মোহাম্মদ আজিজুল হক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সহকারি শিক্ষক (বাংলা)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মির্জাপুর উচ্চ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শ্রীমঙ্গল,মৌলভীবাজার </a:t>
            </a:r>
            <a:r>
              <a:rPr kumimoji="0" lang="bn-IN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961359" y="1243584"/>
            <a:ext cx="45719" cy="5614416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194" y="2265682"/>
            <a:ext cx="2402751" cy="252689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1482" y="2580685"/>
            <a:ext cx="1323832" cy="189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62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2061482" y="882142"/>
            <a:ext cx="8242577" cy="720435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12700" cap="sq" cmpd="sng" algn="ctr">
            <a:gradFill>
              <a:gsLst>
                <a:gs pos="10000">
                  <a:srgbClr val="549E39">
                    <a:lumMod val="5000"/>
                    <a:lumOff val="95000"/>
                  </a:srgbClr>
                </a:gs>
                <a:gs pos="74000">
                  <a:srgbClr val="549E39">
                    <a:lumMod val="45000"/>
                    <a:lumOff val="55000"/>
                  </a:srgbClr>
                </a:gs>
                <a:gs pos="83000">
                  <a:srgbClr val="549E39">
                    <a:lumMod val="45000"/>
                    <a:lumOff val="55000"/>
                  </a:srgbClr>
                </a:gs>
                <a:gs pos="100000">
                  <a:srgbClr val="549E39">
                    <a:lumMod val="30000"/>
                    <a:lumOff val="70000"/>
                  </a:srgbClr>
                </a:gs>
              </a:gsLst>
              <a:lin ang="5400000" scaled="1"/>
            </a:gra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শিখন ফল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334437" y="2423115"/>
            <a:ext cx="8242577" cy="27491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i="1" kern="0" dirty="0" smtClean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এই </a:t>
            </a:r>
            <a:r>
              <a:rPr lang="bn-IN" sz="3200" i="1" kern="0" dirty="0">
                <a:solidFill>
                  <a:srgbClr val="FF0066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শেষে শিক্ষার্থীরা-----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2400" i="0" u="none" strike="noStrike" kern="0" normalizeH="0" noProof="0" dirty="0" smtClean="0">
              <a:solidFill>
                <a:srgbClr val="FF0066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0" normalizeH="0" baseline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    </a:t>
            </a:r>
            <a:r>
              <a:rPr kumimoji="0" lang="en-US" sz="2400" i="0" u="none" strike="noStrike" kern="0" normalizeH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  </a:t>
            </a:r>
            <a:r>
              <a:rPr kumimoji="0" lang="bn-IN" sz="2400" i="0" u="none" strike="noStrike" kern="0" normalizeH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2800" i="0" u="none" strike="noStrike" kern="0" normalizeH="0" noProof="0" dirty="0" smtClean="0"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2800" kern="0" dirty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kumimoji="0" lang="bn-IN" sz="2800" u="none" strike="noStrike" kern="0" normalizeH="0" noProof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uLnTx/>
                <a:uFillTx/>
                <a:latin typeface="NikoshBAN" pitchFamily="2" charset="0"/>
                <a:cs typeface="NikoshBAN" pitchFamily="2" charset="0"/>
              </a:rPr>
              <a:t>ত্ব বিধান কাকে বলে তা বলতে পারবে;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২। </a:t>
            </a:r>
            <a:r>
              <a:rPr lang="en-US" sz="2800" kern="0" dirty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lang="bn-IN" sz="2800" kern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ত্ব বিধানের সঠিক ব্যবহার ব্যাখ্যা করতে পারবে; </a:t>
            </a:r>
            <a:endParaRPr kumimoji="0" lang="bn-IN" sz="2800" u="none" strike="noStrike" kern="0" normalizeH="0" noProof="0" dirty="0" smtClean="0">
              <a:ln>
                <a:solidFill>
                  <a:srgbClr val="FF0066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2800" kern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        ৩</a:t>
            </a:r>
            <a:r>
              <a:rPr lang="bn-IN" sz="2800" kern="0" baseline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kern="0" dirty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ষ</a:t>
            </a:r>
            <a:r>
              <a:rPr lang="bn-IN" sz="2800" kern="0" baseline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ত্ব- বিধানের</a:t>
            </a:r>
            <a:r>
              <a:rPr lang="bn-IN" sz="2800" kern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নিয়মাবলি বর্ণনা করতে পারবে । </a:t>
            </a:r>
            <a:r>
              <a:rPr lang="en-US" sz="2800" kern="0" dirty="0" smtClean="0">
                <a:ln>
                  <a:solidFill>
                    <a:srgbClr val="FF0066"/>
                  </a:solidFill>
                </a:ln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kumimoji="0" lang="bn-BD" sz="2000" u="none" strike="noStrike" kern="0" normalizeH="0" baseline="0" noProof="0" dirty="0">
              <a:ln>
                <a:solidFill>
                  <a:srgbClr val="FF0066"/>
                </a:solidFill>
              </a:ln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279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364776" y="1060956"/>
            <a:ext cx="9717206" cy="863378"/>
          </a:xfrm>
          <a:prstGeom prst="roundRect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দিয়ে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kern="0" dirty="0" err="1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</a:t>
            </a:r>
            <a:r>
              <a:rPr lang="en-US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637731" y="2756847"/>
            <a:ext cx="9171296" cy="20608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ঋ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ষি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    কৃ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   ব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র্ষা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ষ্ট 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অভি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ষে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     পরি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ষ্কা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   নি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ষ্ফ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  </a:t>
            </a:r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058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618897" y="966535"/>
            <a:ext cx="9335069" cy="682388"/>
          </a:xfrm>
          <a:prstGeom prst="flowChartAlternateProcess">
            <a:avLst/>
          </a:prstGeom>
          <a:solidFill>
            <a:srgbClr val="002060"/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solidFill>
                    <a:srgbClr val="00FF00"/>
                  </a:solidFill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kumimoji="0" lang="en-US" sz="3200" b="1" i="0" u="none" strike="noStrike" kern="0" cap="none" spc="0" normalizeH="0" baseline="0" noProof="0" dirty="0">
              <a:ln>
                <a:solidFill>
                  <a:srgbClr val="00FF00"/>
                </a:solidFill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326340" y="2074459"/>
            <a:ext cx="3725839" cy="3043451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FF0066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ষত্ব </a:t>
            </a:r>
            <a:r>
              <a:rPr lang="bn-IN" sz="4000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বিধাণ </a:t>
            </a:r>
            <a:endParaRPr lang="en-US" sz="4000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54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30555" y="969403"/>
            <a:ext cx="6414448" cy="581891"/>
          </a:xfrm>
          <a:prstGeom prst="roundRect">
            <a:avLst/>
          </a:prstGeom>
          <a:solidFill>
            <a:srgbClr val="C0CF3A">
              <a:lumMod val="60000"/>
              <a:lumOff val="40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b="1" i="1" kern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ষত্ব বিধান কাকে বলে?</a:t>
            </a:r>
            <a:r>
              <a:rPr kumimoji="0" lang="bn-IN" sz="3200" b="1" i="1" u="none" strike="noStrike" kern="0" cap="none" spc="0" normalizeH="0" baseline="0" noProof="0" dirty="0" smtClean="0">
                <a:ln>
                  <a:solidFill>
                    <a:srgbClr val="7030A0"/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1" i="1" u="none" strike="noStrike" kern="0" cap="none" spc="0" normalizeH="0" baseline="0" noProof="0" dirty="0">
              <a:ln>
                <a:solidFill>
                  <a:srgbClr val="7030A0"/>
                </a:solidFill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050877" y="819069"/>
            <a:ext cx="2442949" cy="736979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893927" y="2115404"/>
            <a:ext cx="9635319" cy="16947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যে রীতি অনুসারে বাংলা ভাষায় ব্যবহৃত তৎসম বা সংস্কৃত শব্দের বানানে (মূর্ধন্য</a:t>
            </a:r>
            <a:r>
              <a:rPr lang="bn-IN" sz="32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-ষ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) ব্যবহৃত হয় তাকে </a:t>
            </a:r>
            <a:r>
              <a:rPr lang="bn-IN" sz="3200" dirty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ত্ব বিধান বলে ।</a:t>
            </a:r>
          </a:p>
          <a:p>
            <a:pPr algn="ctr"/>
            <a:endParaRPr lang="en-US" sz="3200" dirty="0">
              <a:solidFill>
                <a:schemeClr val="tx1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21223" y="5413405"/>
            <a:ext cx="9635319" cy="818866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8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তৎসম শব্দের বানানে  </a:t>
            </a:r>
            <a:r>
              <a:rPr lang="bn-IN" sz="3200" dirty="0" smtClean="0">
                <a:solidFill>
                  <a:srgbClr val="FF0000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-এর সঠিক ব্যবহারের নিয়মই </a:t>
            </a:r>
            <a:r>
              <a:rPr lang="bn-IN" sz="3200" dirty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ত্ব বিধান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  </a:t>
            </a:r>
            <a:endParaRPr lang="en-US" sz="3200" dirty="0">
              <a:solidFill>
                <a:schemeClr val="tx1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5445457" y="3930556"/>
            <a:ext cx="818865" cy="136477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16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33015" y="1351129"/>
            <a:ext cx="9266829" cy="3016155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57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ভাষায় সাধারণত মূর্ধন্য</a:t>
            </a:r>
            <a:r>
              <a:rPr lang="bn-IN" sz="3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-ষ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ধ্বনির ব্যবহার নেই। সেজন্য বাংলা তদ্ভব ও বিদেশি শব্দের বানানে মূর্ধন্য বর্ণ (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লেখার প্রয়োজন হয় না।  </a:t>
            </a:r>
            <a:endParaRPr lang="en-US" sz="32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 বাংলা ভাষায় বহু তৎসম বা সংস্কৃত শব্দে মূর্ধন্য-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‘ষ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 রয়েছ তা বাংলায় অবিকৃতভাবে রক্ষিত হয়। </a:t>
            </a:r>
            <a:endParaRPr lang="en-US" sz="3200" dirty="0">
              <a:solidFill>
                <a:srgbClr val="FF006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4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1207008" y="720437"/>
            <a:ext cx="9820656" cy="581891"/>
          </a:xfrm>
          <a:prstGeom prst="flowChartAlternateProcess">
            <a:avLst/>
          </a:prstGeom>
          <a:solidFill>
            <a:srgbClr val="99FF99"/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600" b="1" i="0" u="none" strike="noStrike" kern="0" normalizeH="0" baseline="0" noProof="0" dirty="0" smtClean="0">
                <a:ln w="0">
                  <a:solidFill>
                    <a:srgbClr val="FF0000"/>
                  </a:solidFill>
                </a:ln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kumimoji="0" lang="en-US" sz="3600" b="1" i="0" u="none" strike="noStrike" kern="0" normalizeH="0" baseline="0" noProof="0" dirty="0">
              <a:ln w="0">
                <a:solidFill>
                  <a:srgbClr val="FF0000"/>
                </a:solidFill>
              </a:ln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2295227" y="2420702"/>
            <a:ext cx="8281788" cy="150125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bn-IN" sz="3200" dirty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rgbClr val="FF006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 বিধান কাকে বলে </a:t>
            </a:r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ভাষার শব্দের বানানে </a:t>
            </a:r>
            <a:r>
              <a:rPr lang="bn-IN" sz="32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ত্ব-বিধানের ব্যবহার আছে? </a:t>
            </a:r>
          </a:p>
        </p:txBody>
      </p:sp>
    </p:spTree>
    <p:extLst>
      <p:ext uri="{BB962C8B-B14F-4D97-AF65-F5344CB8AC3E}">
        <p14:creationId xmlns:p14="http://schemas.microsoft.com/office/powerpoint/2010/main" val="25782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220291" y="528491"/>
            <a:ext cx="9850581" cy="526473"/>
          </a:xfrm>
          <a:prstGeom prst="roundRect">
            <a:avLst/>
          </a:prstGeom>
          <a:solidFill>
            <a:srgbClr val="0989B1">
              <a:lumMod val="75000"/>
            </a:srgbClr>
          </a:solidFill>
          <a:ln w="12700" cap="flat" cmpd="sng" algn="ctr">
            <a:solidFill>
              <a:srgbClr val="549E39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n-IN" sz="3200" kern="0" dirty="0" smtClean="0">
                <a:solidFill>
                  <a:prstClr val="white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ষত্ব-বিধানের নিয়মাবলি</a:t>
            </a:r>
            <a:r>
              <a:rPr kumimoji="0" lang="en-US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216577" y="2265528"/>
            <a:ext cx="9359263" cy="353477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 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ঋ বা ঋ– কারের পরে মূর্ধন্য- </a:t>
            </a:r>
            <a:r>
              <a:rPr lang="bn-IN" sz="3200" u="sng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 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হবে।</a:t>
            </a:r>
          </a:p>
          <a:p>
            <a:r>
              <a:rPr lang="bn-IN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যেমন-ঋষভ, ঋষি,-- কৃষক, বৃষ্টি , সৃষ্টি , দৃষ্টি  ইত্যাদি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রেফ--- এর পর মূর্ধন্য-</a:t>
            </a:r>
            <a:r>
              <a:rPr lang="bn-IN" sz="3200" b="1" u="sng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হবে।</a:t>
            </a:r>
          </a:p>
          <a:p>
            <a:r>
              <a:rPr lang="bn-IN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যেমন—বর্ষা , বার্ষিক ,বিমর্ষ , শীর্ষ ,হর্ষ  ইত্যাদি </a:t>
            </a:r>
          </a:p>
          <a:p>
            <a:r>
              <a:rPr lang="bn-IN" sz="3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ট- বর্গীয় ধ্বনির সঙ্গে ‘</a:t>
            </a:r>
            <a:r>
              <a:rPr lang="bn-IN" sz="3200" dirty="0" smtClean="0"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IN" sz="3200" dirty="0" smtClean="0">
                <a:solidFill>
                  <a:schemeClr val="tx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 যুক্ত হবে।</a:t>
            </a:r>
          </a:p>
          <a:p>
            <a:r>
              <a:rPr lang="bn-IN" sz="3200" dirty="0" smtClean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যেমন– কষ্ট , নষ্ট , ওষ্ঠ ,স্পষ্ট ,দুষ্ট ,নির্দিষ্ট , শ্রেষ্ঠ, অনিষ্ট , পৃষ্ঠা ইত্যাদি </a:t>
            </a:r>
          </a:p>
        </p:txBody>
      </p:sp>
    </p:spTree>
    <p:extLst>
      <p:ext uri="{BB962C8B-B14F-4D97-AF65-F5344CB8AC3E}">
        <p14:creationId xmlns:p14="http://schemas.microsoft.com/office/powerpoint/2010/main" val="4131465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560</Words>
  <Application>Microsoft Office PowerPoint</Application>
  <PresentationFormat>Widescreen</PresentationFormat>
  <Paragraphs>68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Azizul Haque</dc:creator>
  <cp:lastModifiedBy>Azizul Haque</cp:lastModifiedBy>
  <cp:revision>135</cp:revision>
  <dcterms:created xsi:type="dcterms:W3CDTF">2020-12-23T14:14:12Z</dcterms:created>
  <dcterms:modified xsi:type="dcterms:W3CDTF">2021-06-05T06:55:10Z</dcterms:modified>
</cp:coreProperties>
</file>