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2" r:id="rId3"/>
    <p:sldId id="260" r:id="rId4"/>
    <p:sldId id="266" r:id="rId5"/>
    <p:sldId id="267" r:id="rId6"/>
    <p:sldId id="307" r:id="rId7"/>
    <p:sldId id="314" r:id="rId8"/>
    <p:sldId id="308" r:id="rId9"/>
    <p:sldId id="309" r:id="rId10"/>
    <p:sldId id="310" r:id="rId11"/>
    <p:sldId id="311" r:id="rId12"/>
    <p:sldId id="312" r:id="rId13"/>
    <p:sldId id="323" r:id="rId14"/>
    <p:sldId id="291" r:id="rId15"/>
    <p:sldId id="313" r:id="rId16"/>
    <p:sldId id="274" r:id="rId17"/>
    <p:sldId id="276" r:id="rId18"/>
    <p:sldId id="317" r:id="rId19"/>
    <p:sldId id="318" r:id="rId20"/>
    <p:sldId id="286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1" autoAdjust="0"/>
    <p:restoredTop sz="89019" autoAdjust="0"/>
  </p:normalViewPr>
  <p:slideViewPr>
    <p:cSldViewPr>
      <p:cViewPr varScale="1">
        <p:scale>
          <a:sx n="64" d="100"/>
          <a:sy n="64" d="100"/>
        </p:scale>
        <p:origin x="942" y="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F20AA-2706-4400-A230-9C9CF39B5376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17920-6FA8-48CE-BE84-0B042DE98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7920-6FA8-48CE-BE84-0B042DE9815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7920-6FA8-48CE-BE84-0B042DE9815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7920-6FA8-48CE-BE84-0B042DE9815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5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g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6.png"/><Relationship Id="rId9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2.png"/><Relationship Id="rId5" Type="http://schemas.openxmlformats.org/officeDocument/2006/relationships/image" Target="../media/image29.jp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2.png"/><Relationship Id="rId5" Type="http://schemas.openxmlformats.org/officeDocument/2006/relationships/image" Target="../media/image30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6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g"/><Relationship Id="rId12" Type="http://schemas.openxmlformats.org/officeDocument/2006/relationships/image" Target="../media/image2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6.jpg"/><Relationship Id="rId11" Type="http://schemas.openxmlformats.org/officeDocument/2006/relationships/image" Target="../media/image21.jpeg"/><Relationship Id="rId5" Type="http://schemas.openxmlformats.org/officeDocument/2006/relationships/image" Target="../media/image12.jpg"/><Relationship Id="rId10" Type="http://schemas.openxmlformats.org/officeDocument/2006/relationships/image" Target="../media/image20.tmp"/><Relationship Id="rId4" Type="http://schemas.openxmlformats.org/officeDocument/2006/relationships/image" Target="../media/image6.png"/><Relationship Id="rId9" Type="http://schemas.openxmlformats.org/officeDocument/2006/relationships/image" Target="../media/image19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2.png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CD3A2C9-BF71-4098-A92D-F572A35E1A31}"/>
              </a:ext>
            </a:extLst>
          </p:cNvPr>
          <p:cNvGrpSpPr/>
          <p:nvPr/>
        </p:nvGrpSpPr>
        <p:grpSpPr>
          <a:xfrm>
            <a:off x="0" y="8745"/>
            <a:ext cx="12192000" cy="6839262"/>
            <a:chOff x="0" y="-29980"/>
            <a:chExt cx="12192000" cy="68392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11E5FE-04DC-447F-9D3A-ECCC3594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9980"/>
              <a:ext cx="12192000" cy="68392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DBA0BF-169E-4BEA-BE04-604EAB2AC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217" b="16327"/>
            <a:stretch/>
          </p:blipFill>
          <p:spPr>
            <a:xfrm>
              <a:off x="3124200" y="3064342"/>
              <a:ext cx="7010400" cy="374494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9AC7D41-1C1C-4F7C-8CEF-55F22DC9EC60}"/>
              </a:ext>
            </a:extLst>
          </p:cNvPr>
          <p:cNvSpPr/>
          <p:nvPr/>
        </p:nvSpPr>
        <p:spPr>
          <a:xfrm>
            <a:off x="2362200" y="228600"/>
            <a:ext cx="7938541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</a:p>
          <a:p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স্বাগত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E65D97-75D3-44C1-9E7B-929838B4FF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139396"/>
            <a:ext cx="2554045" cy="11952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AEBA08-DEE6-4DB5-A850-DF81A68771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4494075"/>
            <a:ext cx="1385341" cy="648317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83550A6B-C218-41A1-BEE0-E2B2CC2A7F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50000">
                <a:srgbClr val="FFFF00">
                  <a:lumMod val="0"/>
                </a:srgbClr>
              </a:gs>
              <a:gs pos="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24FB4D-432E-4DFC-8CAF-F2E125766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3" y="4866382"/>
            <a:ext cx="11871578" cy="1785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41EFEC87-D7C6-4E0C-8132-431B7FC459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50000">
                <a:srgbClr val="FFFF00">
                  <a:lumMod val="0"/>
                </a:srgbClr>
              </a:gs>
              <a:gs pos="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6AFDE-13D7-4138-9AD8-A0341562C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" y="4866384"/>
            <a:ext cx="1180518" cy="1785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CAAFE1-83E1-49FF-8952-07E86E869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502">
            <a:off x="10549847" y="5127997"/>
            <a:ext cx="1180518" cy="178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F9F521-3D90-4ED7-AFCD-E5B10B287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9641">
            <a:off x="10810551" y="159997"/>
            <a:ext cx="1180518" cy="1785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7C8C64-1BD3-42F6-B489-3D010C449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135">
            <a:off x="514052" y="-138289"/>
            <a:ext cx="1180518" cy="17851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CEA21E-6E02-4B10-AAEE-0AB69E6926A3}"/>
              </a:ext>
            </a:extLst>
          </p:cNvPr>
          <p:cNvSpPr/>
          <p:nvPr/>
        </p:nvSpPr>
        <p:spPr>
          <a:xfrm>
            <a:off x="2359925" y="4483289"/>
            <a:ext cx="7543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 হতে দেশ দেশান্তরে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ছুটছে তারা কেমন করে,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C21B53-73E4-4695-B1B3-51B3E5F7CB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574" y="1692686"/>
            <a:ext cx="4227236" cy="2642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F4FDD3-4A58-44C6-A8A8-5E7C591801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17" y="1692687"/>
            <a:ext cx="4227237" cy="26420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0826CB-9DA4-432E-AE31-068ED197BC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858" y="2236000"/>
            <a:ext cx="1659339" cy="124450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A4D8F1-6DC5-43EF-B93C-60F6A9A478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32075" y="5183156"/>
            <a:ext cx="6096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1D3F3A-DA60-4C06-8AA6-B0B1DFF44A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3" y="4866382"/>
            <a:ext cx="11871578" cy="17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9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7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41EFEC87-D7C6-4E0C-8132-431B7FC459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50000">
                <a:srgbClr val="FFFF00">
                  <a:lumMod val="0"/>
                </a:srgbClr>
              </a:gs>
              <a:gs pos="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6AFDE-13D7-4138-9AD8-A0341562C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" y="4866384"/>
            <a:ext cx="1180518" cy="1785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CAAFE1-83E1-49FF-8952-07E86E869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502">
            <a:off x="10549847" y="5127997"/>
            <a:ext cx="1180518" cy="178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F9F521-3D90-4ED7-AFCD-E5B10B287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9641">
            <a:off x="10810551" y="159997"/>
            <a:ext cx="1180518" cy="1785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7C8C64-1BD3-42F6-B489-3D010C449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135">
            <a:off x="514052" y="-138289"/>
            <a:ext cx="1180518" cy="17851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7A4367-5F7E-4374-A2B8-AEB8D11B88E0}"/>
              </a:ext>
            </a:extLst>
          </p:cNvPr>
          <p:cNvSpPr/>
          <p:nvPr/>
        </p:nvSpPr>
        <p:spPr>
          <a:xfrm>
            <a:off x="2171131" y="4728949"/>
            <a:ext cx="7543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কিশের নেশায় কেমন করে  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মরছে যে বীর লাখে লাখে,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FAA51B-F65C-4923-9BF6-8D3B31CF7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96" y="761146"/>
            <a:ext cx="5715000" cy="3752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BC8BBA-986D-4089-8537-75122618D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69" y="5381789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2CDDAC-0F63-41DA-9B5B-EF83AFFDA4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3" y="4866382"/>
            <a:ext cx="11871578" cy="17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43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41EFEC87-D7C6-4E0C-8132-431B7FC459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50000">
                <a:srgbClr val="FFFF00">
                  <a:lumMod val="0"/>
                </a:srgbClr>
              </a:gs>
              <a:gs pos="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6AFDE-13D7-4138-9AD8-A0341562C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" y="4866384"/>
            <a:ext cx="1180518" cy="1785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CAAFE1-83E1-49FF-8952-07E86E869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502">
            <a:off x="10549847" y="5127997"/>
            <a:ext cx="1180518" cy="178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F9F521-3D90-4ED7-AFCD-E5B10B287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9641">
            <a:off x="10810551" y="159997"/>
            <a:ext cx="1180518" cy="1785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7C8C64-1BD3-42F6-B489-3D010C449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135">
            <a:off x="514052" y="-138289"/>
            <a:ext cx="1180518" cy="17851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BCFB0E-2CED-4A5B-9DB7-D9676143F763}"/>
              </a:ext>
            </a:extLst>
          </p:cNvPr>
          <p:cNvSpPr/>
          <p:nvPr/>
        </p:nvSpPr>
        <p:spPr>
          <a:xfrm>
            <a:off x="2253018" y="4688005"/>
            <a:ext cx="7543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কিশের আশায় করছে তারা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বরণ-মরণ যন্ত্রণাকে।।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812E3E-C079-4DA8-870E-15BB56384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091" y="673289"/>
            <a:ext cx="57150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5F0A0B-C9A6-48B6-B158-6684094D8C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08091" y="5221405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0ABB02-C1BC-47D1-8140-ADBFE02AFE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3" y="4866382"/>
            <a:ext cx="11871578" cy="17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45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3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ছবি 4">
            <a:extLst>
              <a:ext uri="{FF2B5EF4-FFF2-40B4-BE49-F238E27FC236}">
                <a16:creationId xmlns:a16="http://schemas.microsoft.com/office/drawing/2014/main" id="{708F638E-FE91-4024-B1D7-EF6C75A1BC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0" t="3774" r="2113" b="11456"/>
          <a:stretch/>
        </p:blipFill>
        <p:spPr>
          <a:xfrm>
            <a:off x="1363392" y="1066800"/>
            <a:ext cx="9383777" cy="47244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0BE93A1D-BB4B-4FB6-9D1B-F8CA3D74C3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50000">
                <a:srgbClr val="FFFF00">
                  <a:lumMod val="0"/>
                </a:srgbClr>
              </a:gs>
              <a:gs pos="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F4E74-ACEE-4393-9A83-3B25983D55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3" y="4866382"/>
            <a:ext cx="11871578" cy="1785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D210CC-F6FA-4355-9844-15714241F0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" y="4866384"/>
            <a:ext cx="1180518" cy="178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322A1A-AEBB-4D83-A7B6-9B342F61BA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502">
            <a:off x="10549847" y="5127997"/>
            <a:ext cx="1180518" cy="1785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96D898-972A-442E-87B8-6B4092132A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9641">
            <a:off x="10810551" y="159997"/>
            <a:ext cx="1180518" cy="1785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A55795-19E2-4D40-BB73-39E5F7C73C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135">
            <a:off x="514052" y="-138289"/>
            <a:ext cx="1180518" cy="1785162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C04460-BC40-4B74-BEEA-C6CCB22F9D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96010" y="45887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29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7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AA3FDCEB-FB51-4F90-805A-4328683528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50000">
                <a:srgbClr val="FFFF00">
                  <a:lumMod val="0"/>
                </a:srgbClr>
              </a:gs>
              <a:gs pos="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B0A3AD-FB01-44A7-95DC-AB7FFA15E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" y="4866384"/>
            <a:ext cx="1180518" cy="1785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7B3E3C-2EA8-45F2-9849-32AA55049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502">
            <a:off x="10549847" y="5127997"/>
            <a:ext cx="1180518" cy="178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BBC2F3-545F-4884-9EA6-CCA8CFA6A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9641">
            <a:off x="10810551" y="159997"/>
            <a:ext cx="1180518" cy="1785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9353AB-3C4E-4942-B7BB-7B43C80E4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135">
            <a:off x="514052" y="-138289"/>
            <a:ext cx="1180518" cy="17851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FE3276-33A0-42E1-A684-D1C80EED3F21}"/>
              </a:ext>
            </a:extLst>
          </p:cNvPr>
          <p:cNvSpPr txBox="1"/>
          <p:nvPr/>
        </p:nvSpPr>
        <p:spPr>
          <a:xfrm>
            <a:off x="2323972" y="1985742"/>
            <a:ext cx="7544053" cy="707886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বইয়ের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পৃষ্ঠা খোলো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002784-68C4-4007-A119-81C315FC7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35" y="3099496"/>
            <a:ext cx="2676525" cy="1704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CFD8E3-1CF1-4832-87E4-057BFCDFA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8" y="4874204"/>
            <a:ext cx="11871578" cy="1785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41EFEC87-D7C6-4E0C-8132-431B7FC459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50000">
                <a:srgbClr val="FFFF00">
                  <a:lumMod val="0"/>
                </a:srgbClr>
              </a:gs>
              <a:gs pos="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6AFDE-13D7-4138-9AD8-A0341562C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" y="4866384"/>
            <a:ext cx="1180518" cy="1785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CAAFE1-83E1-49FF-8952-07E86E869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502">
            <a:off x="10549847" y="5127997"/>
            <a:ext cx="1180518" cy="178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F9F521-3D90-4ED7-AFCD-E5B10B287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9641">
            <a:off x="10810551" y="159997"/>
            <a:ext cx="1180518" cy="1785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7C8C64-1BD3-42F6-B489-3D010C449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135">
            <a:off x="514052" y="-138289"/>
            <a:ext cx="1180518" cy="17851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F8A821-9615-4B45-84B7-5C34012DE82C}"/>
              </a:ext>
            </a:extLst>
          </p:cNvPr>
          <p:cNvSpPr/>
          <p:nvPr/>
        </p:nvSpPr>
        <p:spPr>
          <a:xfrm>
            <a:off x="4196456" y="613338"/>
            <a:ext cx="4328616" cy="638139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আবৃত্তি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7ED89C-44CC-493E-926C-A531F34F8EC0}"/>
              </a:ext>
            </a:extLst>
          </p:cNvPr>
          <p:cNvSpPr/>
          <p:nvPr/>
        </p:nvSpPr>
        <p:spPr>
          <a:xfrm>
            <a:off x="3858870" y="5374481"/>
            <a:ext cx="5270705" cy="1110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কিশের আশায় করছে তারা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বরণ-মরণ যন্ত্রণাকে।।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DF3973-9126-4F7E-B40E-2BDBAEC09D74}"/>
              </a:ext>
            </a:extLst>
          </p:cNvPr>
          <p:cNvSpPr/>
          <p:nvPr/>
        </p:nvSpPr>
        <p:spPr>
          <a:xfrm>
            <a:off x="2722323" y="4082565"/>
            <a:ext cx="7543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কিশের নেশায় কেমন করে 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মরছে যে বীর লাখে লাখে,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3FB02E-34B1-4859-9F80-DF0F267DB7FB}"/>
              </a:ext>
            </a:extLst>
          </p:cNvPr>
          <p:cNvSpPr/>
          <p:nvPr/>
        </p:nvSpPr>
        <p:spPr>
          <a:xfrm>
            <a:off x="2588864" y="3066976"/>
            <a:ext cx="7543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 হতে দেশ দেশান্তরে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ছুটছে তারা কেমন করে,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860EEA-EA8D-4370-9A17-91EE642E5E89}"/>
              </a:ext>
            </a:extLst>
          </p:cNvPr>
          <p:cNvSpPr/>
          <p:nvPr/>
        </p:nvSpPr>
        <p:spPr>
          <a:xfrm>
            <a:off x="3737551" y="2439729"/>
            <a:ext cx="5246427" cy="98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 করে ঘুরছে মানুষ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যুগান্তরের ঘূর্ণিপাকে।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D2F016-8945-4422-B605-AD411C698750}"/>
              </a:ext>
            </a:extLst>
          </p:cNvPr>
          <p:cNvSpPr/>
          <p:nvPr/>
        </p:nvSpPr>
        <p:spPr>
          <a:xfrm>
            <a:off x="3345839" y="1415776"/>
            <a:ext cx="5736894" cy="1073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 না কো বদ্ধ ঘরে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দেখব এবার জগৎটাকে,-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475EE7-4908-40ED-A94A-95BCC347B8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734" y="2172228"/>
            <a:ext cx="2292824" cy="20198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76FA32-DFED-49E0-8241-B624FF24C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1" y="4874204"/>
            <a:ext cx="11871578" cy="17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91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E8404362-CAF5-4A13-A8CD-EA4FD75BAA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50000">
                <a:srgbClr val="FFFF00">
                  <a:lumMod val="0"/>
                </a:srgbClr>
              </a:gs>
              <a:gs pos="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91E09C-1E73-42C9-833C-9F4ED192A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" y="4866384"/>
            <a:ext cx="1180518" cy="1785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FA6A22-FD4E-4745-B1A4-0D08D1FFD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502">
            <a:off x="10549847" y="5127997"/>
            <a:ext cx="1180518" cy="1785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872684-A216-4044-8278-E30FDE54D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9641">
            <a:off x="10810551" y="159997"/>
            <a:ext cx="1180518" cy="17851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1A21CC-A323-413C-B456-580574872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135">
            <a:off x="468728" y="-51249"/>
            <a:ext cx="1180518" cy="1785162"/>
          </a:xfrm>
          <a:prstGeom prst="rect">
            <a:avLst/>
          </a:prstGeom>
        </p:spPr>
      </p:pic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00B9CC13-67EC-4FCD-BA81-AA1FE2D45AAC}"/>
              </a:ext>
            </a:extLst>
          </p:cNvPr>
          <p:cNvSpPr/>
          <p:nvPr/>
        </p:nvSpPr>
        <p:spPr>
          <a:xfrm>
            <a:off x="2175830" y="424046"/>
            <a:ext cx="7840340" cy="6687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খূঁ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জে বের করি ও এর  অর্থ লেখি...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08A8D3-52D7-445D-A857-B1199857EA47}"/>
              </a:ext>
            </a:extLst>
          </p:cNvPr>
          <p:cNvGrpSpPr/>
          <p:nvPr/>
        </p:nvGrpSpPr>
        <p:grpSpPr>
          <a:xfrm>
            <a:off x="891550" y="1225095"/>
            <a:ext cx="10083143" cy="1058951"/>
            <a:chOff x="-722781" y="1657941"/>
            <a:chExt cx="9521752" cy="105895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FEC644D-827D-49C9-98AA-E10FCA7069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68" r="3347" b="21295"/>
            <a:stretch/>
          </p:blipFill>
          <p:spPr>
            <a:xfrm>
              <a:off x="4118899" y="1657941"/>
              <a:ext cx="1302719" cy="1058951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DC82F35-B0EC-4A99-B86A-DFC56628DEC4}"/>
                </a:ext>
              </a:extLst>
            </p:cNvPr>
            <p:cNvGrpSpPr/>
            <p:nvPr/>
          </p:nvGrpSpPr>
          <p:grpSpPr>
            <a:xfrm>
              <a:off x="-722781" y="1763141"/>
              <a:ext cx="9521752" cy="861600"/>
              <a:chOff x="-654542" y="1816054"/>
              <a:chExt cx="9521752" cy="861600"/>
            </a:xfrm>
          </p:grpSpPr>
          <p:sp>
            <p:nvSpPr>
              <p:cNvPr id="17" name="Rounded Rectangle 12">
                <a:extLst>
                  <a:ext uri="{FF2B5EF4-FFF2-40B4-BE49-F238E27FC236}">
                    <a16:creationId xmlns:a16="http://schemas.microsoft.com/office/drawing/2014/main" id="{738B2423-8F85-4671-9DE7-32705F21B9ED}"/>
                  </a:ext>
                </a:extLst>
              </p:cNvPr>
              <p:cNvSpPr/>
              <p:nvPr/>
            </p:nvSpPr>
            <p:spPr>
              <a:xfrm>
                <a:off x="-654542" y="1865136"/>
                <a:ext cx="1990769" cy="812518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সংকল্প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Right Arrow 31">
                <a:extLst>
                  <a:ext uri="{FF2B5EF4-FFF2-40B4-BE49-F238E27FC236}">
                    <a16:creationId xmlns:a16="http://schemas.microsoft.com/office/drawing/2014/main" id="{BA8AFAC6-D6BF-4057-BEC6-FD793290CF6D}"/>
                  </a:ext>
                </a:extLst>
              </p:cNvPr>
              <p:cNvSpPr/>
              <p:nvPr/>
            </p:nvSpPr>
            <p:spPr>
              <a:xfrm>
                <a:off x="2417015" y="2043435"/>
                <a:ext cx="1119117" cy="450377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F830F8-BF90-47B6-BDB6-C794FB5FFA10}"/>
                  </a:ext>
                </a:extLst>
              </p:cNvPr>
              <p:cNvSpPr txBox="1"/>
              <p:nvPr/>
            </p:nvSpPr>
            <p:spPr>
              <a:xfrm>
                <a:off x="6698036" y="1816054"/>
                <a:ext cx="2169174" cy="83099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প্রতিজ্ঞা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88D35A-0CBF-443B-8C70-6F3839BC3D70}"/>
              </a:ext>
            </a:extLst>
          </p:cNvPr>
          <p:cNvGrpSpPr/>
          <p:nvPr/>
        </p:nvGrpSpPr>
        <p:grpSpPr>
          <a:xfrm>
            <a:off x="891550" y="2468948"/>
            <a:ext cx="10120800" cy="1286088"/>
            <a:chOff x="891550" y="2468948"/>
            <a:chExt cx="10120800" cy="1286088"/>
          </a:xfrm>
        </p:grpSpPr>
        <p:sp>
          <p:nvSpPr>
            <p:cNvPr id="21" name="Rounded Rectangle 13">
              <a:extLst>
                <a:ext uri="{FF2B5EF4-FFF2-40B4-BE49-F238E27FC236}">
                  <a16:creationId xmlns:a16="http://schemas.microsoft.com/office/drawing/2014/main" id="{936EBFA0-C9F1-4016-968A-F67F723E6D33}"/>
                </a:ext>
              </a:extLst>
            </p:cNvPr>
            <p:cNvSpPr/>
            <p:nvPr/>
          </p:nvSpPr>
          <p:spPr>
            <a:xfrm>
              <a:off x="891550" y="2479955"/>
              <a:ext cx="1944805" cy="78333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বদ্ধ 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ight Arrow 33">
              <a:extLst>
                <a:ext uri="{FF2B5EF4-FFF2-40B4-BE49-F238E27FC236}">
                  <a16:creationId xmlns:a16="http://schemas.microsoft.com/office/drawing/2014/main" id="{6B38341F-087B-4747-B7CD-49FBE9B066B1}"/>
                </a:ext>
              </a:extLst>
            </p:cNvPr>
            <p:cNvSpPr/>
            <p:nvPr/>
          </p:nvSpPr>
          <p:spPr>
            <a:xfrm>
              <a:off x="4037600" y="2659257"/>
              <a:ext cx="1188514" cy="450377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9EBD75-6C28-42A9-961D-FC120548E41C}"/>
                </a:ext>
              </a:extLst>
            </p:cNvPr>
            <p:cNvSpPr txBox="1"/>
            <p:nvPr/>
          </p:nvSpPr>
          <p:spPr>
            <a:xfrm>
              <a:off x="8715284" y="2468948"/>
              <a:ext cx="2297066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বন্ধ 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SG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ACC8763-0F37-4E34-ABA1-045B27EB7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2152" y="2494496"/>
              <a:ext cx="1680719" cy="12605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DD9216-D7FB-4C1F-9A1B-405BFED6CFE0}"/>
              </a:ext>
            </a:extLst>
          </p:cNvPr>
          <p:cNvGrpSpPr/>
          <p:nvPr/>
        </p:nvGrpSpPr>
        <p:grpSpPr>
          <a:xfrm>
            <a:off x="891550" y="3499891"/>
            <a:ext cx="10120800" cy="1250182"/>
            <a:chOff x="918271" y="3653418"/>
            <a:chExt cx="17244601" cy="1250182"/>
          </a:xfrm>
        </p:grpSpPr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A8E70AAB-DB50-4363-A06E-1D7DFE4F3D0E}"/>
                </a:ext>
              </a:extLst>
            </p:cNvPr>
            <p:cNvSpPr/>
            <p:nvPr/>
          </p:nvSpPr>
          <p:spPr>
            <a:xfrm>
              <a:off x="918271" y="3653418"/>
              <a:ext cx="3150377" cy="807107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জগৎ  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ight Arrow 34">
              <a:extLst>
                <a:ext uri="{FF2B5EF4-FFF2-40B4-BE49-F238E27FC236}">
                  <a16:creationId xmlns:a16="http://schemas.microsoft.com/office/drawing/2014/main" id="{D5DBA690-E5CB-46EB-97D9-A0667291A828}"/>
                </a:ext>
              </a:extLst>
            </p:cNvPr>
            <p:cNvSpPr/>
            <p:nvPr/>
          </p:nvSpPr>
          <p:spPr>
            <a:xfrm>
              <a:off x="6278754" y="3939268"/>
              <a:ext cx="1906838" cy="450377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66F9AEC-36E2-4191-A467-B5BBB0875C0F}"/>
                </a:ext>
              </a:extLst>
            </p:cNvPr>
            <p:cNvSpPr txBox="1"/>
            <p:nvPr/>
          </p:nvSpPr>
          <p:spPr>
            <a:xfrm>
              <a:off x="14234820" y="3761128"/>
              <a:ext cx="3928052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পৃথিবী 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SG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00CC430-CDA5-40DD-9E28-109AC7A23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5647" y="3747001"/>
              <a:ext cx="2458819" cy="1156599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4E8220-419A-4F53-A469-03C2987D8B58}"/>
              </a:ext>
            </a:extLst>
          </p:cNvPr>
          <p:cNvGrpSpPr/>
          <p:nvPr/>
        </p:nvGrpSpPr>
        <p:grpSpPr>
          <a:xfrm>
            <a:off x="864830" y="4709608"/>
            <a:ext cx="10637898" cy="990365"/>
            <a:chOff x="864830" y="4709608"/>
            <a:chExt cx="10016751" cy="990365"/>
          </a:xfrm>
        </p:grpSpPr>
        <p:sp>
          <p:nvSpPr>
            <p:cNvPr id="31" name="Rounded Rectangle 21">
              <a:extLst>
                <a:ext uri="{FF2B5EF4-FFF2-40B4-BE49-F238E27FC236}">
                  <a16:creationId xmlns:a16="http://schemas.microsoft.com/office/drawing/2014/main" id="{C09F1B84-C4AE-4BE1-BFBE-DB0286450D03}"/>
                </a:ext>
              </a:extLst>
            </p:cNvPr>
            <p:cNvSpPr/>
            <p:nvPr/>
          </p:nvSpPr>
          <p:spPr>
            <a:xfrm>
              <a:off x="864830" y="4709608"/>
              <a:ext cx="2252525" cy="81251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দেশান্তর 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Right Arrow 35">
              <a:extLst>
                <a:ext uri="{FF2B5EF4-FFF2-40B4-BE49-F238E27FC236}">
                  <a16:creationId xmlns:a16="http://schemas.microsoft.com/office/drawing/2014/main" id="{9A04CE3E-E615-4309-A709-6F45DEEBBF67}"/>
                </a:ext>
              </a:extLst>
            </p:cNvPr>
            <p:cNvSpPr/>
            <p:nvPr/>
          </p:nvSpPr>
          <p:spPr>
            <a:xfrm>
              <a:off x="3818900" y="5060980"/>
              <a:ext cx="1119117" cy="450377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C569B1-2349-4346-AEDA-EC4774C0DED5}"/>
                </a:ext>
              </a:extLst>
            </p:cNvPr>
            <p:cNvSpPr txBox="1"/>
            <p:nvPr/>
          </p:nvSpPr>
          <p:spPr>
            <a:xfrm>
              <a:off x="8049532" y="4817301"/>
              <a:ext cx="2832049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অন্যদেশ 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SG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895E0CB-55B1-427F-896D-008DBA9C8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48339" y="4952403"/>
              <a:ext cx="1408743" cy="747570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C4A98CC7-1EE8-48D0-86A0-21F24E6F41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3" y="4866382"/>
            <a:ext cx="11871578" cy="1785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50E72F1A-DFE2-47EA-81BB-C8B0E79A2E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50000">
                <a:srgbClr val="FFFF00">
                  <a:lumMod val="0"/>
                </a:srgbClr>
              </a:gs>
              <a:gs pos="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63034E-4B34-4EC2-BB9A-66219D5EE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" y="4866384"/>
            <a:ext cx="1180518" cy="1785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DD1BC9-3ECD-4253-B617-F3758C5F4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502">
            <a:off x="10549847" y="5127997"/>
            <a:ext cx="1180518" cy="1785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499BA9-4455-4352-AAD0-712B2779F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9641">
            <a:off x="10810551" y="159997"/>
            <a:ext cx="1180518" cy="1785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9E735C-BA6A-48C3-B82E-C3710CC74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135">
            <a:off x="514052" y="-138289"/>
            <a:ext cx="1180518" cy="17851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52BF8C-0F67-4C80-8050-7786C80D3A60}"/>
              </a:ext>
            </a:extLst>
          </p:cNvPr>
          <p:cNvSpPr txBox="1"/>
          <p:nvPr/>
        </p:nvSpPr>
        <p:spPr>
          <a:xfrm>
            <a:off x="791190" y="3819937"/>
            <a:ext cx="1307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bn-BD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92E7B3-40DE-46A0-9CC3-5DA450BE86F7}"/>
              </a:ext>
            </a:extLst>
          </p:cNvPr>
          <p:cNvSpPr txBox="1"/>
          <p:nvPr/>
        </p:nvSpPr>
        <p:spPr>
          <a:xfrm>
            <a:off x="864418" y="2949352"/>
            <a:ext cx="1307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38EE3-D0AC-4DD7-9C72-C0E64642AB78}"/>
              </a:ext>
            </a:extLst>
          </p:cNvPr>
          <p:cNvSpPr txBox="1"/>
          <p:nvPr/>
        </p:nvSpPr>
        <p:spPr>
          <a:xfrm>
            <a:off x="3507174" y="761215"/>
            <a:ext cx="5027226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দিয়ে বাক্য গঠন করি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0">
            <a:extLst>
              <a:ext uri="{FF2B5EF4-FFF2-40B4-BE49-F238E27FC236}">
                <a16:creationId xmlns:a16="http://schemas.microsoft.com/office/drawing/2014/main" id="{6D429C61-AF07-476C-8236-ED223C3A5E25}"/>
              </a:ext>
            </a:extLst>
          </p:cNvPr>
          <p:cNvSpPr/>
          <p:nvPr/>
        </p:nvSpPr>
        <p:spPr>
          <a:xfrm>
            <a:off x="3291565" y="3093189"/>
            <a:ext cx="431218" cy="29710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1">
            <a:extLst>
              <a:ext uri="{FF2B5EF4-FFF2-40B4-BE49-F238E27FC236}">
                <a16:creationId xmlns:a16="http://schemas.microsoft.com/office/drawing/2014/main" id="{43601490-45F0-436C-8F5A-BC0E8BDEFE28}"/>
              </a:ext>
            </a:extLst>
          </p:cNvPr>
          <p:cNvSpPr/>
          <p:nvPr/>
        </p:nvSpPr>
        <p:spPr>
          <a:xfrm>
            <a:off x="3291565" y="3943706"/>
            <a:ext cx="431218" cy="26475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B27503-C47B-4D14-8B89-9AB7AEDE0741}"/>
              </a:ext>
            </a:extLst>
          </p:cNvPr>
          <p:cNvSpPr txBox="1"/>
          <p:nvPr/>
        </p:nvSpPr>
        <p:spPr>
          <a:xfrm>
            <a:off x="4343400" y="2980131"/>
            <a:ext cx="813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দুঃসাহসী মুক্তিযোদ্ধারা দেশ স্বাধিন করেছে।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441B86-766E-4AD8-B9CC-A244DFDF31E3}"/>
              </a:ext>
            </a:extLst>
          </p:cNvPr>
          <p:cNvSpPr txBox="1"/>
          <p:nvPr/>
        </p:nvSpPr>
        <p:spPr>
          <a:xfrm>
            <a:off x="4440867" y="3819937"/>
            <a:ext cx="6959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bn-BD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kumimoji="0" lang="bn-BD" altLang="en-US" sz="28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এখন চন্দ্রলোক ছাড়িয়ে মঙ্গল গ্রহেও যাত্রা করছেন।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7C295F-5C72-46F2-B37C-23F1721F7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3" y="4866382"/>
            <a:ext cx="11871578" cy="1785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16" grpId="0" animBg="1"/>
      <p:bldP spid="17" grpId="0" animBg="1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50E72F1A-DFE2-47EA-81BB-C8B0E79A2E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50000">
                <a:srgbClr val="FFFF00">
                  <a:lumMod val="0"/>
                </a:srgbClr>
              </a:gs>
              <a:gs pos="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63034E-4B34-4EC2-BB9A-66219D5EE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" y="4866384"/>
            <a:ext cx="1180518" cy="1785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DD1BC9-3ECD-4253-B617-F3758C5F4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502">
            <a:off x="10549847" y="5127997"/>
            <a:ext cx="1180518" cy="1785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499BA9-4455-4352-AAD0-712B2779F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9641">
            <a:off x="10810551" y="159997"/>
            <a:ext cx="1180518" cy="1785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9E735C-BA6A-48C3-B82E-C3710CC74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135">
            <a:off x="514052" y="-138289"/>
            <a:ext cx="1180518" cy="1785162"/>
          </a:xfrm>
          <a:prstGeom prst="rect">
            <a:avLst/>
          </a:prstGeom>
        </p:spPr>
      </p:pic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3EBEF62F-3ACF-44F8-810C-BFD4FCD6B811}"/>
              </a:ext>
            </a:extLst>
          </p:cNvPr>
          <p:cNvSpPr/>
          <p:nvPr/>
        </p:nvSpPr>
        <p:spPr>
          <a:xfrm>
            <a:off x="1881191" y="1816014"/>
            <a:ext cx="1189334" cy="92036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bn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50B11F-87A3-4B74-82BF-EB441428A7BA}"/>
              </a:ext>
            </a:extLst>
          </p:cNvPr>
          <p:cNvSpPr txBox="1"/>
          <p:nvPr/>
        </p:nvSpPr>
        <p:spPr>
          <a:xfrm>
            <a:off x="3653636" y="1536053"/>
            <a:ext cx="809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4F2AA-0EC0-4617-8650-3D3D76FD0B03}"/>
              </a:ext>
            </a:extLst>
          </p:cNvPr>
          <p:cNvSpPr/>
          <p:nvPr/>
        </p:nvSpPr>
        <p:spPr>
          <a:xfrm>
            <a:off x="4764757" y="1915759"/>
            <a:ext cx="914400" cy="6231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1E10C-2C0E-4DDF-8297-EF3DC1B9FCE9}"/>
              </a:ext>
            </a:extLst>
          </p:cNvPr>
          <p:cNvSpPr txBox="1"/>
          <p:nvPr/>
        </p:nvSpPr>
        <p:spPr>
          <a:xfrm>
            <a:off x="5454050" y="192375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1B940883-0DFF-4D0A-870C-840BC6C746DA}"/>
              </a:ext>
            </a:extLst>
          </p:cNvPr>
          <p:cNvSpPr/>
          <p:nvPr/>
        </p:nvSpPr>
        <p:spPr>
          <a:xfrm>
            <a:off x="1579993" y="3104771"/>
            <a:ext cx="1916677" cy="914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যুগান্তর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98C106-D585-4D7A-A6B4-D45D157324E9}"/>
              </a:ext>
            </a:extLst>
          </p:cNvPr>
          <p:cNvSpPr txBox="1"/>
          <p:nvPr/>
        </p:nvSpPr>
        <p:spPr>
          <a:xfrm>
            <a:off x="3769960" y="3238805"/>
            <a:ext cx="567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B24D7FEE-48FC-4F5B-84F2-125760CCDBA8}"/>
              </a:ext>
            </a:extLst>
          </p:cNvPr>
          <p:cNvSpPr/>
          <p:nvPr/>
        </p:nvSpPr>
        <p:spPr>
          <a:xfrm>
            <a:off x="1832826" y="4316297"/>
            <a:ext cx="1481228" cy="914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যন্ত্রণা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F895DE-5AFA-4699-A4D4-60BAC3838464}"/>
              </a:ext>
            </a:extLst>
          </p:cNvPr>
          <p:cNvSpPr txBox="1"/>
          <p:nvPr/>
        </p:nvSpPr>
        <p:spPr>
          <a:xfrm>
            <a:off x="3798707" y="4473439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ন্ত্র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5E504F-E393-4173-9B20-3DAB0E6717AC}"/>
              </a:ext>
            </a:extLst>
          </p:cNvPr>
          <p:cNvSpPr txBox="1"/>
          <p:nvPr/>
        </p:nvSpPr>
        <p:spPr>
          <a:xfrm flipH="1">
            <a:off x="5867946" y="1985742"/>
            <a:ext cx="127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C4A69D-5537-4466-ABB0-B90F0C275C68}"/>
              </a:ext>
            </a:extLst>
          </p:cNvPr>
          <p:cNvSpPr/>
          <p:nvPr/>
        </p:nvSpPr>
        <p:spPr>
          <a:xfrm>
            <a:off x="4947222" y="3235846"/>
            <a:ext cx="50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C8040F-EB33-4117-8846-B94B99E4A5DA}"/>
              </a:ext>
            </a:extLst>
          </p:cNvPr>
          <p:cNvSpPr txBox="1"/>
          <p:nvPr/>
        </p:nvSpPr>
        <p:spPr>
          <a:xfrm>
            <a:off x="5883578" y="3022900"/>
            <a:ext cx="697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1F5C33-D12F-4741-AC68-D69A6A4C71E5}"/>
              </a:ext>
            </a:extLst>
          </p:cNvPr>
          <p:cNvSpPr txBox="1"/>
          <p:nvPr/>
        </p:nvSpPr>
        <p:spPr>
          <a:xfrm>
            <a:off x="4970926" y="4487903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E5116C-15CD-4C48-9BEE-1F57631EE5FF}"/>
              </a:ext>
            </a:extLst>
          </p:cNvPr>
          <p:cNvSpPr txBox="1"/>
          <p:nvPr/>
        </p:nvSpPr>
        <p:spPr>
          <a:xfrm>
            <a:off x="5952071" y="4541064"/>
            <a:ext cx="54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33">
            <a:extLst>
              <a:ext uri="{FF2B5EF4-FFF2-40B4-BE49-F238E27FC236}">
                <a16:creationId xmlns:a16="http://schemas.microsoft.com/office/drawing/2014/main" id="{6445310A-7B33-4D79-94BF-E11B326CED84}"/>
              </a:ext>
            </a:extLst>
          </p:cNvPr>
          <p:cNvSpPr/>
          <p:nvPr/>
        </p:nvSpPr>
        <p:spPr>
          <a:xfrm>
            <a:off x="6669734" y="1816014"/>
            <a:ext cx="2412946" cy="778378"/>
          </a:xfrm>
          <a:prstGeom prst="roundRect">
            <a:avLst>
              <a:gd name="adj" fmla="val 429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যুদ্ধ, শুদ্ধ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34">
            <a:extLst>
              <a:ext uri="{FF2B5EF4-FFF2-40B4-BE49-F238E27FC236}">
                <a16:creationId xmlns:a16="http://schemas.microsoft.com/office/drawing/2014/main" id="{27AC92A5-8ECF-48FE-AB2E-8DBC11B11F1B}"/>
              </a:ext>
            </a:extLst>
          </p:cNvPr>
          <p:cNvSpPr/>
          <p:nvPr/>
        </p:nvSpPr>
        <p:spPr>
          <a:xfrm>
            <a:off x="6669733" y="3144057"/>
            <a:ext cx="2412947" cy="7997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ক্লান্ত, শান্ত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35">
            <a:extLst>
              <a:ext uri="{FF2B5EF4-FFF2-40B4-BE49-F238E27FC236}">
                <a16:creationId xmlns:a16="http://schemas.microsoft.com/office/drawing/2014/main" id="{D92C08F5-1761-4050-B0F0-40684E87ED98}"/>
              </a:ext>
            </a:extLst>
          </p:cNvPr>
          <p:cNvSpPr/>
          <p:nvPr/>
        </p:nvSpPr>
        <p:spPr>
          <a:xfrm>
            <a:off x="8679067" y="4376931"/>
            <a:ext cx="2314015" cy="83934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মন্ত্র, যন্ত্র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A472BF-2859-4FE2-B19D-9ABBCCB197A9}"/>
              </a:ext>
            </a:extLst>
          </p:cNvPr>
          <p:cNvSpPr txBox="1"/>
          <p:nvPr/>
        </p:nvSpPr>
        <p:spPr>
          <a:xfrm>
            <a:off x="6770592" y="4541064"/>
            <a:ext cx="1804869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র- ফলা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5C8DA-474D-47B6-9909-B91891AE84D6}"/>
              </a:ext>
            </a:extLst>
          </p:cNvPr>
          <p:cNvSpPr/>
          <p:nvPr/>
        </p:nvSpPr>
        <p:spPr>
          <a:xfrm>
            <a:off x="2986566" y="791574"/>
            <a:ext cx="684323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69850" h="69850" prst="divot"/>
            </a:sp3d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ভেঙ্গে নতুন শব্দ লিখি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A1682F-CB28-4C1B-9E9F-51CEBF8F5358}"/>
              </a:ext>
            </a:extLst>
          </p:cNvPr>
          <p:cNvSpPr txBox="1"/>
          <p:nvPr/>
        </p:nvSpPr>
        <p:spPr>
          <a:xfrm>
            <a:off x="5472209" y="315192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061359-2B00-4B14-B05D-A9FDF7ABE87E}"/>
              </a:ext>
            </a:extLst>
          </p:cNvPr>
          <p:cNvSpPr txBox="1"/>
          <p:nvPr/>
        </p:nvSpPr>
        <p:spPr>
          <a:xfrm>
            <a:off x="5501826" y="442191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7CC6A7-444F-4EFB-A4AF-2A35486852F7}"/>
              </a:ext>
            </a:extLst>
          </p:cNvPr>
          <p:cNvSpPr txBox="1"/>
          <p:nvPr/>
        </p:nvSpPr>
        <p:spPr>
          <a:xfrm>
            <a:off x="6424650" y="449709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F292FD7-74E6-4032-85C9-FCFB06A6F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3" y="4866382"/>
            <a:ext cx="11871578" cy="17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5" grpId="0" animBg="1"/>
      <p:bldP spid="26" grpId="0" animBg="1"/>
      <p:bldP spid="27" grpId="0" animBg="1"/>
      <p:bldP spid="28" grpId="0" animBg="1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E8404362-CAF5-4A13-A8CD-EA4FD75BAA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50000">
                <a:srgbClr val="FFFF00">
                  <a:lumMod val="0"/>
                </a:srgbClr>
              </a:gs>
              <a:gs pos="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91E09C-1E73-42C9-833C-9F4ED192A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" y="4866384"/>
            <a:ext cx="1180518" cy="1785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FA6A22-FD4E-4745-B1A4-0D08D1FFD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502">
            <a:off x="10549847" y="5127997"/>
            <a:ext cx="1180518" cy="1785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872684-A216-4044-8278-E30FDE54D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9641">
            <a:off x="10810551" y="159997"/>
            <a:ext cx="1180518" cy="17851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1A21CC-A323-413C-B456-580574872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135">
            <a:off x="514052" y="-138289"/>
            <a:ext cx="1180518" cy="178516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AE5F80F-73B7-4D17-B6BB-8B1F9D05DCFE}"/>
              </a:ext>
            </a:extLst>
          </p:cNvPr>
          <p:cNvSpPr txBox="1"/>
          <p:nvPr/>
        </p:nvSpPr>
        <p:spPr>
          <a:xfrm>
            <a:off x="1575196" y="2187565"/>
            <a:ext cx="91719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পঠিত কবিতা ও কবির নাম কি?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সংকল্পগুলো কি কি?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মূলভাব কি?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কে বদ্ধ ঘরে থাকতে চায় না?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কবির দুটি সংকল্প লিখ।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মরণ-যন্ত্রণা বলতে কবি কী বুঝিয়েছেন?</a:t>
            </a:r>
          </a:p>
          <a:p>
            <a:endParaRPr lang="en-SG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AF9A59-6E37-4242-9A54-18DED8A10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3" y="4866382"/>
            <a:ext cx="11871578" cy="17851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C879CF-F4F4-4419-A8FF-B34E7204E8D6}"/>
              </a:ext>
            </a:extLst>
          </p:cNvPr>
          <p:cNvSpPr txBox="1"/>
          <p:nvPr/>
        </p:nvSpPr>
        <p:spPr>
          <a:xfrm>
            <a:off x="5105400" y="1302086"/>
            <a:ext cx="1842876" cy="64633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6309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9701" y="453086"/>
            <a:ext cx="2263780" cy="769441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ame 2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50000">
                <a:srgbClr val="FFFF00">
                  <a:lumMod val="0"/>
                </a:srgbClr>
              </a:gs>
              <a:gs pos="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C6C17-4687-4EFE-9071-276931FCE9A0}"/>
              </a:ext>
            </a:extLst>
          </p:cNvPr>
          <p:cNvSpPr txBox="1"/>
          <p:nvPr/>
        </p:nvSpPr>
        <p:spPr>
          <a:xfrm>
            <a:off x="7053481" y="3684214"/>
            <a:ext cx="42565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৫ম।</a:t>
            </a:r>
          </a:p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2FF1D5-B8D9-4637-BEAD-8705A749C029}"/>
              </a:ext>
            </a:extLst>
          </p:cNvPr>
          <p:cNvGrpSpPr/>
          <p:nvPr/>
        </p:nvGrpSpPr>
        <p:grpSpPr>
          <a:xfrm>
            <a:off x="139999" y="609600"/>
            <a:ext cx="6031552" cy="5264632"/>
            <a:chOff x="139999" y="453086"/>
            <a:chExt cx="6031552" cy="542114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A76224F-62A9-4578-8921-7C2E6891A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2103" y="453086"/>
              <a:ext cx="2618107" cy="259491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5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 prst="softRound"/>
              <a:contourClr>
                <a:srgbClr val="C0C0C0"/>
              </a:contourClr>
            </a:sp3d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0DBB8D-4C87-4063-8E60-43E14DF4F844}"/>
                </a:ext>
              </a:extLst>
            </p:cNvPr>
            <p:cNvSpPr txBox="1"/>
            <p:nvPr/>
          </p:nvSpPr>
          <p:spPr>
            <a:xfrm>
              <a:off x="139999" y="2642578"/>
              <a:ext cx="6031552" cy="32316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2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পস্থাপনায়</a:t>
              </a:r>
              <a:endParaRPr lang="bn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মামুন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bn-IN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বোয়ালিয়া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প্রাথমিক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সিংড়া,নাটোর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০১৭২১৩৮১৫৫২</a:t>
              </a:r>
            </a:p>
            <a:p>
              <a:pPr algn="ctr"/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mhosain02@gmail.com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9D7CD1C-D02F-473E-8365-978410425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135">
            <a:off x="485246" y="-138289"/>
            <a:ext cx="1180518" cy="17851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9DB5D5-7A2F-47A5-A2EE-661570B90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" y="4866384"/>
            <a:ext cx="1180518" cy="1785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00A84A-52EC-4909-8151-8F0765B71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502">
            <a:off x="10549847" y="5127997"/>
            <a:ext cx="1180518" cy="17851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9E93A4-88D0-4F1C-A813-5831CBC5A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9641">
            <a:off x="10810551" y="159997"/>
            <a:ext cx="1180518" cy="17851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56BB9C-F60D-41E8-BE52-43C0A8481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135">
            <a:off x="514052" y="-138289"/>
            <a:ext cx="1180518" cy="1785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671066-2CE5-4A18-B6A4-2BD3CD19E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96" y="1822895"/>
            <a:ext cx="733425" cy="4629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7F2D64-83A7-4C27-A68E-E6A053F93A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42" y="609600"/>
            <a:ext cx="2524836" cy="2519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C00F41-436F-4947-860C-95F1A2CE1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92" y="4270296"/>
            <a:ext cx="9228408" cy="23812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D5269F-C0DD-4451-AB9C-E4DFBDD487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3" y="4866382"/>
            <a:ext cx="11871578" cy="17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72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4F12489-035C-4150-8DA0-D4B6343C134A}"/>
              </a:ext>
            </a:extLst>
          </p:cNvPr>
          <p:cNvSpPr/>
          <p:nvPr/>
        </p:nvSpPr>
        <p:spPr>
          <a:xfrm>
            <a:off x="-45269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50000">
                <a:srgbClr val="FFFF00">
                  <a:lumMod val="0"/>
                </a:srgbClr>
              </a:gs>
              <a:gs pos="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D835B3-50A6-4EAA-9D1D-E6E941801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" y="4866384"/>
            <a:ext cx="1180518" cy="178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BA684D-1E26-4848-AF61-66A5A3C81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502">
            <a:off x="10549847" y="5127997"/>
            <a:ext cx="1180518" cy="1785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352D2-A00C-4B87-8086-BA2AB7609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9641">
            <a:off x="10810551" y="159997"/>
            <a:ext cx="1180518" cy="1785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E21337-8807-4101-B1C9-4D38487FC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135">
            <a:off x="514052" y="-138289"/>
            <a:ext cx="1180518" cy="17851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3F3943-8E6E-4E30-A6F4-E901F83139FC}"/>
              </a:ext>
            </a:extLst>
          </p:cNvPr>
          <p:cNvSpPr/>
          <p:nvPr/>
        </p:nvSpPr>
        <p:spPr>
          <a:xfrm>
            <a:off x="1789849" y="3076063"/>
            <a:ext cx="8612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কবি বদ্ধ ঘরে থাকতে চান না কেনো পাঁচটি বাক্যে লিখি।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FAB539-5748-46E2-BEE1-BA5E9B410EFF}"/>
              </a:ext>
            </a:extLst>
          </p:cNvPr>
          <p:cNvSpPr txBox="1"/>
          <p:nvPr/>
        </p:nvSpPr>
        <p:spPr>
          <a:xfrm>
            <a:off x="4724400" y="1329780"/>
            <a:ext cx="2209800" cy="5847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638D45-5F84-48E8-8F9F-786A73E51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3" y="4866382"/>
            <a:ext cx="11871578" cy="1785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1" y="-279042"/>
            <a:ext cx="5100033" cy="394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D12DD4-907A-4E81-9BFC-05AA5315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" y="4894028"/>
            <a:ext cx="11871578" cy="1785163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B5C8C03F-12F2-4400-A73A-92EAC3CECA79}"/>
              </a:ext>
            </a:extLst>
          </p:cNvPr>
          <p:cNvSpPr/>
          <p:nvPr/>
        </p:nvSpPr>
        <p:spPr>
          <a:xfrm>
            <a:off x="-45269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50000">
                <a:srgbClr val="FFFF00">
                  <a:lumMod val="0"/>
                </a:srgbClr>
              </a:gs>
              <a:gs pos="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1083C9-0FAE-46FB-B36B-2D1774D00584}"/>
              </a:ext>
            </a:extLst>
          </p:cNvPr>
          <p:cNvSpPr txBox="1"/>
          <p:nvPr/>
        </p:nvSpPr>
        <p:spPr>
          <a:xfrm>
            <a:off x="4141524" y="692789"/>
            <a:ext cx="3803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A4F33C-B3A9-457F-961C-C64124AC7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3109"/>
            <a:ext cx="9220200" cy="4232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339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EFC5E5-7CFD-4F4E-AC52-4C62DD7290DB}"/>
              </a:ext>
            </a:extLst>
          </p:cNvPr>
          <p:cNvSpPr/>
          <p:nvPr/>
        </p:nvSpPr>
        <p:spPr>
          <a:xfrm>
            <a:off x="1143000" y="990600"/>
            <a:ext cx="9982200" cy="477053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শিখনফলঃ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শোনা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১.২.১</a:t>
            </a:r>
          </a:p>
          <a:p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উচ্চারিত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পঠিত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বাক্য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,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কথা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মনোযোগ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সহকারে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শুনবে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।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</a:p>
          <a:p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বলা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২.১.১</a:t>
            </a:r>
          </a:p>
          <a:p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প্রমিত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উচ্চারনে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ও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ছন্দ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বজায়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রেখে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কবিতা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আবৃত্তি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করতে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পারবে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।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পড়া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২.২.২</a:t>
            </a:r>
          </a:p>
          <a:p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পাঠ্য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বইয়ের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কবিতা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সাবলীল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ভাবে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আবৃত্তি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করতে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পারবে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।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5C677F4-1390-498E-9E48-585A1B82C4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50000">
                <a:srgbClr val="FFFF00">
                  <a:lumMod val="0"/>
                </a:srgbClr>
              </a:gs>
              <a:gs pos="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1E1FA-52D9-4DB9-957A-26CB667A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" y="4866384"/>
            <a:ext cx="1180518" cy="1785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8BFC3E-AE48-413C-81EF-00465C796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502">
            <a:off x="10549847" y="5127997"/>
            <a:ext cx="1180518" cy="1785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79DA3-A634-440B-B23B-E08ED0342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9641">
            <a:off x="10810551" y="159997"/>
            <a:ext cx="1180518" cy="1785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50C479-1CE6-4D61-8CE5-11D06B205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135">
            <a:off x="514052" y="-138289"/>
            <a:ext cx="1180518" cy="1785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6C57B6-0996-4692-AA57-1F1778FAD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92" y="4270296"/>
            <a:ext cx="9228408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91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4055" y="302641"/>
            <a:ext cx="4496288" cy="64633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5160D11-1346-4F30-93A9-E155FB6276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50000">
                <a:srgbClr val="FFFF00">
                  <a:lumMod val="0"/>
                </a:srgbClr>
              </a:gs>
              <a:gs pos="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4EC2C4-C615-44A8-B0C1-B32EE5884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" y="4866384"/>
            <a:ext cx="1180518" cy="1785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ACD80E-BC16-469D-B4CD-9C9415B63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502">
            <a:off x="10549847" y="5127997"/>
            <a:ext cx="1180518" cy="1785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FAF7D6-B98A-4EE6-BCEF-8F4258D25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9641">
            <a:off x="10810551" y="159997"/>
            <a:ext cx="1180518" cy="1785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B2F8F3-2435-411E-B654-391B4BDC7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135">
            <a:off x="514052" y="-138289"/>
            <a:ext cx="1180518" cy="1785162"/>
          </a:xfrm>
          <a:prstGeom prst="rect">
            <a:avLst/>
          </a:prstGeom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88BC459A-DEAD-4786-B087-F3002FCB07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9" b="6267"/>
          <a:stretch/>
        </p:blipFill>
        <p:spPr>
          <a:xfrm>
            <a:off x="1804735" y="1277846"/>
            <a:ext cx="3849948" cy="2151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AA62797F-50C0-418A-8837-203D3B385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18" y="1277875"/>
            <a:ext cx="3849948" cy="2151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200873-19C1-4ED5-BFCE-31DCF1A674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52" y="3771417"/>
            <a:ext cx="3810001" cy="2151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softRound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6233E8-4B39-4096-A0FC-E28E344E37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54" y="3773823"/>
            <a:ext cx="3849948" cy="2036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softRound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C34E5-063C-4234-86C8-2C06F57B48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92" y="4300275"/>
            <a:ext cx="9228408" cy="238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6628" y="975836"/>
            <a:ext cx="3901935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41EFEC87-D7C6-4E0C-8132-431B7FC459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50000">
                <a:srgbClr val="FFFF00">
                  <a:lumMod val="0"/>
                </a:srgbClr>
              </a:gs>
              <a:gs pos="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6AFDE-13D7-4138-9AD8-A0341562C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" y="4866384"/>
            <a:ext cx="1180518" cy="1785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CAAFE1-83E1-49FF-8952-07E86E869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502">
            <a:off x="10549847" y="5127997"/>
            <a:ext cx="1180518" cy="178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F9F521-3D90-4ED7-AFCD-E5B10B287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9641">
            <a:off x="10810551" y="159997"/>
            <a:ext cx="1180518" cy="1785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7C8C64-1BD3-42F6-B489-3D010C449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135">
            <a:off x="514052" y="-138289"/>
            <a:ext cx="1180518" cy="17851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29C6DA-6D4C-480B-87EE-296884814F89}"/>
              </a:ext>
            </a:extLst>
          </p:cNvPr>
          <p:cNvSpPr/>
          <p:nvPr/>
        </p:nvSpPr>
        <p:spPr>
          <a:xfrm>
            <a:off x="4572000" y="2433733"/>
            <a:ext cx="2566728" cy="867436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কল্প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55F47B-6434-442E-A4CA-E7B9A6DD45FD}"/>
              </a:ext>
            </a:extLst>
          </p:cNvPr>
          <p:cNvSpPr/>
          <p:nvPr/>
        </p:nvSpPr>
        <p:spPr>
          <a:xfrm>
            <a:off x="2196535" y="3244334"/>
            <a:ext cx="7798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থাকবো নাকো বদ্ধ.........বরণ-মরণ যন্ত্রণাকে।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F59A6AEA-5231-40A2-89D5-282531A85D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9" b="6267"/>
          <a:stretch/>
        </p:blipFill>
        <p:spPr>
          <a:xfrm>
            <a:off x="451275" y="1622167"/>
            <a:ext cx="1842876" cy="2721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3D00CA-6CF4-46C3-AC10-0FDF805487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8" r="38342"/>
          <a:stretch/>
        </p:blipFill>
        <p:spPr>
          <a:xfrm>
            <a:off x="9699701" y="1622167"/>
            <a:ext cx="1608657" cy="2721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10788F-B314-4E75-B91B-A6400F6CC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92" y="4270296"/>
            <a:ext cx="9228408" cy="238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41EFEC87-D7C6-4E0C-8132-431B7FC459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50000">
                <a:srgbClr val="FFFF00">
                  <a:lumMod val="0"/>
                </a:srgbClr>
              </a:gs>
              <a:gs pos="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6AFDE-13D7-4138-9AD8-A0341562C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" y="4866384"/>
            <a:ext cx="1180518" cy="1785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CAAFE1-83E1-49FF-8952-07E86E869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502">
            <a:off x="10549847" y="5127997"/>
            <a:ext cx="1180518" cy="178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F9F521-3D90-4ED7-AFCD-E5B10B287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9641">
            <a:off x="10810551" y="159997"/>
            <a:ext cx="1180518" cy="1785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7C8C64-1BD3-42F6-B489-3D010C449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135">
            <a:off x="514052" y="-138289"/>
            <a:ext cx="1180518" cy="1785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8C3B20-6D29-43CA-8AF8-A86694C43D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550" y="1366406"/>
            <a:ext cx="2642548" cy="30095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AC1701-3615-4914-9C92-10027CB7D6A9}"/>
              </a:ext>
            </a:extLst>
          </p:cNvPr>
          <p:cNvSpPr/>
          <p:nvPr/>
        </p:nvSpPr>
        <p:spPr>
          <a:xfrm>
            <a:off x="1227328" y="4832157"/>
            <a:ext cx="3433953" cy="5232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249A00-B3AD-4B0D-AF4B-066552E9EE1C}"/>
              </a:ext>
            </a:extLst>
          </p:cNvPr>
          <p:cNvSpPr/>
          <p:nvPr/>
        </p:nvSpPr>
        <p:spPr>
          <a:xfrm>
            <a:off x="4874351" y="467803"/>
            <a:ext cx="2443298" cy="58477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B6B95E-4AF2-40A1-9089-5175C74ABB52}"/>
              </a:ext>
            </a:extLst>
          </p:cNvPr>
          <p:cNvSpPr/>
          <p:nvPr/>
        </p:nvSpPr>
        <p:spPr>
          <a:xfrm>
            <a:off x="6382603" y="1447800"/>
            <a:ext cx="4088075" cy="4203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 মে ১৮৯৯খ্রিঃ(১১ই জৈষ্ঠ, ১৩০৬ সন) পশ্চিমবঙ্গের বর্ধমান জেলার চুরুলিয়া গ্রামে।  </a:t>
            </a:r>
          </a:p>
          <a:p>
            <a:r>
              <a:rPr lang="bn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 কাব্যগ্রন্থঃ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‘অগ্নি-বীণা’, ‘বিষের বাঁশী’, ‘ঝিঙে ফুল’।</a:t>
            </a:r>
          </a:p>
          <a:p>
            <a:r>
              <a:rPr lang="bn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১৯৭৬ খ্রিঃ ২৯ আগষ্ট(১২ই ভাদ্র ১৩৮৩ সন) ঢাকায়।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B255EC-547F-4597-9BB5-00F1036A6F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6" r="39195" b="-243"/>
          <a:stretch/>
        </p:blipFill>
        <p:spPr>
          <a:xfrm>
            <a:off x="5196992" y="1219200"/>
            <a:ext cx="1041758" cy="4965041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08AC11-67D9-44ED-8091-5150B061AF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3" y="5183156"/>
            <a:ext cx="11871578" cy="14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37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41EFEC87-D7C6-4E0C-8132-431B7FC459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50000">
                <a:srgbClr val="FFFF00">
                  <a:lumMod val="0"/>
                </a:srgbClr>
              </a:gs>
              <a:gs pos="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6AFDE-13D7-4138-9AD8-A0341562C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" y="4866384"/>
            <a:ext cx="1180518" cy="1785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CAAFE1-83E1-49FF-8952-07E86E869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502">
            <a:off x="10549847" y="5127997"/>
            <a:ext cx="1180518" cy="178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F9F521-3D90-4ED7-AFCD-E5B10B287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9641">
            <a:off x="10810551" y="159997"/>
            <a:ext cx="1180518" cy="1785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7C8C64-1BD3-42F6-B489-3D010C449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135">
            <a:off x="514052" y="-138289"/>
            <a:ext cx="1180518" cy="1785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43E5C-8CC3-46F4-9F4D-8FAE45F6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31" y="800629"/>
            <a:ext cx="2560169" cy="2365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980812-7880-43B3-8BAC-83EBF360F4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31" y="3316408"/>
            <a:ext cx="2560169" cy="2365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EF9329-B063-4839-AA58-F42F26A87D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0" y="3316408"/>
            <a:ext cx="2674402" cy="23656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CB63A1-22EE-48C7-8073-B01C0C8502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0" y="914400"/>
            <a:ext cx="2674402" cy="23656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4494629-887E-44BE-8E05-9497C31A6DB7}"/>
              </a:ext>
            </a:extLst>
          </p:cNvPr>
          <p:cNvGrpSpPr/>
          <p:nvPr/>
        </p:nvGrpSpPr>
        <p:grpSpPr>
          <a:xfrm>
            <a:off x="6577812" y="518175"/>
            <a:ext cx="4056358" cy="5523751"/>
            <a:chOff x="7985403" y="412094"/>
            <a:chExt cx="3790276" cy="5523751"/>
          </a:xfrm>
        </p:grpSpPr>
        <p:pic>
          <p:nvPicPr>
            <p:cNvPr id="13" name="Picture 12" descr="Screen Clipping">
              <a:extLst>
                <a:ext uri="{FF2B5EF4-FFF2-40B4-BE49-F238E27FC236}">
                  <a16:creationId xmlns:a16="http://schemas.microsoft.com/office/drawing/2014/main" id="{C05DA65F-F0DD-423A-BCB4-0E960D2D6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403" y="873096"/>
              <a:ext cx="2282498" cy="1164227"/>
            </a:xfrm>
            <a:prstGeom prst="rect">
              <a:avLst/>
            </a:prstGeom>
          </p:spPr>
        </p:pic>
        <p:pic>
          <p:nvPicPr>
            <p:cNvPr id="14" name="Picture 13" descr="Screen Clipping">
              <a:extLst>
                <a:ext uri="{FF2B5EF4-FFF2-40B4-BE49-F238E27FC236}">
                  <a16:creationId xmlns:a16="http://schemas.microsoft.com/office/drawing/2014/main" id="{19599BC7-178E-4D74-9DF1-4FB33F1BB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404" y="2037323"/>
              <a:ext cx="2422539" cy="389852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E081308-CDD3-463E-B999-CAE41EC7C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7901" y="412094"/>
              <a:ext cx="1507778" cy="8484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158BD1-6F7D-4603-9F80-25729014C0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90649" y="5452201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C1AB65-2B7B-4582-A2DB-DA3B235E17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3" y="4866382"/>
            <a:ext cx="11871578" cy="17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50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3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41EFEC87-D7C6-4E0C-8132-431B7FC459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50000">
                <a:srgbClr val="FFFF00">
                  <a:lumMod val="0"/>
                </a:srgbClr>
              </a:gs>
              <a:gs pos="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6AFDE-13D7-4138-9AD8-A0341562C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" y="4866384"/>
            <a:ext cx="1180518" cy="1785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CAAFE1-83E1-49FF-8952-07E86E869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502">
            <a:off x="10549847" y="5127997"/>
            <a:ext cx="1180518" cy="178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F9F521-3D90-4ED7-AFCD-E5B10B287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9641">
            <a:off x="10810551" y="159997"/>
            <a:ext cx="1180518" cy="1785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7C8C64-1BD3-42F6-B489-3D010C449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135">
            <a:off x="514052" y="-138289"/>
            <a:ext cx="1180518" cy="17851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0D8692-95B6-4722-B972-E227FD1BE232}"/>
              </a:ext>
            </a:extLst>
          </p:cNvPr>
          <p:cNvSpPr/>
          <p:nvPr/>
        </p:nvSpPr>
        <p:spPr>
          <a:xfrm>
            <a:off x="2286000" y="4543589"/>
            <a:ext cx="68580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 না কো বদ্ধ ঘরে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দেখব এবার জগৎটাকে,-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2727BD-46B4-4C54-892A-F9953ABBD3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422869"/>
            <a:ext cx="3898237" cy="25945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47333B-C310-4006-A172-8E739E21EC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432829"/>
            <a:ext cx="4096603" cy="2601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97C070-EC8E-48DC-AE73-DA169E3BEA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83412" y="5183156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943254-11D8-438E-B7E6-98DF6FDAF8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3" y="4866382"/>
            <a:ext cx="11871578" cy="17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50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41EFEC87-D7C6-4E0C-8132-431B7FC459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50000">
                <a:srgbClr val="FFFF00">
                  <a:lumMod val="0"/>
                </a:srgbClr>
              </a:gs>
              <a:gs pos="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6AFDE-13D7-4138-9AD8-A0341562C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" y="4866384"/>
            <a:ext cx="1180518" cy="1785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CAAFE1-83E1-49FF-8952-07E86E869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502">
            <a:off x="10549847" y="5127997"/>
            <a:ext cx="1180518" cy="178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F9F521-3D90-4ED7-AFCD-E5B10B287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9641">
            <a:off x="10810551" y="159997"/>
            <a:ext cx="1180518" cy="1785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7C8C64-1BD3-42F6-B489-3D010C449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135">
            <a:off x="514052" y="-138289"/>
            <a:ext cx="1180518" cy="17851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14A914-B542-40CC-803C-2A8A511E2961}"/>
              </a:ext>
            </a:extLst>
          </p:cNvPr>
          <p:cNvSpPr/>
          <p:nvPr/>
        </p:nvSpPr>
        <p:spPr>
          <a:xfrm>
            <a:off x="3871415" y="4510584"/>
            <a:ext cx="4653887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 করে ঘুরছে মানুষ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যুগান্তরের ঘূর্ণিপাকে।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C95C8-BB5D-43C3-B653-E4F27AD29E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040" y="830807"/>
            <a:ext cx="5650173" cy="35313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BF805B-FF8C-4A1E-A4D2-FE35B479DB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69128" y="5043984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95E51F-4C95-4B50-9987-8AAD98C63B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3" y="4866382"/>
            <a:ext cx="11871578" cy="17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49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8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382</Words>
  <Application>Microsoft Office PowerPoint</Application>
  <PresentationFormat>Widescreen</PresentationFormat>
  <Paragraphs>105</Paragraphs>
  <Slides>21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</dc:title>
  <dc:creator>Acer</dc:creator>
  <cp:lastModifiedBy>mhosain02@gmail.com</cp:lastModifiedBy>
  <cp:revision>198</cp:revision>
  <dcterms:created xsi:type="dcterms:W3CDTF">2006-08-16T00:00:00Z</dcterms:created>
  <dcterms:modified xsi:type="dcterms:W3CDTF">2021-06-05T06:13:11Z</dcterms:modified>
</cp:coreProperties>
</file>