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8" r:id="rId3"/>
    <p:sldId id="257" r:id="rId4"/>
    <p:sldId id="258" r:id="rId5"/>
    <p:sldId id="259" r:id="rId6"/>
    <p:sldId id="264" r:id="rId7"/>
    <p:sldId id="265" r:id="rId8"/>
    <p:sldId id="266" r:id="rId9"/>
    <p:sldId id="260" r:id="rId10"/>
    <p:sldId id="261" r:id="rId11"/>
    <p:sldId id="262" r:id="rId12"/>
    <p:sldId id="263" r:id="rId13"/>
    <p:sldId id="269" r:id="rId1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9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A521-74EF-40BA-A2E1-066E7F4096E9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D392-D0DC-46EA-A7D0-17494C53E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3351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A521-74EF-40BA-A2E1-066E7F4096E9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D392-D0DC-46EA-A7D0-17494C53E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309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A521-74EF-40BA-A2E1-066E7F4096E9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D392-D0DC-46EA-A7D0-17494C53E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549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A521-74EF-40BA-A2E1-066E7F4096E9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D392-D0DC-46EA-A7D0-17494C53E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750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A521-74EF-40BA-A2E1-066E7F4096E9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D392-D0DC-46EA-A7D0-17494C53E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755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A521-74EF-40BA-A2E1-066E7F4096E9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D392-D0DC-46EA-A7D0-17494C53E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279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A521-74EF-40BA-A2E1-066E7F4096E9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D392-D0DC-46EA-A7D0-17494C53E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859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A521-74EF-40BA-A2E1-066E7F4096E9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D392-D0DC-46EA-A7D0-17494C53E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21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A521-74EF-40BA-A2E1-066E7F4096E9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D392-D0DC-46EA-A7D0-17494C53E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992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A521-74EF-40BA-A2E1-066E7F4096E9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D392-D0DC-46EA-A7D0-17494C53E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737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4A521-74EF-40BA-A2E1-066E7F4096E9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D392-D0DC-46EA-A7D0-17494C53E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647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4A521-74EF-40BA-A2E1-066E7F4096E9}" type="datetimeFigureOut">
              <a:rPr lang="en-GB" smtClean="0"/>
              <a:t>23/10/2020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0D392-D0DC-46EA-A7D0-17494C53EF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6206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868795-pictures-of-bird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0"/>
            <a:ext cx="9144000" cy="685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Rectangle 3"/>
          <p:cNvSpPr/>
          <p:nvPr/>
        </p:nvSpPr>
        <p:spPr>
          <a:xfrm>
            <a:off x="762001" y="-274260"/>
            <a:ext cx="4527201" cy="1569660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9600" b="1" i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স্বা গ ত ম </a:t>
            </a:r>
            <a:endParaRPr lang="en-US" sz="9600" b="1" i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81000" y="0"/>
            <a:ext cx="9144000" cy="6858000"/>
            <a:chOff x="0" y="0"/>
            <a:chExt cx="9144000" cy="6858000"/>
          </a:xfrm>
        </p:grpSpPr>
        <p:grpSp>
          <p:nvGrpSpPr>
            <p:cNvPr id="3" name="Group 49"/>
            <p:cNvGrpSpPr/>
            <p:nvPr/>
          </p:nvGrpSpPr>
          <p:grpSpPr>
            <a:xfrm>
              <a:off x="0" y="0"/>
              <a:ext cx="9144000" cy="304800"/>
              <a:chOff x="0" y="0"/>
              <a:chExt cx="9144000" cy="304800"/>
            </a:xfrm>
          </p:grpSpPr>
          <p:sp>
            <p:nvSpPr>
              <p:cNvPr id="33" name="Rectangle 1"/>
              <p:cNvSpPr/>
              <p:nvPr/>
            </p:nvSpPr>
            <p:spPr>
              <a:xfrm>
                <a:off x="0" y="0"/>
                <a:ext cx="9144000" cy="152400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2"/>
              <p:cNvSpPr/>
              <p:nvPr/>
            </p:nvSpPr>
            <p:spPr>
              <a:xfrm>
                <a:off x="0" y="152400"/>
                <a:ext cx="9144000" cy="1524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35"/>
            <p:cNvGrpSpPr/>
            <p:nvPr/>
          </p:nvGrpSpPr>
          <p:grpSpPr>
            <a:xfrm>
              <a:off x="63795" y="490870"/>
              <a:ext cx="414670" cy="5909930"/>
              <a:chOff x="63795" y="490870"/>
              <a:chExt cx="414670" cy="5909930"/>
            </a:xfrm>
          </p:grpSpPr>
          <p:grpSp>
            <p:nvGrpSpPr>
              <p:cNvPr id="21" name="Group 30"/>
              <p:cNvGrpSpPr/>
              <p:nvPr/>
            </p:nvGrpSpPr>
            <p:grpSpPr>
              <a:xfrm>
                <a:off x="76200" y="2700670"/>
                <a:ext cx="402265" cy="1414130"/>
                <a:chOff x="42530" y="2743200"/>
                <a:chExt cx="402265" cy="1414130"/>
              </a:xfrm>
            </p:grpSpPr>
            <p:sp>
              <p:nvSpPr>
                <p:cNvPr id="30" name="Diamond 29"/>
                <p:cNvSpPr/>
                <p:nvPr/>
              </p:nvSpPr>
              <p:spPr>
                <a:xfrm>
                  <a:off x="63795" y="37001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Diamond 20"/>
                <p:cNvSpPr/>
                <p:nvPr/>
              </p:nvSpPr>
              <p:spPr>
                <a:xfrm>
                  <a:off x="42530" y="27432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Flowchart: Connector 31"/>
                <p:cNvSpPr/>
                <p:nvPr/>
              </p:nvSpPr>
              <p:spPr>
                <a:xfrm>
                  <a:off x="76200" y="3276600"/>
                  <a:ext cx="304800" cy="304800"/>
                </a:xfrm>
                <a:prstGeom prst="flowChartConnector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6"/>
                </a:fillRef>
                <a:effectRef idx="1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" name="Group 31"/>
              <p:cNvGrpSpPr/>
              <p:nvPr/>
            </p:nvGrpSpPr>
            <p:grpSpPr>
              <a:xfrm>
                <a:off x="63795" y="4986670"/>
                <a:ext cx="402265" cy="1414130"/>
                <a:chOff x="42530" y="5105400"/>
                <a:chExt cx="402265" cy="1414130"/>
              </a:xfrm>
            </p:grpSpPr>
            <p:sp>
              <p:nvSpPr>
                <p:cNvPr id="27" name="Diamond 21"/>
                <p:cNvSpPr/>
                <p:nvPr/>
              </p:nvSpPr>
              <p:spPr>
                <a:xfrm>
                  <a:off x="42530" y="51054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Diamond 22"/>
                <p:cNvSpPr/>
                <p:nvPr/>
              </p:nvSpPr>
              <p:spPr>
                <a:xfrm>
                  <a:off x="63795" y="60623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Flowchart: Connector 28"/>
                <p:cNvSpPr/>
                <p:nvPr/>
              </p:nvSpPr>
              <p:spPr>
                <a:xfrm>
                  <a:off x="97465" y="5638800"/>
                  <a:ext cx="304800" cy="304800"/>
                </a:xfrm>
                <a:prstGeom prst="flowChartConnector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32"/>
              <p:cNvGrpSpPr/>
              <p:nvPr/>
            </p:nvGrpSpPr>
            <p:grpSpPr>
              <a:xfrm>
                <a:off x="63795" y="490870"/>
                <a:ext cx="381000" cy="1414130"/>
                <a:chOff x="63795" y="381000"/>
                <a:chExt cx="381000" cy="1414130"/>
              </a:xfrm>
            </p:grpSpPr>
            <p:sp>
              <p:nvSpPr>
                <p:cNvPr id="24" name="Diamond 4"/>
                <p:cNvSpPr/>
                <p:nvPr/>
              </p:nvSpPr>
              <p:spPr>
                <a:xfrm>
                  <a:off x="63795" y="3810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Diamond 5"/>
                <p:cNvSpPr/>
                <p:nvPr/>
              </p:nvSpPr>
              <p:spPr>
                <a:xfrm>
                  <a:off x="63795" y="13379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Flowchart: Connector 25"/>
                <p:cNvSpPr/>
                <p:nvPr/>
              </p:nvSpPr>
              <p:spPr>
                <a:xfrm>
                  <a:off x="76200" y="914400"/>
                  <a:ext cx="304800" cy="304800"/>
                </a:xfrm>
                <a:prstGeom prst="flowChartConnector">
                  <a:avLst/>
                </a:prstGeom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" name="Group 50"/>
            <p:cNvGrpSpPr/>
            <p:nvPr/>
          </p:nvGrpSpPr>
          <p:grpSpPr>
            <a:xfrm>
              <a:off x="0" y="6553200"/>
              <a:ext cx="9144000" cy="304800"/>
              <a:chOff x="0" y="6553200"/>
              <a:chExt cx="9144000" cy="30480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0" y="6705600"/>
                <a:ext cx="9144000" cy="15240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0" y="6553200"/>
                <a:ext cx="9144000" cy="1524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36"/>
            <p:cNvGrpSpPr/>
            <p:nvPr/>
          </p:nvGrpSpPr>
          <p:grpSpPr>
            <a:xfrm>
              <a:off x="8674395" y="512135"/>
              <a:ext cx="414670" cy="5909930"/>
              <a:chOff x="63795" y="490870"/>
              <a:chExt cx="414670" cy="5909930"/>
            </a:xfrm>
          </p:grpSpPr>
          <p:grpSp>
            <p:nvGrpSpPr>
              <p:cNvPr id="7" name="Group 30"/>
              <p:cNvGrpSpPr/>
              <p:nvPr/>
            </p:nvGrpSpPr>
            <p:grpSpPr>
              <a:xfrm>
                <a:off x="76200" y="2700670"/>
                <a:ext cx="402265" cy="1414130"/>
                <a:chOff x="42530" y="2743200"/>
                <a:chExt cx="402265" cy="1414130"/>
              </a:xfrm>
            </p:grpSpPr>
            <p:sp>
              <p:nvSpPr>
                <p:cNvPr id="16" name="Diamond 15"/>
                <p:cNvSpPr/>
                <p:nvPr/>
              </p:nvSpPr>
              <p:spPr>
                <a:xfrm>
                  <a:off x="63795" y="37001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Diamond 16"/>
                <p:cNvSpPr/>
                <p:nvPr/>
              </p:nvSpPr>
              <p:spPr>
                <a:xfrm>
                  <a:off x="42530" y="27432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Flowchart: Connector 17"/>
                <p:cNvSpPr/>
                <p:nvPr/>
              </p:nvSpPr>
              <p:spPr>
                <a:xfrm>
                  <a:off x="76200" y="3276600"/>
                  <a:ext cx="304800" cy="304800"/>
                </a:xfrm>
                <a:prstGeom prst="flowChartConnector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6"/>
                </a:fillRef>
                <a:effectRef idx="1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31"/>
              <p:cNvGrpSpPr/>
              <p:nvPr/>
            </p:nvGrpSpPr>
            <p:grpSpPr>
              <a:xfrm>
                <a:off x="63795" y="4986670"/>
                <a:ext cx="402265" cy="1414130"/>
                <a:chOff x="42530" y="5105400"/>
                <a:chExt cx="402265" cy="1414130"/>
              </a:xfrm>
            </p:grpSpPr>
            <p:sp>
              <p:nvSpPr>
                <p:cNvPr id="13" name="Diamond 12"/>
                <p:cNvSpPr/>
                <p:nvPr/>
              </p:nvSpPr>
              <p:spPr>
                <a:xfrm>
                  <a:off x="42530" y="51054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Diamond 13"/>
                <p:cNvSpPr/>
                <p:nvPr/>
              </p:nvSpPr>
              <p:spPr>
                <a:xfrm>
                  <a:off x="63795" y="60623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Flowchart: Connector 14"/>
                <p:cNvSpPr/>
                <p:nvPr/>
              </p:nvSpPr>
              <p:spPr>
                <a:xfrm>
                  <a:off x="97465" y="5638800"/>
                  <a:ext cx="304800" cy="304800"/>
                </a:xfrm>
                <a:prstGeom prst="flowChartConnector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32"/>
              <p:cNvGrpSpPr/>
              <p:nvPr/>
            </p:nvGrpSpPr>
            <p:grpSpPr>
              <a:xfrm>
                <a:off x="63795" y="490870"/>
                <a:ext cx="381000" cy="1414130"/>
                <a:chOff x="63795" y="381000"/>
                <a:chExt cx="381000" cy="1414130"/>
              </a:xfrm>
            </p:grpSpPr>
            <p:sp>
              <p:nvSpPr>
                <p:cNvPr id="10" name="Diamond 4"/>
                <p:cNvSpPr/>
                <p:nvPr/>
              </p:nvSpPr>
              <p:spPr>
                <a:xfrm>
                  <a:off x="63795" y="3810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Diamond 10"/>
                <p:cNvSpPr/>
                <p:nvPr/>
              </p:nvSpPr>
              <p:spPr>
                <a:xfrm>
                  <a:off x="63795" y="13379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Flowchart: Connector 11"/>
                <p:cNvSpPr/>
                <p:nvPr/>
              </p:nvSpPr>
              <p:spPr>
                <a:xfrm>
                  <a:off x="76200" y="914400"/>
                  <a:ext cx="304800" cy="304800"/>
                </a:xfrm>
                <a:prstGeom prst="flowChartConnector">
                  <a:avLst/>
                </a:prstGeom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35" name="TextBox 34"/>
          <p:cNvSpPr txBox="1"/>
          <p:nvPr/>
        </p:nvSpPr>
        <p:spPr>
          <a:xfrm>
            <a:off x="610266" y="304801"/>
            <a:ext cx="87623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b="1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বামপাশের কথাগুলোর সাথে ডানপাশের কথাগুলোর মিল কর  </a:t>
            </a:r>
            <a:endParaRPr lang="en-US" sz="3600" b="1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1143000" y="1143000"/>
          <a:ext cx="7315200" cy="52578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52600">
                <a:tc>
                  <a:txBody>
                    <a:bodyPr/>
                    <a:lstStyle/>
                    <a:p>
                      <a:r>
                        <a:rPr lang="bn-IN" sz="3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তরল</a:t>
                      </a:r>
                      <a:r>
                        <a:rPr lang="bn-IN" sz="3600" b="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পদার্থ </a:t>
                      </a:r>
                      <a:endParaRPr lang="en-US" sz="3600" dirty="0">
                        <a:solidFill>
                          <a:schemeClr val="tx2">
                            <a:lumMod val="50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নির্দিষ্ট</a:t>
                      </a:r>
                      <a:r>
                        <a:rPr lang="bn-IN" sz="3600" b="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আকার ও আয়তন </a:t>
                      </a:r>
                      <a:r>
                        <a:rPr lang="bn-IN" sz="3600" b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NikoshBAN" pitchFamily="2" charset="0"/>
                          <a:cs typeface="NikoshBAN" pitchFamily="2" charset="0"/>
                        </a:rPr>
                        <a:t>      </a:t>
                      </a:r>
                      <a:endParaRPr lang="en-US" sz="3600" b="0" dirty="0">
                        <a:solidFill>
                          <a:schemeClr val="tx2">
                            <a:lumMod val="50000"/>
                          </a:schemeClr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2600">
                <a:tc>
                  <a:txBody>
                    <a:bodyPr/>
                    <a:lstStyle/>
                    <a:p>
                      <a:r>
                        <a:rPr lang="bn-IN" sz="3600" dirty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bn-IN" sz="3600" dirty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  কঠিন</a:t>
                      </a:r>
                      <a:r>
                        <a:rPr lang="bn-IN" sz="3600" baseline="0" dirty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পদার্থ</a:t>
                      </a:r>
                      <a:endParaRPr lang="en-US" sz="36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3600" dirty="0">
                          <a:solidFill>
                            <a:srgbClr val="7030A0"/>
                          </a:solidFill>
                          <a:latin typeface="NikoshBAN" pitchFamily="2" charset="0"/>
                          <a:cs typeface="NikoshBAN" pitchFamily="2" charset="0"/>
                        </a:rPr>
                        <a:t>    বায়বীয় পদার্থ   </a:t>
                      </a:r>
                      <a:endParaRPr lang="en-US" sz="3600" dirty="0">
                        <a:solidFill>
                          <a:srgbClr val="7030A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2600">
                <a:tc>
                  <a:txBody>
                    <a:bodyPr/>
                    <a:lstStyle/>
                    <a:p>
                      <a:r>
                        <a:rPr lang="bn-IN" sz="3600" dirty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bn-IN" sz="3600" dirty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আয়তন</a:t>
                      </a:r>
                      <a:r>
                        <a:rPr lang="bn-IN" sz="3600" baseline="0" dirty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ও আকার নেই</a:t>
                      </a:r>
                      <a:endParaRPr lang="en-US" sz="3600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n-IN" sz="3600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IN" sz="3600" dirty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নির্দিষ্ট</a:t>
                      </a:r>
                      <a:r>
                        <a:rPr lang="bn-IN" sz="3600" baseline="0" dirty="0">
                          <a:solidFill>
                            <a:srgbClr val="00B05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আকার আছে কিন্তু আয়তন নেই</a:t>
                      </a:r>
                      <a:endParaRPr lang="en-US" sz="3600" dirty="0">
                        <a:solidFill>
                          <a:srgbClr val="00B05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38" name="Straight Arrow Connector 37"/>
          <p:cNvCxnSpPr/>
          <p:nvPr/>
        </p:nvCxnSpPr>
        <p:spPr>
          <a:xfrm rot="16200000" flipH="1">
            <a:off x="2628900" y="2552700"/>
            <a:ext cx="3352800" cy="16002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3505200" y="1905000"/>
            <a:ext cx="1905000" cy="1600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5400000" flipH="1" flipV="1">
            <a:off x="4381500" y="3619500"/>
            <a:ext cx="1371600" cy="129540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81000" y="0"/>
            <a:ext cx="9144000" cy="6858000"/>
            <a:chOff x="0" y="0"/>
            <a:chExt cx="9144000" cy="6858000"/>
          </a:xfrm>
        </p:grpSpPr>
        <p:grpSp>
          <p:nvGrpSpPr>
            <p:cNvPr id="3" name="Group 49"/>
            <p:cNvGrpSpPr/>
            <p:nvPr/>
          </p:nvGrpSpPr>
          <p:grpSpPr>
            <a:xfrm>
              <a:off x="0" y="0"/>
              <a:ext cx="9144000" cy="304800"/>
              <a:chOff x="0" y="0"/>
              <a:chExt cx="9144000" cy="304800"/>
            </a:xfrm>
          </p:grpSpPr>
          <p:sp>
            <p:nvSpPr>
              <p:cNvPr id="33" name="Rectangle 1"/>
              <p:cNvSpPr/>
              <p:nvPr/>
            </p:nvSpPr>
            <p:spPr>
              <a:xfrm>
                <a:off x="0" y="0"/>
                <a:ext cx="9144000" cy="152400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2"/>
              <p:cNvSpPr/>
              <p:nvPr/>
            </p:nvSpPr>
            <p:spPr>
              <a:xfrm>
                <a:off x="0" y="152400"/>
                <a:ext cx="9144000" cy="1524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35"/>
            <p:cNvGrpSpPr/>
            <p:nvPr/>
          </p:nvGrpSpPr>
          <p:grpSpPr>
            <a:xfrm>
              <a:off x="63795" y="490870"/>
              <a:ext cx="414670" cy="5909930"/>
              <a:chOff x="63795" y="490870"/>
              <a:chExt cx="414670" cy="5909930"/>
            </a:xfrm>
          </p:grpSpPr>
          <p:grpSp>
            <p:nvGrpSpPr>
              <p:cNvPr id="21" name="Group 30"/>
              <p:cNvGrpSpPr/>
              <p:nvPr/>
            </p:nvGrpSpPr>
            <p:grpSpPr>
              <a:xfrm>
                <a:off x="76200" y="2700670"/>
                <a:ext cx="402265" cy="1414130"/>
                <a:chOff x="42530" y="2743200"/>
                <a:chExt cx="402265" cy="1414130"/>
              </a:xfrm>
            </p:grpSpPr>
            <p:sp>
              <p:nvSpPr>
                <p:cNvPr id="30" name="Diamond 29"/>
                <p:cNvSpPr/>
                <p:nvPr/>
              </p:nvSpPr>
              <p:spPr>
                <a:xfrm>
                  <a:off x="63795" y="37001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Diamond 20"/>
                <p:cNvSpPr/>
                <p:nvPr/>
              </p:nvSpPr>
              <p:spPr>
                <a:xfrm>
                  <a:off x="42530" y="27432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Flowchart: Connector 31"/>
                <p:cNvSpPr/>
                <p:nvPr/>
              </p:nvSpPr>
              <p:spPr>
                <a:xfrm>
                  <a:off x="76200" y="3276600"/>
                  <a:ext cx="304800" cy="304800"/>
                </a:xfrm>
                <a:prstGeom prst="flowChartConnector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6"/>
                </a:fillRef>
                <a:effectRef idx="1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" name="Group 31"/>
              <p:cNvGrpSpPr/>
              <p:nvPr/>
            </p:nvGrpSpPr>
            <p:grpSpPr>
              <a:xfrm>
                <a:off x="63795" y="4986670"/>
                <a:ext cx="402265" cy="1414130"/>
                <a:chOff x="42530" y="5105400"/>
                <a:chExt cx="402265" cy="1414130"/>
              </a:xfrm>
            </p:grpSpPr>
            <p:sp>
              <p:nvSpPr>
                <p:cNvPr id="27" name="Diamond 21"/>
                <p:cNvSpPr/>
                <p:nvPr/>
              </p:nvSpPr>
              <p:spPr>
                <a:xfrm>
                  <a:off x="42530" y="51054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Diamond 22"/>
                <p:cNvSpPr/>
                <p:nvPr/>
              </p:nvSpPr>
              <p:spPr>
                <a:xfrm>
                  <a:off x="63795" y="60623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Flowchart: Connector 28"/>
                <p:cNvSpPr/>
                <p:nvPr/>
              </p:nvSpPr>
              <p:spPr>
                <a:xfrm>
                  <a:off x="97465" y="5638800"/>
                  <a:ext cx="304800" cy="304800"/>
                </a:xfrm>
                <a:prstGeom prst="flowChartConnector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32"/>
              <p:cNvGrpSpPr/>
              <p:nvPr/>
            </p:nvGrpSpPr>
            <p:grpSpPr>
              <a:xfrm>
                <a:off x="63795" y="490870"/>
                <a:ext cx="381000" cy="1414130"/>
                <a:chOff x="63795" y="381000"/>
                <a:chExt cx="381000" cy="1414130"/>
              </a:xfrm>
            </p:grpSpPr>
            <p:sp>
              <p:nvSpPr>
                <p:cNvPr id="24" name="Diamond 4"/>
                <p:cNvSpPr/>
                <p:nvPr/>
              </p:nvSpPr>
              <p:spPr>
                <a:xfrm>
                  <a:off x="63795" y="3810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Diamond 5"/>
                <p:cNvSpPr/>
                <p:nvPr/>
              </p:nvSpPr>
              <p:spPr>
                <a:xfrm>
                  <a:off x="63795" y="13379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Flowchart: Connector 25"/>
                <p:cNvSpPr/>
                <p:nvPr/>
              </p:nvSpPr>
              <p:spPr>
                <a:xfrm>
                  <a:off x="76200" y="914400"/>
                  <a:ext cx="304800" cy="304800"/>
                </a:xfrm>
                <a:prstGeom prst="flowChartConnector">
                  <a:avLst/>
                </a:prstGeom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" name="Group 50"/>
            <p:cNvGrpSpPr/>
            <p:nvPr/>
          </p:nvGrpSpPr>
          <p:grpSpPr>
            <a:xfrm>
              <a:off x="0" y="6553200"/>
              <a:ext cx="9144000" cy="304800"/>
              <a:chOff x="0" y="6553200"/>
              <a:chExt cx="9144000" cy="30480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0" y="6705600"/>
                <a:ext cx="9144000" cy="15240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0" y="6553200"/>
                <a:ext cx="9144000" cy="1524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36"/>
            <p:cNvGrpSpPr/>
            <p:nvPr/>
          </p:nvGrpSpPr>
          <p:grpSpPr>
            <a:xfrm>
              <a:off x="8674395" y="512135"/>
              <a:ext cx="414670" cy="5909930"/>
              <a:chOff x="63795" y="490870"/>
              <a:chExt cx="414670" cy="5909930"/>
            </a:xfrm>
          </p:grpSpPr>
          <p:grpSp>
            <p:nvGrpSpPr>
              <p:cNvPr id="7" name="Group 30"/>
              <p:cNvGrpSpPr/>
              <p:nvPr/>
            </p:nvGrpSpPr>
            <p:grpSpPr>
              <a:xfrm>
                <a:off x="76200" y="2700670"/>
                <a:ext cx="402265" cy="1414130"/>
                <a:chOff x="42530" y="2743200"/>
                <a:chExt cx="402265" cy="1414130"/>
              </a:xfrm>
            </p:grpSpPr>
            <p:sp>
              <p:nvSpPr>
                <p:cNvPr id="16" name="Diamond 15"/>
                <p:cNvSpPr/>
                <p:nvPr/>
              </p:nvSpPr>
              <p:spPr>
                <a:xfrm>
                  <a:off x="63795" y="37001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Diamond 16"/>
                <p:cNvSpPr/>
                <p:nvPr/>
              </p:nvSpPr>
              <p:spPr>
                <a:xfrm>
                  <a:off x="42530" y="27432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Flowchart: Connector 17"/>
                <p:cNvSpPr/>
                <p:nvPr/>
              </p:nvSpPr>
              <p:spPr>
                <a:xfrm>
                  <a:off x="76200" y="3276600"/>
                  <a:ext cx="304800" cy="304800"/>
                </a:xfrm>
                <a:prstGeom prst="flowChartConnector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6"/>
                </a:fillRef>
                <a:effectRef idx="1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31"/>
              <p:cNvGrpSpPr/>
              <p:nvPr/>
            </p:nvGrpSpPr>
            <p:grpSpPr>
              <a:xfrm>
                <a:off x="63795" y="4986670"/>
                <a:ext cx="402265" cy="1414130"/>
                <a:chOff x="42530" y="5105400"/>
                <a:chExt cx="402265" cy="1414130"/>
              </a:xfrm>
            </p:grpSpPr>
            <p:sp>
              <p:nvSpPr>
                <p:cNvPr id="13" name="Diamond 12"/>
                <p:cNvSpPr/>
                <p:nvPr/>
              </p:nvSpPr>
              <p:spPr>
                <a:xfrm>
                  <a:off x="42530" y="51054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Diamond 13"/>
                <p:cNvSpPr/>
                <p:nvPr/>
              </p:nvSpPr>
              <p:spPr>
                <a:xfrm>
                  <a:off x="63795" y="60623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Flowchart: Connector 14"/>
                <p:cNvSpPr/>
                <p:nvPr/>
              </p:nvSpPr>
              <p:spPr>
                <a:xfrm>
                  <a:off x="97465" y="5638800"/>
                  <a:ext cx="304800" cy="304800"/>
                </a:xfrm>
                <a:prstGeom prst="flowChartConnector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32"/>
              <p:cNvGrpSpPr/>
              <p:nvPr/>
            </p:nvGrpSpPr>
            <p:grpSpPr>
              <a:xfrm>
                <a:off x="63795" y="490870"/>
                <a:ext cx="381000" cy="1414130"/>
                <a:chOff x="63795" y="381000"/>
                <a:chExt cx="381000" cy="1414130"/>
              </a:xfrm>
            </p:grpSpPr>
            <p:sp>
              <p:nvSpPr>
                <p:cNvPr id="10" name="Diamond 4"/>
                <p:cNvSpPr/>
                <p:nvPr/>
              </p:nvSpPr>
              <p:spPr>
                <a:xfrm>
                  <a:off x="63795" y="3810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Diamond 10"/>
                <p:cNvSpPr/>
                <p:nvPr/>
              </p:nvSpPr>
              <p:spPr>
                <a:xfrm>
                  <a:off x="63795" y="13379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Flowchart: Connector 11"/>
                <p:cNvSpPr/>
                <p:nvPr/>
              </p:nvSpPr>
              <p:spPr>
                <a:xfrm>
                  <a:off x="76200" y="914400"/>
                  <a:ext cx="304800" cy="304800"/>
                </a:xfrm>
                <a:prstGeom prst="flowChartConnector">
                  <a:avLst/>
                </a:prstGeom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35" name="Oval 34"/>
          <p:cNvSpPr/>
          <p:nvPr/>
        </p:nvSpPr>
        <p:spPr>
          <a:xfrm>
            <a:off x="838200" y="228600"/>
            <a:ext cx="2895600" cy="114300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শুন্যস্থান পূরণ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248400" y="3711714"/>
            <a:ext cx="2165978" cy="70788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3600" b="1" dirty="0">
                <a:latin typeface="NikoshBAN" pitchFamily="2" charset="0"/>
                <a:cs typeface="NikoshBAN" pitchFamily="2" charset="0"/>
              </a:rPr>
              <a:t>দ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লগত কাজ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Hexagon 36"/>
          <p:cNvSpPr/>
          <p:nvPr/>
        </p:nvSpPr>
        <p:spPr>
          <a:xfrm>
            <a:off x="838200" y="4191000"/>
            <a:ext cx="4191000" cy="1981200"/>
          </a:xfrm>
          <a:prstGeom prst="hexagon">
            <a:avLst>
              <a:gd name="adj" fmla="val 27768"/>
              <a:gd name="vf" fmla="val 115470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তরল পদার্থের ২টি  বৈশিষ্ট্য লিখ।</a:t>
            </a:r>
            <a:endParaRPr lang="en-US" sz="3600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Hexagon 37"/>
          <p:cNvSpPr/>
          <p:nvPr/>
        </p:nvSpPr>
        <p:spPr>
          <a:xfrm>
            <a:off x="4876800" y="4572000"/>
            <a:ext cx="4191000" cy="1981200"/>
          </a:xfrm>
          <a:prstGeom prst="hexagon">
            <a:avLst>
              <a:gd name="adj" fmla="val 27768"/>
              <a:gd name="vf" fmla="val 115470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বায়বীয় পদার্থের ২ টি বৈশিষ্ট্য লিখ।</a:t>
            </a:r>
            <a:endParaRPr lang="en-US" sz="3600" dirty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14401" y="1447801"/>
            <a:ext cx="8279831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ক) বরফ হচ্ছে পানির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............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অবস্থা।</a:t>
            </a:r>
          </a:p>
          <a:p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                      খ) জলীয় বাস্প হচ্ছে ...............পদার্থ।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343401" y="1447800"/>
            <a:ext cx="10310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কঠিন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629400" y="2514601"/>
            <a:ext cx="1217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বায়বীয়</a:t>
            </a:r>
            <a:endParaRPr lang="en-US" sz="36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  <p:bldP spid="39" grpId="0"/>
      <p:bldP spid="40" grpId="0"/>
      <p:bldP spid="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81000" y="0"/>
            <a:ext cx="9144000" cy="6858000"/>
            <a:chOff x="0" y="0"/>
            <a:chExt cx="9144000" cy="6858000"/>
          </a:xfrm>
        </p:grpSpPr>
        <p:grpSp>
          <p:nvGrpSpPr>
            <p:cNvPr id="3" name="Group 49"/>
            <p:cNvGrpSpPr/>
            <p:nvPr/>
          </p:nvGrpSpPr>
          <p:grpSpPr>
            <a:xfrm>
              <a:off x="0" y="0"/>
              <a:ext cx="9144000" cy="304800"/>
              <a:chOff x="0" y="0"/>
              <a:chExt cx="9144000" cy="304800"/>
            </a:xfrm>
          </p:grpSpPr>
          <p:sp>
            <p:nvSpPr>
              <p:cNvPr id="33" name="Rectangle 1"/>
              <p:cNvSpPr/>
              <p:nvPr/>
            </p:nvSpPr>
            <p:spPr>
              <a:xfrm>
                <a:off x="0" y="0"/>
                <a:ext cx="9144000" cy="152400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2"/>
              <p:cNvSpPr/>
              <p:nvPr/>
            </p:nvSpPr>
            <p:spPr>
              <a:xfrm>
                <a:off x="0" y="152400"/>
                <a:ext cx="9144000" cy="1524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35"/>
            <p:cNvGrpSpPr/>
            <p:nvPr/>
          </p:nvGrpSpPr>
          <p:grpSpPr>
            <a:xfrm>
              <a:off x="63795" y="490870"/>
              <a:ext cx="414670" cy="5909930"/>
              <a:chOff x="63795" y="490870"/>
              <a:chExt cx="414670" cy="5909930"/>
            </a:xfrm>
          </p:grpSpPr>
          <p:grpSp>
            <p:nvGrpSpPr>
              <p:cNvPr id="21" name="Group 30"/>
              <p:cNvGrpSpPr/>
              <p:nvPr/>
            </p:nvGrpSpPr>
            <p:grpSpPr>
              <a:xfrm>
                <a:off x="76200" y="2700670"/>
                <a:ext cx="402265" cy="1414130"/>
                <a:chOff x="42530" y="2743200"/>
                <a:chExt cx="402265" cy="1414130"/>
              </a:xfrm>
            </p:grpSpPr>
            <p:sp>
              <p:nvSpPr>
                <p:cNvPr id="30" name="Diamond 29"/>
                <p:cNvSpPr/>
                <p:nvPr/>
              </p:nvSpPr>
              <p:spPr>
                <a:xfrm>
                  <a:off x="63795" y="37001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Diamond 20"/>
                <p:cNvSpPr/>
                <p:nvPr/>
              </p:nvSpPr>
              <p:spPr>
                <a:xfrm>
                  <a:off x="42530" y="27432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Flowchart: Connector 31"/>
                <p:cNvSpPr/>
                <p:nvPr/>
              </p:nvSpPr>
              <p:spPr>
                <a:xfrm>
                  <a:off x="76200" y="3276600"/>
                  <a:ext cx="304800" cy="304800"/>
                </a:xfrm>
                <a:prstGeom prst="flowChartConnector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6"/>
                </a:fillRef>
                <a:effectRef idx="1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" name="Group 31"/>
              <p:cNvGrpSpPr/>
              <p:nvPr/>
            </p:nvGrpSpPr>
            <p:grpSpPr>
              <a:xfrm>
                <a:off x="63795" y="4986670"/>
                <a:ext cx="402265" cy="1414130"/>
                <a:chOff x="42530" y="5105400"/>
                <a:chExt cx="402265" cy="1414130"/>
              </a:xfrm>
            </p:grpSpPr>
            <p:sp>
              <p:nvSpPr>
                <p:cNvPr id="27" name="Diamond 21"/>
                <p:cNvSpPr/>
                <p:nvPr/>
              </p:nvSpPr>
              <p:spPr>
                <a:xfrm>
                  <a:off x="42530" y="51054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Diamond 22"/>
                <p:cNvSpPr/>
                <p:nvPr/>
              </p:nvSpPr>
              <p:spPr>
                <a:xfrm>
                  <a:off x="63795" y="60623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Flowchart: Connector 28"/>
                <p:cNvSpPr/>
                <p:nvPr/>
              </p:nvSpPr>
              <p:spPr>
                <a:xfrm>
                  <a:off x="97465" y="5638800"/>
                  <a:ext cx="304800" cy="304800"/>
                </a:xfrm>
                <a:prstGeom prst="flowChartConnector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32"/>
              <p:cNvGrpSpPr/>
              <p:nvPr/>
            </p:nvGrpSpPr>
            <p:grpSpPr>
              <a:xfrm>
                <a:off x="63795" y="490870"/>
                <a:ext cx="381000" cy="1414130"/>
                <a:chOff x="63795" y="381000"/>
                <a:chExt cx="381000" cy="1414130"/>
              </a:xfrm>
            </p:grpSpPr>
            <p:sp>
              <p:nvSpPr>
                <p:cNvPr id="24" name="Diamond 4"/>
                <p:cNvSpPr/>
                <p:nvPr/>
              </p:nvSpPr>
              <p:spPr>
                <a:xfrm>
                  <a:off x="63795" y="3810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Diamond 5"/>
                <p:cNvSpPr/>
                <p:nvPr/>
              </p:nvSpPr>
              <p:spPr>
                <a:xfrm>
                  <a:off x="63795" y="13379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Flowchart: Connector 25"/>
                <p:cNvSpPr/>
                <p:nvPr/>
              </p:nvSpPr>
              <p:spPr>
                <a:xfrm>
                  <a:off x="76200" y="914400"/>
                  <a:ext cx="304800" cy="304800"/>
                </a:xfrm>
                <a:prstGeom prst="flowChartConnector">
                  <a:avLst/>
                </a:prstGeom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" name="Group 50"/>
            <p:cNvGrpSpPr/>
            <p:nvPr/>
          </p:nvGrpSpPr>
          <p:grpSpPr>
            <a:xfrm>
              <a:off x="0" y="6553200"/>
              <a:ext cx="9144000" cy="304800"/>
              <a:chOff x="0" y="6553200"/>
              <a:chExt cx="9144000" cy="30480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0" y="6705600"/>
                <a:ext cx="9144000" cy="15240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0" y="6553200"/>
                <a:ext cx="9144000" cy="1524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36"/>
            <p:cNvGrpSpPr/>
            <p:nvPr/>
          </p:nvGrpSpPr>
          <p:grpSpPr>
            <a:xfrm>
              <a:off x="8674395" y="512135"/>
              <a:ext cx="414670" cy="5909930"/>
              <a:chOff x="63795" y="490870"/>
              <a:chExt cx="414670" cy="5909930"/>
            </a:xfrm>
          </p:grpSpPr>
          <p:grpSp>
            <p:nvGrpSpPr>
              <p:cNvPr id="7" name="Group 30"/>
              <p:cNvGrpSpPr/>
              <p:nvPr/>
            </p:nvGrpSpPr>
            <p:grpSpPr>
              <a:xfrm>
                <a:off x="76200" y="2700670"/>
                <a:ext cx="402265" cy="1414130"/>
                <a:chOff x="42530" y="2743200"/>
                <a:chExt cx="402265" cy="1414130"/>
              </a:xfrm>
            </p:grpSpPr>
            <p:sp>
              <p:nvSpPr>
                <p:cNvPr id="16" name="Diamond 15"/>
                <p:cNvSpPr/>
                <p:nvPr/>
              </p:nvSpPr>
              <p:spPr>
                <a:xfrm>
                  <a:off x="63795" y="37001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Diamond 16"/>
                <p:cNvSpPr/>
                <p:nvPr/>
              </p:nvSpPr>
              <p:spPr>
                <a:xfrm>
                  <a:off x="42530" y="27432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Flowchart: Connector 17"/>
                <p:cNvSpPr/>
                <p:nvPr/>
              </p:nvSpPr>
              <p:spPr>
                <a:xfrm>
                  <a:off x="76200" y="3276600"/>
                  <a:ext cx="304800" cy="304800"/>
                </a:xfrm>
                <a:prstGeom prst="flowChartConnector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6"/>
                </a:fillRef>
                <a:effectRef idx="1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31"/>
              <p:cNvGrpSpPr/>
              <p:nvPr/>
            </p:nvGrpSpPr>
            <p:grpSpPr>
              <a:xfrm>
                <a:off x="63795" y="4986670"/>
                <a:ext cx="402265" cy="1414130"/>
                <a:chOff x="42530" y="5105400"/>
                <a:chExt cx="402265" cy="1414130"/>
              </a:xfrm>
            </p:grpSpPr>
            <p:sp>
              <p:nvSpPr>
                <p:cNvPr id="13" name="Diamond 12"/>
                <p:cNvSpPr/>
                <p:nvPr/>
              </p:nvSpPr>
              <p:spPr>
                <a:xfrm>
                  <a:off x="42530" y="51054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Diamond 13"/>
                <p:cNvSpPr/>
                <p:nvPr/>
              </p:nvSpPr>
              <p:spPr>
                <a:xfrm>
                  <a:off x="63795" y="60623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Flowchart: Connector 14"/>
                <p:cNvSpPr/>
                <p:nvPr/>
              </p:nvSpPr>
              <p:spPr>
                <a:xfrm>
                  <a:off x="97465" y="5638800"/>
                  <a:ext cx="304800" cy="304800"/>
                </a:xfrm>
                <a:prstGeom prst="flowChartConnector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32"/>
              <p:cNvGrpSpPr/>
              <p:nvPr/>
            </p:nvGrpSpPr>
            <p:grpSpPr>
              <a:xfrm>
                <a:off x="63795" y="490870"/>
                <a:ext cx="381000" cy="1414130"/>
                <a:chOff x="63795" y="381000"/>
                <a:chExt cx="381000" cy="1414130"/>
              </a:xfrm>
            </p:grpSpPr>
            <p:sp>
              <p:nvSpPr>
                <p:cNvPr id="10" name="Diamond 4"/>
                <p:cNvSpPr/>
                <p:nvPr/>
              </p:nvSpPr>
              <p:spPr>
                <a:xfrm>
                  <a:off x="63795" y="3810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Diamond 10"/>
                <p:cNvSpPr/>
                <p:nvPr/>
              </p:nvSpPr>
              <p:spPr>
                <a:xfrm>
                  <a:off x="63795" y="13379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Flowchart: Connector 11"/>
                <p:cNvSpPr/>
                <p:nvPr/>
              </p:nvSpPr>
              <p:spPr>
                <a:xfrm>
                  <a:off x="76200" y="914400"/>
                  <a:ext cx="304800" cy="304800"/>
                </a:xfrm>
                <a:prstGeom prst="flowChartConnector">
                  <a:avLst/>
                </a:prstGeom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35" name="Pentagon 34"/>
          <p:cNvSpPr/>
          <p:nvPr/>
        </p:nvSpPr>
        <p:spPr>
          <a:xfrm>
            <a:off x="6324600" y="381000"/>
            <a:ext cx="2590800" cy="1143000"/>
          </a:xfrm>
          <a:prstGeom prst="homePlate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b="1" dirty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4800" b="1" dirty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605152" y="3581401"/>
            <a:ext cx="2310248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400" b="1" dirty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66800" y="1674674"/>
            <a:ext cx="695895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১।পদার্থের কয়টি অবস্থা ও কি কি লিখ।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২।তরল পদার্থের বৈশিষ্ট্য লিখ।</a:t>
            </a:r>
          </a:p>
          <a:p>
            <a:r>
              <a:rPr lang="bn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৩।কঠিন,তরল ও বায়বীয় পদার্থের উদাহরণ দাও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14493" y="4572001"/>
            <a:ext cx="77300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তোমাদের বাড়ীর আশেপাশে যেসব পদার্থ দেখতে পাও </a:t>
            </a:r>
          </a:p>
          <a:p>
            <a:r>
              <a:rPr lang="bn-IN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তাদের নাম লিখে নিয়ে আসবে।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/>
      <p:bldP spid="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p-kas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6721542" y="4754940"/>
            <a:ext cx="242245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IN" sz="9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বিদায়</a:t>
            </a:r>
            <a:endParaRPr lang="en-US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/>
          <p:cNvGrpSpPr/>
          <p:nvPr/>
        </p:nvGrpSpPr>
        <p:grpSpPr>
          <a:xfrm>
            <a:off x="381000" y="0"/>
            <a:ext cx="9144000" cy="304800"/>
            <a:chOff x="0" y="0"/>
            <a:chExt cx="9144000" cy="304800"/>
          </a:xfrm>
        </p:grpSpPr>
        <p:sp>
          <p:nvSpPr>
            <p:cNvPr id="2" name="Rectangle 1"/>
            <p:cNvSpPr/>
            <p:nvPr/>
          </p:nvSpPr>
          <p:spPr>
            <a:xfrm>
              <a:off x="0" y="0"/>
              <a:ext cx="9144000" cy="152400"/>
            </a:xfrm>
            <a:prstGeom prst="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0" y="152400"/>
              <a:ext cx="9144000" cy="1524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81000" y="6553200"/>
            <a:ext cx="9144000" cy="304800"/>
            <a:chOff x="0" y="6553200"/>
            <a:chExt cx="9144000" cy="304800"/>
          </a:xfrm>
        </p:grpSpPr>
        <p:sp>
          <p:nvSpPr>
            <p:cNvPr id="34" name="Rectangle 33"/>
            <p:cNvSpPr/>
            <p:nvPr/>
          </p:nvSpPr>
          <p:spPr>
            <a:xfrm>
              <a:off x="0" y="6705600"/>
              <a:ext cx="9144000" cy="1524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0" y="6553200"/>
              <a:ext cx="9144000" cy="1524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3" name="Rectangle 52"/>
          <p:cNvSpPr/>
          <p:nvPr/>
        </p:nvSpPr>
        <p:spPr>
          <a:xfrm>
            <a:off x="533401" y="830760"/>
            <a:ext cx="3084499" cy="769441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57200" y="2011502"/>
            <a:ext cx="46482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কামরুজ্জামান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defRPr/>
            </a:pPr>
            <a:r>
              <a:rPr lang="en-US" sz="4000" dirty="0" err="1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পশ্চিম</a:t>
            </a:r>
            <a:r>
              <a:rPr lang="en-US" sz="4000" dirty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ছাতনাই</a:t>
            </a:r>
            <a:r>
              <a:rPr lang="en-US" sz="4000" dirty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সরঃপ্রাঃবিঃ</a:t>
            </a:r>
            <a:endParaRPr lang="en-US" sz="4000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40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ডিমলা,নীলফামারী</a:t>
            </a:r>
            <a:r>
              <a:rPr lang="en-US" sz="40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defRPr/>
            </a:pPr>
            <a:endParaRPr lang="en-US" sz="40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765682" y="830760"/>
            <a:ext cx="2454518" cy="76944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 rot="16200000" flipH="1">
            <a:off x="2705100" y="3390900"/>
            <a:ext cx="4419600" cy="76200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5029200" y="1828801"/>
            <a:ext cx="4572000" cy="366254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32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৩য়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3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endParaRPr lang="en-US" sz="3600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32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bn-IN" sz="32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বিভিন্ন ধরনের পদার্থ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শিরোনামঃ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পদার্থের তিন </a:t>
            </a:r>
          </a:p>
          <a:p>
            <a:pPr>
              <a:defRPr/>
            </a:pPr>
            <a:r>
              <a:rPr lang="bn-IN" sz="32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sz="32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defRPr/>
            </a:pPr>
            <a:r>
              <a:rPr lang="en-US" sz="3200" dirty="0" err="1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পাঠ্যাংশঃ</a:t>
            </a:r>
            <a:r>
              <a:rPr lang="bn-IN" sz="3200" dirty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আমাদের পরিবেশ...... পদার্থ</a:t>
            </a:r>
            <a:endParaRPr lang="en-US" sz="3200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/>
      <p:bldP spid="55" grpId="0" animBg="1"/>
      <p:bldP spid="5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81000" y="0"/>
            <a:ext cx="9144000" cy="6858000"/>
            <a:chOff x="0" y="0"/>
            <a:chExt cx="9144000" cy="6858000"/>
          </a:xfrm>
        </p:grpSpPr>
        <p:grpSp>
          <p:nvGrpSpPr>
            <p:cNvPr id="3" name="Group 49"/>
            <p:cNvGrpSpPr/>
            <p:nvPr/>
          </p:nvGrpSpPr>
          <p:grpSpPr>
            <a:xfrm>
              <a:off x="0" y="0"/>
              <a:ext cx="9144000" cy="304800"/>
              <a:chOff x="0" y="0"/>
              <a:chExt cx="9144000" cy="304800"/>
            </a:xfrm>
          </p:grpSpPr>
          <p:sp>
            <p:nvSpPr>
              <p:cNvPr id="33" name="Rectangle 1"/>
              <p:cNvSpPr/>
              <p:nvPr/>
            </p:nvSpPr>
            <p:spPr>
              <a:xfrm>
                <a:off x="0" y="0"/>
                <a:ext cx="9144000" cy="152400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2"/>
              <p:cNvSpPr/>
              <p:nvPr/>
            </p:nvSpPr>
            <p:spPr>
              <a:xfrm>
                <a:off x="0" y="152400"/>
                <a:ext cx="9144000" cy="1524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35"/>
            <p:cNvGrpSpPr/>
            <p:nvPr/>
          </p:nvGrpSpPr>
          <p:grpSpPr>
            <a:xfrm>
              <a:off x="63795" y="490870"/>
              <a:ext cx="414670" cy="5909930"/>
              <a:chOff x="63795" y="490870"/>
              <a:chExt cx="414670" cy="5909930"/>
            </a:xfrm>
          </p:grpSpPr>
          <p:grpSp>
            <p:nvGrpSpPr>
              <p:cNvPr id="21" name="Group 30"/>
              <p:cNvGrpSpPr/>
              <p:nvPr/>
            </p:nvGrpSpPr>
            <p:grpSpPr>
              <a:xfrm>
                <a:off x="76200" y="2700670"/>
                <a:ext cx="402265" cy="1414130"/>
                <a:chOff x="42530" y="2743200"/>
                <a:chExt cx="402265" cy="1414130"/>
              </a:xfrm>
            </p:grpSpPr>
            <p:sp>
              <p:nvSpPr>
                <p:cNvPr id="30" name="Diamond 29"/>
                <p:cNvSpPr/>
                <p:nvPr/>
              </p:nvSpPr>
              <p:spPr>
                <a:xfrm>
                  <a:off x="63795" y="37001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Diamond 20"/>
                <p:cNvSpPr/>
                <p:nvPr/>
              </p:nvSpPr>
              <p:spPr>
                <a:xfrm>
                  <a:off x="42530" y="27432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Flowchart: Connector 31"/>
                <p:cNvSpPr/>
                <p:nvPr/>
              </p:nvSpPr>
              <p:spPr>
                <a:xfrm>
                  <a:off x="76200" y="3276600"/>
                  <a:ext cx="304800" cy="304800"/>
                </a:xfrm>
                <a:prstGeom prst="flowChartConnector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6"/>
                </a:fillRef>
                <a:effectRef idx="1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" name="Group 31"/>
              <p:cNvGrpSpPr/>
              <p:nvPr/>
            </p:nvGrpSpPr>
            <p:grpSpPr>
              <a:xfrm>
                <a:off x="63795" y="4986670"/>
                <a:ext cx="402265" cy="1414130"/>
                <a:chOff x="42530" y="5105400"/>
                <a:chExt cx="402265" cy="1414130"/>
              </a:xfrm>
            </p:grpSpPr>
            <p:sp>
              <p:nvSpPr>
                <p:cNvPr id="27" name="Diamond 21"/>
                <p:cNvSpPr/>
                <p:nvPr/>
              </p:nvSpPr>
              <p:spPr>
                <a:xfrm>
                  <a:off x="42530" y="51054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Diamond 22"/>
                <p:cNvSpPr/>
                <p:nvPr/>
              </p:nvSpPr>
              <p:spPr>
                <a:xfrm>
                  <a:off x="63795" y="60623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Flowchart: Connector 28"/>
                <p:cNvSpPr/>
                <p:nvPr/>
              </p:nvSpPr>
              <p:spPr>
                <a:xfrm>
                  <a:off x="97465" y="5638800"/>
                  <a:ext cx="304800" cy="304800"/>
                </a:xfrm>
                <a:prstGeom prst="flowChartConnector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32"/>
              <p:cNvGrpSpPr/>
              <p:nvPr/>
            </p:nvGrpSpPr>
            <p:grpSpPr>
              <a:xfrm>
                <a:off x="63795" y="490870"/>
                <a:ext cx="381000" cy="1414130"/>
                <a:chOff x="63795" y="381000"/>
                <a:chExt cx="381000" cy="1414130"/>
              </a:xfrm>
            </p:grpSpPr>
            <p:sp>
              <p:nvSpPr>
                <p:cNvPr id="24" name="Diamond 4"/>
                <p:cNvSpPr/>
                <p:nvPr/>
              </p:nvSpPr>
              <p:spPr>
                <a:xfrm>
                  <a:off x="63795" y="3810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Diamond 5"/>
                <p:cNvSpPr/>
                <p:nvPr/>
              </p:nvSpPr>
              <p:spPr>
                <a:xfrm>
                  <a:off x="63795" y="13379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Flowchart: Connector 25"/>
                <p:cNvSpPr/>
                <p:nvPr/>
              </p:nvSpPr>
              <p:spPr>
                <a:xfrm>
                  <a:off x="76200" y="914400"/>
                  <a:ext cx="304800" cy="304800"/>
                </a:xfrm>
                <a:prstGeom prst="flowChartConnector">
                  <a:avLst/>
                </a:prstGeom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" name="Group 50"/>
            <p:cNvGrpSpPr/>
            <p:nvPr/>
          </p:nvGrpSpPr>
          <p:grpSpPr>
            <a:xfrm>
              <a:off x="0" y="6553200"/>
              <a:ext cx="9144000" cy="304800"/>
              <a:chOff x="0" y="6553200"/>
              <a:chExt cx="9144000" cy="30480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0" y="6705600"/>
                <a:ext cx="9144000" cy="15240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0" y="6553200"/>
                <a:ext cx="9144000" cy="1524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36"/>
            <p:cNvGrpSpPr/>
            <p:nvPr/>
          </p:nvGrpSpPr>
          <p:grpSpPr>
            <a:xfrm>
              <a:off x="8674395" y="512135"/>
              <a:ext cx="414670" cy="5909930"/>
              <a:chOff x="63795" y="490870"/>
              <a:chExt cx="414670" cy="5909930"/>
            </a:xfrm>
          </p:grpSpPr>
          <p:grpSp>
            <p:nvGrpSpPr>
              <p:cNvPr id="7" name="Group 30"/>
              <p:cNvGrpSpPr/>
              <p:nvPr/>
            </p:nvGrpSpPr>
            <p:grpSpPr>
              <a:xfrm>
                <a:off x="76200" y="2700670"/>
                <a:ext cx="402265" cy="1414130"/>
                <a:chOff x="42530" y="2743200"/>
                <a:chExt cx="402265" cy="1414130"/>
              </a:xfrm>
            </p:grpSpPr>
            <p:sp>
              <p:nvSpPr>
                <p:cNvPr id="16" name="Diamond 15"/>
                <p:cNvSpPr/>
                <p:nvPr/>
              </p:nvSpPr>
              <p:spPr>
                <a:xfrm>
                  <a:off x="63795" y="37001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Diamond 16"/>
                <p:cNvSpPr/>
                <p:nvPr/>
              </p:nvSpPr>
              <p:spPr>
                <a:xfrm>
                  <a:off x="42530" y="27432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Flowchart: Connector 17"/>
                <p:cNvSpPr/>
                <p:nvPr/>
              </p:nvSpPr>
              <p:spPr>
                <a:xfrm>
                  <a:off x="76200" y="3276600"/>
                  <a:ext cx="304800" cy="304800"/>
                </a:xfrm>
                <a:prstGeom prst="flowChartConnector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6"/>
                </a:fillRef>
                <a:effectRef idx="1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31"/>
              <p:cNvGrpSpPr/>
              <p:nvPr/>
            </p:nvGrpSpPr>
            <p:grpSpPr>
              <a:xfrm>
                <a:off x="63795" y="4986670"/>
                <a:ext cx="402265" cy="1414130"/>
                <a:chOff x="42530" y="5105400"/>
                <a:chExt cx="402265" cy="1414130"/>
              </a:xfrm>
            </p:grpSpPr>
            <p:sp>
              <p:nvSpPr>
                <p:cNvPr id="13" name="Diamond 12"/>
                <p:cNvSpPr/>
                <p:nvPr/>
              </p:nvSpPr>
              <p:spPr>
                <a:xfrm>
                  <a:off x="42530" y="51054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Diamond 13"/>
                <p:cNvSpPr/>
                <p:nvPr/>
              </p:nvSpPr>
              <p:spPr>
                <a:xfrm>
                  <a:off x="63795" y="60623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Flowchart: Connector 14"/>
                <p:cNvSpPr/>
                <p:nvPr/>
              </p:nvSpPr>
              <p:spPr>
                <a:xfrm>
                  <a:off x="97465" y="5638800"/>
                  <a:ext cx="304800" cy="304800"/>
                </a:xfrm>
                <a:prstGeom prst="flowChartConnector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32"/>
              <p:cNvGrpSpPr/>
              <p:nvPr/>
            </p:nvGrpSpPr>
            <p:grpSpPr>
              <a:xfrm>
                <a:off x="63795" y="490870"/>
                <a:ext cx="381000" cy="1414130"/>
                <a:chOff x="63795" y="381000"/>
                <a:chExt cx="381000" cy="1414130"/>
              </a:xfrm>
            </p:grpSpPr>
            <p:sp>
              <p:nvSpPr>
                <p:cNvPr id="10" name="Diamond 4"/>
                <p:cNvSpPr/>
                <p:nvPr/>
              </p:nvSpPr>
              <p:spPr>
                <a:xfrm>
                  <a:off x="63795" y="3810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Diamond 10"/>
                <p:cNvSpPr/>
                <p:nvPr/>
              </p:nvSpPr>
              <p:spPr>
                <a:xfrm>
                  <a:off x="63795" y="13379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Flowchart: Connector 11"/>
                <p:cNvSpPr/>
                <p:nvPr/>
              </p:nvSpPr>
              <p:spPr>
                <a:xfrm>
                  <a:off x="76200" y="914400"/>
                  <a:ext cx="304800" cy="304800"/>
                </a:xfrm>
                <a:prstGeom prst="flowChartConnector">
                  <a:avLst/>
                </a:prstGeom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40" name="Rectangle 39"/>
          <p:cNvSpPr/>
          <p:nvPr/>
        </p:nvSpPr>
        <p:spPr>
          <a:xfrm>
            <a:off x="2438400" y="1230869"/>
            <a:ext cx="2529860" cy="1015663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bn-IN" sz="6000" b="1" dirty="0"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6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981200" y="2819401"/>
            <a:ext cx="70487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১।পদার্থের কয়টি অবস্থা তা বলতে পারবে।</a:t>
            </a:r>
          </a:p>
          <a:p>
            <a:r>
              <a:rPr lang="bn-IN" sz="36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২। পদার্থের অবস্থা গুলোর বৈশিষ্ট্য বলতে পারবে। </a:t>
            </a:r>
            <a:endParaRPr lang="en-US" sz="36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2590800" y="2208212"/>
            <a:ext cx="2057400" cy="1588"/>
          </a:xfrm>
          <a:prstGeom prst="line">
            <a:avLst/>
          </a:prstGeom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533400" y="-76200"/>
            <a:ext cx="497283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বলতো এগুলো কিসের ছবি?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6" name="Picture 35" descr="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1630626"/>
            <a:ext cx="4049546" cy="26365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8" name="Picture 37" descr="l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3581400"/>
            <a:ext cx="3200400" cy="32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mkj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225" y="685800"/>
            <a:ext cx="3838575" cy="28752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81000" y="0"/>
            <a:ext cx="9144000" cy="6858000"/>
            <a:chOff x="0" y="0"/>
            <a:chExt cx="9144000" cy="6858000"/>
          </a:xfrm>
        </p:grpSpPr>
        <p:grpSp>
          <p:nvGrpSpPr>
            <p:cNvPr id="3" name="Group 49"/>
            <p:cNvGrpSpPr/>
            <p:nvPr/>
          </p:nvGrpSpPr>
          <p:grpSpPr>
            <a:xfrm>
              <a:off x="0" y="0"/>
              <a:ext cx="9144000" cy="304800"/>
              <a:chOff x="0" y="0"/>
              <a:chExt cx="9144000" cy="304800"/>
            </a:xfrm>
          </p:grpSpPr>
          <p:sp>
            <p:nvSpPr>
              <p:cNvPr id="33" name="Rectangle 1"/>
              <p:cNvSpPr/>
              <p:nvPr/>
            </p:nvSpPr>
            <p:spPr>
              <a:xfrm>
                <a:off x="0" y="0"/>
                <a:ext cx="9144000" cy="152400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2"/>
              <p:cNvSpPr/>
              <p:nvPr/>
            </p:nvSpPr>
            <p:spPr>
              <a:xfrm>
                <a:off x="0" y="152400"/>
                <a:ext cx="9144000" cy="1524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35"/>
            <p:cNvGrpSpPr/>
            <p:nvPr/>
          </p:nvGrpSpPr>
          <p:grpSpPr>
            <a:xfrm>
              <a:off x="63795" y="490870"/>
              <a:ext cx="414670" cy="5909930"/>
              <a:chOff x="63795" y="490870"/>
              <a:chExt cx="414670" cy="5909930"/>
            </a:xfrm>
          </p:grpSpPr>
          <p:grpSp>
            <p:nvGrpSpPr>
              <p:cNvPr id="21" name="Group 30"/>
              <p:cNvGrpSpPr/>
              <p:nvPr/>
            </p:nvGrpSpPr>
            <p:grpSpPr>
              <a:xfrm>
                <a:off x="76200" y="2700670"/>
                <a:ext cx="402265" cy="1414130"/>
                <a:chOff x="42530" y="2743200"/>
                <a:chExt cx="402265" cy="1414130"/>
              </a:xfrm>
            </p:grpSpPr>
            <p:sp>
              <p:nvSpPr>
                <p:cNvPr id="30" name="Diamond 29"/>
                <p:cNvSpPr/>
                <p:nvPr/>
              </p:nvSpPr>
              <p:spPr>
                <a:xfrm>
                  <a:off x="63795" y="37001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Diamond 20"/>
                <p:cNvSpPr/>
                <p:nvPr/>
              </p:nvSpPr>
              <p:spPr>
                <a:xfrm>
                  <a:off x="42530" y="27432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Flowchart: Connector 31"/>
                <p:cNvSpPr/>
                <p:nvPr/>
              </p:nvSpPr>
              <p:spPr>
                <a:xfrm>
                  <a:off x="76200" y="3276600"/>
                  <a:ext cx="304800" cy="304800"/>
                </a:xfrm>
                <a:prstGeom prst="flowChartConnector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6"/>
                </a:fillRef>
                <a:effectRef idx="1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" name="Group 31"/>
              <p:cNvGrpSpPr/>
              <p:nvPr/>
            </p:nvGrpSpPr>
            <p:grpSpPr>
              <a:xfrm>
                <a:off x="63795" y="4986670"/>
                <a:ext cx="402265" cy="1414130"/>
                <a:chOff x="42530" y="5105400"/>
                <a:chExt cx="402265" cy="1414130"/>
              </a:xfrm>
            </p:grpSpPr>
            <p:sp>
              <p:nvSpPr>
                <p:cNvPr id="27" name="Diamond 21"/>
                <p:cNvSpPr/>
                <p:nvPr/>
              </p:nvSpPr>
              <p:spPr>
                <a:xfrm>
                  <a:off x="42530" y="51054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Diamond 22"/>
                <p:cNvSpPr/>
                <p:nvPr/>
              </p:nvSpPr>
              <p:spPr>
                <a:xfrm>
                  <a:off x="63795" y="60623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Flowchart: Connector 28"/>
                <p:cNvSpPr/>
                <p:nvPr/>
              </p:nvSpPr>
              <p:spPr>
                <a:xfrm>
                  <a:off x="97465" y="5638800"/>
                  <a:ext cx="304800" cy="304800"/>
                </a:xfrm>
                <a:prstGeom prst="flowChartConnector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32"/>
              <p:cNvGrpSpPr/>
              <p:nvPr/>
            </p:nvGrpSpPr>
            <p:grpSpPr>
              <a:xfrm>
                <a:off x="63795" y="490870"/>
                <a:ext cx="381000" cy="1414130"/>
                <a:chOff x="63795" y="381000"/>
                <a:chExt cx="381000" cy="1414130"/>
              </a:xfrm>
            </p:grpSpPr>
            <p:sp>
              <p:nvSpPr>
                <p:cNvPr id="24" name="Diamond 4"/>
                <p:cNvSpPr/>
                <p:nvPr/>
              </p:nvSpPr>
              <p:spPr>
                <a:xfrm>
                  <a:off x="63795" y="3810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Diamond 5"/>
                <p:cNvSpPr/>
                <p:nvPr/>
              </p:nvSpPr>
              <p:spPr>
                <a:xfrm>
                  <a:off x="63795" y="13379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Flowchart: Connector 25"/>
                <p:cNvSpPr/>
                <p:nvPr/>
              </p:nvSpPr>
              <p:spPr>
                <a:xfrm>
                  <a:off x="76200" y="914400"/>
                  <a:ext cx="304800" cy="304800"/>
                </a:xfrm>
                <a:prstGeom prst="flowChartConnector">
                  <a:avLst/>
                </a:prstGeom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" name="Group 50"/>
            <p:cNvGrpSpPr/>
            <p:nvPr/>
          </p:nvGrpSpPr>
          <p:grpSpPr>
            <a:xfrm>
              <a:off x="0" y="6553200"/>
              <a:ext cx="9144000" cy="304800"/>
              <a:chOff x="0" y="6553200"/>
              <a:chExt cx="9144000" cy="30480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0" y="6705600"/>
                <a:ext cx="9144000" cy="15240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0" y="6553200"/>
                <a:ext cx="9144000" cy="1524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36"/>
            <p:cNvGrpSpPr/>
            <p:nvPr/>
          </p:nvGrpSpPr>
          <p:grpSpPr>
            <a:xfrm>
              <a:off x="8674395" y="512135"/>
              <a:ext cx="414670" cy="5909930"/>
              <a:chOff x="63795" y="490870"/>
              <a:chExt cx="414670" cy="5909930"/>
            </a:xfrm>
          </p:grpSpPr>
          <p:grpSp>
            <p:nvGrpSpPr>
              <p:cNvPr id="7" name="Group 30"/>
              <p:cNvGrpSpPr/>
              <p:nvPr/>
            </p:nvGrpSpPr>
            <p:grpSpPr>
              <a:xfrm>
                <a:off x="76200" y="2700670"/>
                <a:ext cx="402265" cy="1414130"/>
                <a:chOff x="42530" y="2743200"/>
                <a:chExt cx="402265" cy="1414130"/>
              </a:xfrm>
            </p:grpSpPr>
            <p:sp>
              <p:nvSpPr>
                <p:cNvPr id="16" name="Diamond 15"/>
                <p:cNvSpPr/>
                <p:nvPr/>
              </p:nvSpPr>
              <p:spPr>
                <a:xfrm>
                  <a:off x="63795" y="37001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Diamond 16"/>
                <p:cNvSpPr/>
                <p:nvPr/>
              </p:nvSpPr>
              <p:spPr>
                <a:xfrm>
                  <a:off x="42530" y="27432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Flowchart: Connector 17"/>
                <p:cNvSpPr/>
                <p:nvPr/>
              </p:nvSpPr>
              <p:spPr>
                <a:xfrm>
                  <a:off x="76200" y="3276600"/>
                  <a:ext cx="304800" cy="304800"/>
                </a:xfrm>
                <a:prstGeom prst="flowChartConnector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6"/>
                </a:fillRef>
                <a:effectRef idx="1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31"/>
              <p:cNvGrpSpPr/>
              <p:nvPr/>
            </p:nvGrpSpPr>
            <p:grpSpPr>
              <a:xfrm>
                <a:off x="63795" y="4986670"/>
                <a:ext cx="402265" cy="1414130"/>
                <a:chOff x="42530" y="5105400"/>
                <a:chExt cx="402265" cy="1414130"/>
              </a:xfrm>
            </p:grpSpPr>
            <p:sp>
              <p:nvSpPr>
                <p:cNvPr id="13" name="Diamond 12"/>
                <p:cNvSpPr/>
                <p:nvPr/>
              </p:nvSpPr>
              <p:spPr>
                <a:xfrm>
                  <a:off x="42530" y="51054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Diamond 13"/>
                <p:cNvSpPr/>
                <p:nvPr/>
              </p:nvSpPr>
              <p:spPr>
                <a:xfrm>
                  <a:off x="63795" y="60623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Flowchart: Connector 14"/>
                <p:cNvSpPr/>
                <p:nvPr/>
              </p:nvSpPr>
              <p:spPr>
                <a:xfrm>
                  <a:off x="97465" y="5638800"/>
                  <a:ext cx="304800" cy="304800"/>
                </a:xfrm>
                <a:prstGeom prst="flowChartConnector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32"/>
              <p:cNvGrpSpPr/>
              <p:nvPr/>
            </p:nvGrpSpPr>
            <p:grpSpPr>
              <a:xfrm>
                <a:off x="63795" y="490870"/>
                <a:ext cx="381000" cy="1414130"/>
                <a:chOff x="63795" y="381000"/>
                <a:chExt cx="381000" cy="1414130"/>
              </a:xfrm>
            </p:grpSpPr>
            <p:sp>
              <p:nvSpPr>
                <p:cNvPr id="10" name="Diamond 4"/>
                <p:cNvSpPr/>
                <p:nvPr/>
              </p:nvSpPr>
              <p:spPr>
                <a:xfrm>
                  <a:off x="63795" y="3810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Diamond 10"/>
                <p:cNvSpPr/>
                <p:nvPr/>
              </p:nvSpPr>
              <p:spPr>
                <a:xfrm>
                  <a:off x="63795" y="13379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Flowchart: Connector 11"/>
                <p:cNvSpPr/>
                <p:nvPr/>
              </p:nvSpPr>
              <p:spPr>
                <a:xfrm>
                  <a:off x="76200" y="914400"/>
                  <a:ext cx="304800" cy="304800"/>
                </a:xfrm>
                <a:prstGeom prst="flowChartConnector">
                  <a:avLst/>
                </a:prstGeom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35" name="TextBox 34"/>
          <p:cNvSpPr txBox="1"/>
          <p:nvPr/>
        </p:nvSpPr>
        <p:spPr>
          <a:xfrm>
            <a:off x="3009100" y="1600201"/>
            <a:ext cx="41537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4800" dirty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আজকে আমরা পড়ব </a:t>
            </a:r>
            <a:endParaRPr lang="en-US" sz="4800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667000" y="31058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b="1" dirty="0">
                <a:latin typeface="NikoshBAN" pitchFamily="2" charset="0"/>
                <a:cs typeface="NikoshBAN" pitchFamily="2" charset="0"/>
              </a:rPr>
              <a:t>পদার্থের তিন অবস্থা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81000" y="0"/>
            <a:ext cx="9144000" cy="6858000"/>
            <a:chOff x="0" y="0"/>
            <a:chExt cx="9144000" cy="6858000"/>
          </a:xfrm>
        </p:grpSpPr>
        <p:grpSp>
          <p:nvGrpSpPr>
            <p:cNvPr id="3" name="Group 49"/>
            <p:cNvGrpSpPr/>
            <p:nvPr/>
          </p:nvGrpSpPr>
          <p:grpSpPr>
            <a:xfrm>
              <a:off x="0" y="0"/>
              <a:ext cx="9144000" cy="304800"/>
              <a:chOff x="0" y="0"/>
              <a:chExt cx="9144000" cy="304800"/>
            </a:xfrm>
          </p:grpSpPr>
          <p:sp>
            <p:nvSpPr>
              <p:cNvPr id="33" name="Rectangle 1"/>
              <p:cNvSpPr/>
              <p:nvPr/>
            </p:nvSpPr>
            <p:spPr>
              <a:xfrm>
                <a:off x="0" y="0"/>
                <a:ext cx="9144000" cy="152400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2"/>
              <p:cNvSpPr/>
              <p:nvPr/>
            </p:nvSpPr>
            <p:spPr>
              <a:xfrm>
                <a:off x="0" y="152400"/>
                <a:ext cx="9144000" cy="1524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35"/>
            <p:cNvGrpSpPr/>
            <p:nvPr/>
          </p:nvGrpSpPr>
          <p:grpSpPr>
            <a:xfrm>
              <a:off x="63795" y="490870"/>
              <a:ext cx="414670" cy="5909930"/>
              <a:chOff x="63795" y="490870"/>
              <a:chExt cx="414670" cy="5909930"/>
            </a:xfrm>
          </p:grpSpPr>
          <p:grpSp>
            <p:nvGrpSpPr>
              <p:cNvPr id="21" name="Group 30"/>
              <p:cNvGrpSpPr/>
              <p:nvPr/>
            </p:nvGrpSpPr>
            <p:grpSpPr>
              <a:xfrm>
                <a:off x="76200" y="2700670"/>
                <a:ext cx="402265" cy="1414130"/>
                <a:chOff x="42530" y="2743200"/>
                <a:chExt cx="402265" cy="1414130"/>
              </a:xfrm>
            </p:grpSpPr>
            <p:sp>
              <p:nvSpPr>
                <p:cNvPr id="30" name="Diamond 29"/>
                <p:cNvSpPr/>
                <p:nvPr/>
              </p:nvSpPr>
              <p:spPr>
                <a:xfrm>
                  <a:off x="63795" y="37001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Diamond 20"/>
                <p:cNvSpPr/>
                <p:nvPr/>
              </p:nvSpPr>
              <p:spPr>
                <a:xfrm>
                  <a:off x="42530" y="27432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Flowchart: Connector 31"/>
                <p:cNvSpPr/>
                <p:nvPr/>
              </p:nvSpPr>
              <p:spPr>
                <a:xfrm>
                  <a:off x="76200" y="3276600"/>
                  <a:ext cx="304800" cy="304800"/>
                </a:xfrm>
                <a:prstGeom prst="flowChartConnector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6"/>
                </a:fillRef>
                <a:effectRef idx="1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" name="Group 31"/>
              <p:cNvGrpSpPr/>
              <p:nvPr/>
            </p:nvGrpSpPr>
            <p:grpSpPr>
              <a:xfrm>
                <a:off x="63795" y="4986670"/>
                <a:ext cx="402265" cy="1414130"/>
                <a:chOff x="42530" y="5105400"/>
                <a:chExt cx="402265" cy="1414130"/>
              </a:xfrm>
            </p:grpSpPr>
            <p:sp>
              <p:nvSpPr>
                <p:cNvPr id="27" name="Diamond 21"/>
                <p:cNvSpPr/>
                <p:nvPr/>
              </p:nvSpPr>
              <p:spPr>
                <a:xfrm>
                  <a:off x="42530" y="51054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Diamond 22"/>
                <p:cNvSpPr/>
                <p:nvPr/>
              </p:nvSpPr>
              <p:spPr>
                <a:xfrm>
                  <a:off x="63795" y="60623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Flowchart: Connector 28"/>
                <p:cNvSpPr/>
                <p:nvPr/>
              </p:nvSpPr>
              <p:spPr>
                <a:xfrm>
                  <a:off x="97465" y="5638800"/>
                  <a:ext cx="304800" cy="304800"/>
                </a:xfrm>
                <a:prstGeom prst="flowChartConnector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32"/>
              <p:cNvGrpSpPr/>
              <p:nvPr/>
            </p:nvGrpSpPr>
            <p:grpSpPr>
              <a:xfrm>
                <a:off x="63795" y="490870"/>
                <a:ext cx="381000" cy="1414130"/>
                <a:chOff x="63795" y="381000"/>
                <a:chExt cx="381000" cy="1414130"/>
              </a:xfrm>
            </p:grpSpPr>
            <p:sp>
              <p:nvSpPr>
                <p:cNvPr id="24" name="Diamond 4"/>
                <p:cNvSpPr/>
                <p:nvPr/>
              </p:nvSpPr>
              <p:spPr>
                <a:xfrm>
                  <a:off x="63795" y="3810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Diamond 5"/>
                <p:cNvSpPr/>
                <p:nvPr/>
              </p:nvSpPr>
              <p:spPr>
                <a:xfrm>
                  <a:off x="63795" y="13379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Flowchart: Connector 25"/>
                <p:cNvSpPr/>
                <p:nvPr/>
              </p:nvSpPr>
              <p:spPr>
                <a:xfrm>
                  <a:off x="76200" y="914400"/>
                  <a:ext cx="304800" cy="304800"/>
                </a:xfrm>
                <a:prstGeom prst="flowChartConnector">
                  <a:avLst/>
                </a:prstGeom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" name="Group 50"/>
            <p:cNvGrpSpPr/>
            <p:nvPr/>
          </p:nvGrpSpPr>
          <p:grpSpPr>
            <a:xfrm>
              <a:off x="0" y="6553200"/>
              <a:ext cx="9144000" cy="304800"/>
              <a:chOff x="0" y="6553200"/>
              <a:chExt cx="9144000" cy="30480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0" y="6705600"/>
                <a:ext cx="9144000" cy="15240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0" y="6553200"/>
                <a:ext cx="9144000" cy="1524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36"/>
            <p:cNvGrpSpPr/>
            <p:nvPr/>
          </p:nvGrpSpPr>
          <p:grpSpPr>
            <a:xfrm>
              <a:off x="8674395" y="512135"/>
              <a:ext cx="414670" cy="5909930"/>
              <a:chOff x="63795" y="490870"/>
              <a:chExt cx="414670" cy="5909930"/>
            </a:xfrm>
          </p:grpSpPr>
          <p:grpSp>
            <p:nvGrpSpPr>
              <p:cNvPr id="7" name="Group 30"/>
              <p:cNvGrpSpPr/>
              <p:nvPr/>
            </p:nvGrpSpPr>
            <p:grpSpPr>
              <a:xfrm>
                <a:off x="76200" y="2700670"/>
                <a:ext cx="402265" cy="1414130"/>
                <a:chOff x="42530" y="2743200"/>
                <a:chExt cx="402265" cy="1414130"/>
              </a:xfrm>
            </p:grpSpPr>
            <p:sp>
              <p:nvSpPr>
                <p:cNvPr id="16" name="Diamond 15"/>
                <p:cNvSpPr/>
                <p:nvPr/>
              </p:nvSpPr>
              <p:spPr>
                <a:xfrm>
                  <a:off x="63795" y="37001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Diamond 16"/>
                <p:cNvSpPr/>
                <p:nvPr/>
              </p:nvSpPr>
              <p:spPr>
                <a:xfrm>
                  <a:off x="42530" y="27432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Flowchart: Connector 17"/>
                <p:cNvSpPr/>
                <p:nvPr/>
              </p:nvSpPr>
              <p:spPr>
                <a:xfrm>
                  <a:off x="76200" y="3276600"/>
                  <a:ext cx="304800" cy="304800"/>
                </a:xfrm>
                <a:prstGeom prst="flowChartConnector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6"/>
                </a:fillRef>
                <a:effectRef idx="1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31"/>
              <p:cNvGrpSpPr/>
              <p:nvPr/>
            </p:nvGrpSpPr>
            <p:grpSpPr>
              <a:xfrm>
                <a:off x="63795" y="4986670"/>
                <a:ext cx="402265" cy="1414130"/>
                <a:chOff x="42530" y="5105400"/>
                <a:chExt cx="402265" cy="1414130"/>
              </a:xfrm>
            </p:grpSpPr>
            <p:sp>
              <p:nvSpPr>
                <p:cNvPr id="13" name="Diamond 12"/>
                <p:cNvSpPr/>
                <p:nvPr/>
              </p:nvSpPr>
              <p:spPr>
                <a:xfrm>
                  <a:off x="42530" y="51054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Diamond 13"/>
                <p:cNvSpPr/>
                <p:nvPr/>
              </p:nvSpPr>
              <p:spPr>
                <a:xfrm>
                  <a:off x="63795" y="60623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Flowchart: Connector 14"/>
                <p:cNvSpPr/>
                <p:nvPr/>
              </p:nvSpPr>
              <p:spPr>
                <a:xfrm>
                  <a:off x="97465" y="5638800"/>
                  <a:ext cx="304800" cy="304800"/>
                </a:xfrm>
                <a:prstGeom prst="flowChartConnector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32"/>
              <p:cNvGrpSpPr/>
              <p:nvPr/>
            </p:nvGrpSpPr>
            <p:grpSpPr>
              <a:xfrm>
                <a:off x="63795" y="490870"/>
                <a:ext cx="381000" cy="1414130"/>
                <a:chOff x="63795" y="381000"/>
                <a:chExt cx="381000" cy="1414130"/>
              </a:xfrm>
            </p:grpSpPr>
            <p:sp>
              <p:nvSpPr>
                <p:cNvPr id="10" name="Diamond 4"/>
                <p:cNvSpPr/>
                <p:nvPr/>
              </p:nvSpPr>
              <p:spPr>
                <a:xfrm>
                  <a:off x="63795" y="3810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Diamond 10"/>
                <p:cNvSpPr/>
                <p:nvPr/>
              </p:nvSpPr>
              <p:spPr>
                <a:xfrm>
                  <a:off x="63795" y="13379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Flowchart: Connector 11"/>
                <p:cNvSpPr/>
                <p:nvPr/>
              </p:nvSpPr>
              <p:spPr>
                <a:xfrm>
                  <a:off x="76200" y="914400"/>
                  <a:ext cx="304800" cy="304800"/>
                </a:xfrm>
                <a:prstGeom prst="flowChartConnector">
                  <a:avLst/>
                </a:prstGeom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pic>
        <p:nvPicPr>
          <p:cNvPr id="35" name="Picture 34" descr="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0342" y="3124200"/>
            <a:ext cx="4018859" cy="2971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6" name="TextBox 35"/>
          <p:cNvSpPr txBox="1"/>
          <p:nvPr/>
        </p:nvSpPr>
        <p:spPr>
          <a:xfrm>
            <a:off x="838201" y="182940"/>
            <a:ext cx="830547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যে পদার্থের নির্দিষ্ট আকার ও আয়তন আছে তাকে</a:t>
            </a:r>
            <a:r>
              <a:rPr lang="bn-IN" sz="4800" b="1" i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কঠিন </a:t>
            </a:r>
            <a:endParaRPr lang="bn-IN" sz="3600" b="1" i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800" b="1" i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পদার্থ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বলে।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যেমন- পাথর,টেবিল,ইট ইত্যাদি।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7" name="Picture 36" descr="hj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752600"/>
            <a:ext cx="3401786" cy="22098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8" name="Picture 37" descr="a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00" y="4191000"/>
            <a:ext cx="3200401" cy="22098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81000" y="0"/>
            <a:ext cx="9144000" cy="6858000"/>
            <a:chOff x="0" y="0"/>
            <a:chExt cx="9144000" cy="6858000"/>
          </a:xfrm>
        </p:grpSpPr>
        <p:grpSp>
          <p:nvGrpSpPr>
            <p:cNvPr id="3" name="Group 49"/>
            <p:cNvGrpSpPr/>
            <p:nvPr/>
          </p:nvGrpSpPr>
          <p:grpSpPr>
            <a:xfrm>
              <a:off x="0" y="0"/>
              <a:ext cx="9144000" cy="304800"/>
              <a:chOff x="0" y="0"/>
              <a:chExt cx="9144000" cy="304800"/>
            </a:xfrm>
          </p:grpSpPr>
          <p:sp>
            <p:nvSpPr>
              <p:cNvPr id="33" name="Rectangle 1"/>
              <p:cNvSpPr/>
              <p:nvPr/>
            </p:nvSpPr>
            <p:spPr>
              <a:xfrm>
                <a:off x="0" y="0"/>
                <a:ext cx="9144000" cy="152400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2"/>
              <p:cNvSpPr/>
              <p:nvPr/>
            </p:nvSpPr>
            <p:spPr>
              <a:xfrm>
                <a:off x="0" y="152400"/>
                <a:ext cx="9144000" cy="1524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35"/>
            <p:cNvGrpSpPr/>
            <p:nvPr/>
          </p:nvGrpSpPr>
          <p:grpSpPr>
            <a:xfrm>
              <a:off x="63795" y="490870"/>
              <a:ext cx="414670" cy="5909930"/>
              <a:chOff x="63795" y="490870"/>
              <a:chExt cx="414670" cy="5909930"/>
            </a:xfrm>
          </p:grpSpPr>
          <p:grpSp>
            <p:nvGrpSpPr>
              <p:cNvPr id="21" name="Group 30"/>
              <p:cNvGrpSpPr/>
              <p:nvPr/>
            </p:nvGrpSpPr>
            <p:grpSpPr>
              <a:xfrm>
                <a:off x="76200" y="2700670"/>
                <a:ext cx="402265" cy="1414130"/>
                <a:chOff x="42530" y="2743200"/>
                <a:chExt cx="402265" cy="1414130"/>
              </a:xfrm>
            </p:grpSpPr>
            <p:sp>
              <p:nvSpPr>
                <p:cNvPr id="30" name="Diamond 29"/>
                <p:cNvSpPr/>
                <p:nvPr/>
              </p:nvSpPr>
              <p:spPr>
                <a:xfrm>
                  <a:off x="63795" y="37001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Diamond 20"/>
                <p:cNvSpPr/>
                <p:nvPr/>
              </p:nvSpPr>
              <p:spPr>
                <a:xfrm>
                  <a:off x="42530" y="27432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Flowchart: Connector 31"/>
                <p:cNvSpPr/>
                <p:nvPr/>
              </p:nvSpPr>
              <p:spPr>
                <a:xfrm>
                  <a:off x="76200" y="3276600"/>
                  <a:ext cx="304800" cy="304800"/>
                </a:xfrm>
                <a:prstGeom prst="flowChartConnector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6"/>
                </a:fillRef>
                <a:effectRef idx="1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" name="Group 31"/>
              <p:cNvGrpSpPr/>
              <p:nvPr/>
            </p:nvGrpSpPr>
            <p:grpSpPr>
              <a:xfrm>
                <a:off x="63795" y="4986670"/>
                <a:ext cx="402265" cy="1414130"/>
                <a:chOff x="42530" y="5105400"/>
                <a:chExt cx="402265" cy="1414130"/>
              </a:xfrm>
            </p:grpSpPr>
            <p:sp>
              <p:nvSpPr>
                <p:cNvPr id="27" name="Diamond 21"/>
                <p:cNvSpPr/>
                <p:nvPr/>
              </p:nvSpPr>
              <p:spPr>
                <a:xfrm>
                  <a:off x="42530" y="51054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Diamond 22"/>
                <p:cNvSpPr/>
                <p:nvPr/>
              </p:nvSpPr>
              <p:spPr>
                <a:xfrm>
                  <a:off x="63795" y="60623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Flowchart: Connector 28"/>
                <p:cNvSpPr/>
                <p:nvPr/>
              </p:nvSpPr>
              <p:spPr>
                <a:xfrm>
                  <a:off x="97465" y="5638800"/>
                  <a:ext cx="304800" cy="304800"/>
                </a:xfrm>
                <a:prstGeom prst="flowChartConnector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32"/>
              <p:cNvGrpSpPr/>
              <p:nvPr/>
            </p:nvGrpSpPr>
            <p:grpSpPr>
              <a:xfrm>
                <a:off x="63795" y="490870"/>
                <a:ext cx="381000" cy="1414130"/>
                <a:chOff x="63795" y="381000"/>
                <a:chExt cx="381000" cy="1414130"/>
              </a:xfrm>
            </p:grpSpPr>
            <p:sp>
              <p:nvSpPr>
                <p:cNvPr id="24" name="Diamond 4"/>
                <p:cNvSpPr/>
                <p:nvPr/>
              </p:nvSpPr>
              <p:spPr>
                <a:xfrm>
                  <a:off x="63795" y="3810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Diamond 5"/>
                <p:cNvSpPr/>
                <p:nvPr/>
              </p:nvSpPr>
              <p:spPr>
                <a:xfrm>
                  <a:off x="63795" y="13379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Flowchart: Connector 25"/>
                <p:cNvSpPr/>
                <p:nvPr/>
              </p:nvSpPr>
              <p:spPr>
                <a:xfrm>
                  <a:off x="76200" y="914400"/>
                  <a:ext cx="304800" cy="304800"/>
                </a:xfrm>
                <a:prstGeom prst="flowChartConnector">
                  <a:avLst/>
                </a:prstGeom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" name="Group 50"/>
            <p:cNvGrpSpPr/>
            <p:nvPr/>
          </p:nvGrpSpPr>
          <p:grpSpPr>
            <a:xfrm>
              <a:off x="0" y="6553200"/>
              <a:ext cx="9144000" cy="304800"/>
              <a:chOff x="0" y="6553200"/>
              <a:chExt cx="9144000" cy="30480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0" y="6705600"/>
                <a:ext cx="9144000" cy="15240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0" y="6553200"/>
                <a:ext cx="9144000" cy="1524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36"/>
            <p:cNvGrpSpPr/>
            <p:nvPr/>
          </p:nvGrpSpPr>
          <p:grpSpPr>
            <a:xfrm>
              <a:off x="8674395" y="512135"/>
              <a:ext cx="414670" cy="5909930"/>
              <a:chOff x="63795" y="490870"/>
              <a:chExt cx="414670" cy="5909930"/>
            </a:xfrm>
          </p:grpSpPr>
          <p:grpSp>
            <p:nvGrpSpPr>
              <p:cNvPr id="7" name="Group 30"/>
              <p:cNvGrpSpPr/>
              <p:nvPr/>
            </p:nvGrpSpPr>
            <p:grpSpPr>
              <a:xfrm>
                <a:off x="76200" y="2700670"/>
                <a:ext cx="402265" cy="1414130"/>
                <a:chOff x="42530" y="2743200"/>
                <a:chExt cx="402265" cy="1414130"/>
              </a:xfrm>
            </p:grpSpPr>
            <p:sp>
              <p:nvSpPr>
                <p:cNvPr id="16" name="Diamond 15"/>
                <p:cNvSpPr/>
                <p:nvPr/>
              </p:nvSpPr>
              <p:spPr>
                <a:xfrm>
                  <a:off x="63795" y="37001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Diamond 16"/>
                <p:cNvSpPr/>
                <p:nvPr/>
              </p:nvSpPr>
              <p:spPr>
                <a:xfrm>
                  <a:off x="42530" y="27432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Flowchart: Connector 17"/>
                <p:cNvSpPr/>
                <p:nvPr/>
              </p:nvSpPr>
              <p:spPr>
                <a:xfrm>
                  <a:off x="76200" y="3276600"/>
                  <a:ext cx="304800" cy="304800"/>
                </a:xfrm>
                <a:prstGeom prst="flowChartConnector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6"/>
                </a:fillRef>
                <a:effectRef idx="1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31"/>
              <p:cNvGrpSpPr/>
              <p:nvPr/>
            </p:nvGrpSpPr>
            <p:grpSpPr>
              <a:xfrm>
                <a:off x="63795" y="4986670"/>
                <a:ext cx="402265" cy="1414130"/>
                <a:chOff x="42530" y="5105400"/>
                <a:chExt cx="402265" cy="1414130"/>
              </a:xfrm>
            </p:grpSpPr>
            <p:sp>
              <p:nvSpPr>
                <p:cNvPr id="13" name="Diamond 12"/>
                <p:cNvSpPr/>
                <p:nvPr/>
              </p:nvSpPr>
              <p:spPr>
                <a:xfrm>
                  <a:off x="42530" y="51054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Diamond 13"/>
                <p:cNvSpPr/>
                <p:nvPr/>
              </p:nvSpPr>
              <p:spPr>
                <a:xfrm>
                  <a:off x="63795" y="60623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Flowchart: Connector 14"/>
                <p:cNvSpPr/>
                <p:nvPr/>
              </p:nvSpPr>
              <p:spPr>
                <a:xfrm>
                  <a:off x="97465" y="5638800"/>
                  <a:ext cx="304800" cy="304800"/>
                </a:xfrm>
                <a:prstGeom prst="flowChartConnector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32"/>
              <p:cNvGrpSpPr/>
              <p:nvPr/>
            </p:nvGrpSpPr>
            <p:grpSpPr>
              <a:xfrm>
                <a:off x="63795" y="490870"/>
                <a:ext cx="381000" cy="1414130"/>
                <a:chOff x="63795" y="381000"/>
                <a:chExt cx="381000" cy="1414130"/>
              </a:xfrm>
            </p:grpSpPr>
            <p:sp>
              <p:nvSpPr>
                <p:cNvPr id="10" name="Diamond 4"/>
                <p:cNvSpPr/>
                <p:nvPr/>
              </p:nvSpPr>
              <p:spPr>
                <a:xfrm>
                  <a:off x="63795" y="3810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Diamond 10"/>
                <p:cNvSpPr/>
                <p:nvPr/>
              </p:nvSpPr>
              <p:spPr>
                <a:xfrm>
                  <a:off x="63795" y="13379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Flowchart: Connector 11"/>
                <p:cNvSpPr/>
                <p:nvPr/>
              </p:nvSpPr>
              <p:spPr>
                <a:xfrm>
                  <a:off x="76200" y="914400"/>
                  <a:ext cx="304800" cy="304800"/>
                </a:xfrm>
                <a:prstGeom prst="flowChartConnector">
                  <a:avLst/>
                </a:prstGeom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pic>
        <p:nvPicPr>
          <p:cNvPr id="36" name="Picture 35" descr="g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2743200"/>
            <a:ext cx="3476017" cy="2438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7" name="TextBox 36"/>
          <p:cNvSpPr txBox="1"/>
          <p:nvPr/>
        </p:nvSpPr>
        <p:spPr>
          <a:xfrm>
            <a:off x="838200" y="381000"/>
            <a:ext cx="7914346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যেসব পদার্থের নির্দিষ্ট আয়তন আছে কিন্তু আকার নেই,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যে পাত্রে রাখা হয় সেই পাত্রের আকার ধারণ করে 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তাদের </a:t>
            </a:r>
            <a:r>
              <a:rPr lang="bn-IN" sz="4800" b="1" i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তরল পদার্থ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বলে। ।যেমন- পানি,দুধ ইত্যাদি।</a:t>
            </a: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1" y="3276600"/>
            <a:ext cx="4724400" cy="32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81000" y="0"/>
            <a:ext cx="9144000" cy="6858000"/>
            <a:chOff x="0" y="0"/>
            <a:chExt cx="9144000" cy="6858000"/>
          </a:xfrm>
        </p:grpSpPr>
        <p:grpSp>
          <p:nvGrpSpPr>
            <p:cNvPr id="3" name="Group 49"/>
            <p:cNvGrpSpPr/>
            <p:nvPr/>
          </p:nvGrpSpPr>
          <p:grpSpPr>
            <a:xfrm>
              <a:off x="0" y="0"/>
              <a:ext cx="9144000" cy="304800"/>
              <a:chOff x="0" y="0"/>
              <a:chExt cx="9144000" cy="304800"/>
            </a:xfrm>
          </p:grpSpPr>
          <p:sp>
            <p:nvSpPr>
              <p:cNvPr id="33" name="Rectangle 1"/>
              <p:cNvSpPr/>
              <p:nvPr/>
            </p:nvSpPr>
            <p:spPr>
              <a:xfrm>
                <a:off x="0" y="0"/>
                <a:ext cx="9144000" cy="152400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Rectangle 2"/>
              <p:cNvSpPr/>
              <p:nvPr/>
            </p:nvSpPr>
            <p:spPr>
              <a:xfrm>
                <a:off x="0" y="152400"/>
                <a:ext cx="9144000" cy="1524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4" name="Group 35"/>
            <p:cNvGrpSpPr/>
            <p:nvPr/>
          </p:nvGrpSpPr>
          <p:grpSpPr>
            <a:xfrm>
              <a:off x="63795" y="490870"/>
              <a:ext cx="414670" cy="5909930"/>
              <a:chOff x="63795" y="490870"/>
              <a:chExt cx="414670" cy="5909930"/>
            </a:xfrm>
          </p:grpSpPr>
          <p:grpSp>
            <p:nvGrpSpPr>
              <p:cNvPr id="21" name="Group 30"/>
              <p:cNvGrpSpPr/>
              <p:nvPr/>
            </p:nvGrpSpPr>
            <p:grpSpPr>
              <a:xfrm>
                <a:off x="76200" y="2700670"/>
                <a:ext cx="402265" cy="1414130"/>
                <a:chOff x="42530" y="2743200"/>
                <a:chExt cx="402265" cy="1414130"/>
              </a:xfrm>
            </p:grpSpPr>
            <p:sp>
              <p:nvSpPr>
                <p:cNvPr id="30" name="Diamond 29"/>
                <p:cNvSpPr/>
                <p:nvPr/>
              </p:nvSpPr>
              <p:spPr>
                <a:xfrm>
                  <a:off x="63795" y="37001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1" name="Diamond 20"/>
                <p:cNvSpPr/>
                <p:nvPr/>
              </p:nvSpPr>
              <p:spPr>
                <a:xfrm>
                  <a:off x="42530" y="27432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32" name="Flowchart: Connector 31"/>
                <p:cNvSpPr/>
                <p:nvPr/>
              </p:nvSpPr>
              <p:spPr>
                <a:xfrm>
                  <a:off x="76200" y="3276600"/>
                  <a:ext cx="304800" cy="304800"/>
                </a:xfrm>
                <a:prstGeom prst="flowChartConnector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6"/>
                </a:fillRef>
                <a:effectRef idx="1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2" name="Group 31"/>
              <p:cNvGrpSpPr/>
              <p:nvPr/>
            </p:nvGrpSpPr>
            <p:grpSpPr>
              <a:xfrm>
                <a:off x="63795" y="4986670"/>
                <a:ext cx="402265" cy="1414130"/>
                <a:chOff x="42530" y="5105400"/>
                <a:chExt cx="402265" cy="1414130"/>
              </a:xfrm>
            </p:grpSpPr>
            <p:sp>
              <p:nvSpPr>
                <p:cNvPr id="27" name="Diamond 21"/>
                <p:cNvSpPr/>
                <p:nvPr/>
              </p:nvSpPr>
              <p:spPr>
                <a:xfrm>
                  <a:off x="42530" y="51054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8" name="Diamond 22"/>
                <p:cNvSpPr/>
                <p:nvPr/>
              </p:nvSpPr>
              <p:spPr>
                <a:xfrm>
                  <a:off x="63795" y="60623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9" name="Flowchart: Connector 28"/>
                <p:cNvSpPr/>
                <p:nvPr/>
              </p:nvSpPr>
              <p:spPr>
                <a:xfrm>
                  <a:off x="97465" y="5638800"/>
                  <a:ext cx="304800" cy="304800"/>
                </a:xfrm>
                <a:prstGeom prst="flowChartConnector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23" name="Group 32"/>
              <p:cNvGrpSpPr/>
              <p:nvPr/>
            </p:nvGrpSpPr>
            <p:grpSpPr>
              <a:xfrm>
                <a:off x="63795" y="490870"/>
                <a:ext cx="381000" cy="1414130"/>
                <a:chOff x="63795" y="381000"/>
                <a:chExt cx="381000" cy="1414130"/>
              </a:xfrm>
            </p:grpSpPr>
            <p:sp>
              <p:nvSpPr>
                <p:cNvPr id="24" name="Diamond 4"/>
                <p:cNvSpPr/>
                <p:nvPr/>
              </p:nvSpPr>
              <p:spPr>
                <a:xfrm>
                  <a:off x="63795" y="3810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5" name="Diamond 5"/>
                <p:cNvSpPr/>
                <p:nvPr/>
              </p:nvSpPr>
              <p:spPr>
                <a:xfrm>
                  <a:off x="63795" y="13379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26" name="Flowchart: Connector 25"/>
                <p:cNvSpPr/>
                <p:nvPr/>
              </p:nvSpPr>
              <p:spPr>
                <a:xfrm>
                  <a:off x="76200" y="914400"/>
                  <a:ext cx="304800" cy="304800"/>
                </a:xfrm>
                <a:prstGeom prst="flowChartConnector">
                  <a:avLst/>
                </a:prstGeom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grpSp>
          <p:nvGrpSpPr>
            <p:cNvPr id="5" name="Group 50"/>
            <p:cNvGrpSpPr/>
            <p:nvPr/>
          </p:nvGrpSpPr>
          <p:grpSpPr>
            <a:xfrm>
              <a:off x="0" y="6553200"/>
              <a:ext cx="9144000" cy="304800"/>
              <a:chOff x="0" y="6553200"/>
              <a:chExt cx="9144000" cy="30480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0" y="6705600"/>
                <a:ext cx="9144000" cy="15240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0" y="6553200"/>
                <a:ext cx="9144000" cy="1524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6" name="Group 36"/>
            <p:cNvGrpSpPr/>
            <p:nvPr/>
          </p:nvGrpSpPr>
          <p:grpSpPr>
            <a:xfrm>
              <a:off x="8674395" y="512135"/>
              <a:ext cx="414670" cy="5909930"/>
              <a:chOff x="63795" y="490870"/>
              <a:chExt cx="414670" cy="5909930"/>
            </a:xfrm>
          </p:grpSpPr>
          <p:grpSp>
            <p:nvGrpSpPr>
              <p:cNvPr id="7" name="Group 30"/>
              <p:cNvGrpSpPr/>
              <p:nvPr/>
            </p:nvGrpSpPr>
            <p:grpSpPr>
              <a:xfrm>
                <a:off x="76200" y="2700670"/>
                <a:ext cx="402265" cy="1414130"/>
                <a:chOff x="42530" y="2743200"/>
                <a:chExt cx="402265" cy="1414130"/>
              </a:xfrm>
            </p:grpSpPr>
            <p:sp>
              <p:nvSpPr>
                <p:cNvPr id="16" name="Diamond 15"/>
                <p:cNvSpPr/>
                <p:nvPr/>
              </p:nvSpPr>
              <p:spPr>
                <a:xfrm>
                  <a:off x="63795" y="37001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7" name="Diamond 16"/>
                <p:cNvSpPr/>
                <p:nvPr/>
              </p:nvSpPr>
              <p:spPr>
                <a:xfrm>
                  <a:off x="42530" y="27432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8" name="Flowchart: Connector 17"/>
                <p:cNvSpPr/>
                <p:nvPr/>
              </p:nvSpPr>
              <p:spPr>
                <a:xfrm>
                  <a:off x="76200" y="3276600"/>
                  <a:ext cx="304800" cy="304800"/>
                </a:xfrm>
                <a:prstGeom prst="flowChartConnector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6"/>
                </a:fillRef>
                <a:effectRef idx="1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8" name="Group 31"/>
              <p:cNvGrpSpPr/>
              <p:nvPr/>
            </p:nvGrpSpPr>
            <p:grpSpPr>
              <a:xfrm>
                <a:off x="63795" y="4986670"/>
                <a:ext cx="402265" cy="1414130"/>
                <a:chOff x="42530" y="5105400"/>
                <a:chExt cx="402265" cy="1414130"/>
              </a:xfrm>
            </p:grpSpPr>
            <p:sp>
              <p:nvSpPr>
                <p:cNvPr id="13" name="Diamond 12"/>
                <p:cNvSpPr/>
                <p:nvPr/>
              </p:nvSpPr>
              <p:spPr>
                <a:xfrm>
                  <a:off x="42530" y="51054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4" name="Diamond 13"/>
                <p:cNvSpPr/>
                <p:nvPr/>
              </p:nvSpPr>
              <p:spPr>
                <a:xfrm>
                  <a:off x="63795" y="60623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5" name="Flowchart: Connector 14"/>
                <p:cNvSpPr/>
                <p:nvPr/>
              </p:nvSpPr>
              <p:spPr>
                <a:xfrm>
                  <a:off x="97465" y="5638800"/>
                  <a:ext cx="304800" cy="304800"/>
                </a:xfrm>
                <a:prstGeom prst="flowChartConnector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9" name="Group 32"/>
              <p:cNvGrpSpPr/>
              <p:nvPr/>
            </p:nvGrpSpPr>
            <p:grpSpPr>
              <a:xfrm>
                <a:off x="63795" y="490870"/>
                <a:ext cx="381000" cy="1414130"/>
                <a:chOff x="63795" y="381000"/>
                <a:chExt cx="381000" cy="1414130"/>
              </a:xfrm>
            </p:grpSpPr>
            <p:sp>
              <p:nvSpPr>
                <p:cNvPr id="10" name="Diamond 4"/>
                <p:cNvSpPr/>
                <p:nvPr/>
              </p:nvSpPr>
              <p:spPr>
                <a:xfrm>
                  <a:off x="63795" y="3810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" name="Diamond 10"/>
                <p:cNvSpPr/>
                <p:nvPr/>
              </p:nvSpPr>
              <p:spPr>
                <a:xfrm>
                  <a:off x="63795" y="13379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2" name="Flowchart: Connector 11"/>
                <p:cNvSpPr/>
                <p:nvPr/>
              </p:nvSpPr>
              <p:spPr>
                <a:xfrm>
                  <a:off x="76200" y="914400"/>
                  <a:ext cx="304800" cy="304800"/>
                </a:xfrm>
                <a:prstGeom prst="flowChartConnector">
                  <a:avLst/>
                </a:prstGeom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</p:grpSp>
      <p:pic>
        <p:nvPicPr>
          <p:cNvPr id="35" name="Picture 34" descr="n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8556" y="2667001"/>
            <a:ext cx="4011434" cy="360521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6" name="TextBox 35"/>
          <p:cNvSpPr txBox="1"/>
          <p:nvPr/>
        </p:nvSpPr>
        <p:spPr>
          <a:xfrm>
            <a:off x="982217" y="609600"/>
            <a:ext cx="80329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যেসব পদার্থের নির্দিষ্ট কোন আয়তন ও আকার নেই, 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বদ্ধ পাত্রে রাখলে পাত্রের পুরো জায়গা দখল করে, তাদের </a:t>
            </a:r>
          </a:p>
          <a:p>
            <a:r>
              <a:rPr lang="bn-IN" sz="4800" b="1" i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বায়বীয় পদার্থ 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বলে।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590800"/>
            <a:ext cx="3429000" cy="382574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81000" y="0"/>
            <a:ext cx="9144000" cy="6858000"/>
            <a:chOff x="0" y="0"/>
            <a:chExt cx="9144000" cy="6858000"/>
          </a:xfrm>
        </p:grpSpPr>
        <p:grpSp>
          <p:nvGrpSpPr>
            <p:cNvPr id="3" name="Group 49"/>
            <p:cNvGrpSpPr/>
            <p:nvPr/>
          </p:nvGrpSpPr>
          <p:grpSpPr>
            <a:xfrm>
              <a:off x="0" y="0"/>
              <a:ext cx="9144000" cy="304800"/>
              <a:chOff x="0" y="0"/>
              <a:chExt cx="9144000" cy="304800"/>
            </a:xfrm>
          </p:grpSpPr>
          <p:sp>
            <p:nvSpPr>
              <p:cNvPr id="33" name="Rectangle 1"/>
              <p:cNvSpPr/>
              <p:nvPr/>
            </p:nvSpPr>
            <p:spPr>
              <a:xfrm>
                <a:off x="0" y="0"/>
                <a:ext cx="9144000" cy="152400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2"/>
              <p:cNvSpPr/>
              <p:nvPr/>
            </p:nvSpPr>
            <p:spPr>
              <a:xfrm>
                <a:off x="0" y="152400"/>
                <a:ext cx="9144000" cy="152400"/>
              </a:xfrm>
              <a:prstGeom prst="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35"/>
            <p:cNvGrpSpPr/>
            <p:nvPr/>
          </p:nvGrpSpPr>
          <p:grpSpPr>
            <a:xfrm>
              <a:off x="63795" y="490870"/>
              <a:ext cx="414670" cy="5909930"/>
              <a:chOff x="63795" y="490870"/>
              <a:chExt cx="414670" cy="5909930"/>
            </a:xfrm>
          </p:grpSpPr>
          <p:grpSp>
            <p:nvGrpSpPr>
              <p:cNvPr id="21" name="Group 30"/>
              <p:cNvGrpSpPr/>
              <p:nvPr/>
            </p:nvGrpSpPr>
            <p:grpSpPr>
              <a:xfrm>
                <a:off x="76200" y="2700670"/>
                <a:ext cx="402265" cy="1414130"/>
                <a:chOff x="42530" y="2743200"/>
                <a:chExt cx="402265" cy="1414130"/>
              </a:xfrm>
            </p:grpSpPr>
            <p:sp>
              <p:nvSpPr>
                <p:cNvPr id="30" name="Diamond 29"/>
                <p:cNvSpPr/>
                <p:nvPr/>
              </p:nvSpPr>
              <p:spPr>
                <a:xfrm>
                  <a:off x="63795" y="37001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Diamond 20"/>
                <p:cNvSpPr/>
                <p:nvPr/>
              </p:nvSpPr>
              <p:spPr>
                <a:xfrm>
                  <a:off x="42530" y="27432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Flowchart: Connector 31"/>
                <p:cNvSpPr/>
                <p:nvPr/>
              </p:nvSpPr>
              <p:spPr>
                <a:xfrm>
                  <a:off x="76200" y="3276600"/>
                  <a:ext cx="304800" cy="304800"/>
                </a:xfrm>
                <a:prstGeom prst="flowChartConnector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6"/>
                </a:fillRef>
                <a:effectRef idx="1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2" name="Group 31"/>
              <p:cNvGrpSpPr/>
              <p:nvPr/>
            </p:nvGrpSpPr>
            <p:grpSpPr>
              <a:xfrm>
                <a:off x="63795" y="4986670"/>
                <a:ext cx="402265" cy="1414130"/>
                <a:chOff x="42530" y="5105400"/>
                <a:chExt cx="402265" cy="1414130"/>
              </a:xfrm>
            </p:grpSpPr>
            <p:sp>
              <p:nvSpPr>
                <p:cNvPr id="27" name="Diamond 21"/>
                <p:cNvSpPr/>
                <p:nvPr/>
              </p:nvSpPr>
              <p:spPr>
                <a:xfrm>
                  <a:off x="42530" y="51054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Diamond 22"/>
                <p:cNvSpPr/>
                <p:nvPr/>
              </p:nvSpPr>
              <p:spPr>
                <a:xfrm>
                  <a:off x="63795" y="60623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Flowchart: Connector 28"/>
                <p:cNvSpPr/>
                <p:nvPr/>
              </p:nvSpPr>
              <p:spPr>
                <a:xfrm>
                  <a:off x="97465" y="5638800"/>
                  <a:ext cx="304800" cy="304800"/>
                </a:xfrm>
                <a:prstGeom prst="flowChartConnector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32"/>
              <p:cNvGrpSpPr/>
              <p:nvPr/>
            </p:nvGrpSpPr>
            <p:grpSpPr>
              <a:xfrm>
                <a:off x="63795" y="490870"/>
                <a:ext cx="381000" cy="1414130"/>
                <a:chOff x="63795" y="381000"/>
                <a:chExt cx="381000" cy="1414130"/>
              </a:xfrm>
            </p:grpSpPr>
            <p:sp>
              <p:nvSpPr>
                <p:cNvPr id="24" name="Diamond 4"/>
                <p:cNvSpPr/>
                <p:nvPr/>
              </p:nvSpPr>
              <p:spPr>
                <a:xfrm>
                  <a:off x="63795" y="3810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5" name="Diamond 5"/>
                <p:cNvSpPr/>
                <p:nvPr/>
              </p:nvSpPr>
              <p:spPr>
                <a:xfrm>
                  <a:off x="63795" y="13379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Flowchart: Connector 25"/>
                <p:cNvSpPr/>
                <p:nvPr/>
              </p:nvSpPr>
              <p:spPr>
                <a:xfrm>
                  <a:off x="76200" y="914400"/>
                  <a:ext cx="304800" cy="304800"/>
                </a:xfrm>
                <a:prstGeom prst="flowChartConnector">
                  <a:avLst/>
                </a:prstGeom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5" name="Group 50"/>
            <p:cNvGrpSpPr/>
            <p:nvPr/>
          </p:nvGrpSpPr>
          <p:grpSpPr>
            <a:xfrm>
              <a:off x="0" y="6553200"/>
              <a:ext cx="9144000" cy="304800"/>
              <a:chOff x="0" y="6553200"/>
              <a:chExt cx="9144000" cy="30480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0" y="6705600"/>
                <a:ext cx="9144000" cy="15240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0" y="6553200"/>
                <a:ext cx="9144000" cy="1524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36"/>
            <p:cNvGrpSpPr/>
            <p:nvPr/>
          </p:nvGrpSpPr>
          <p:grpSpPr>
            <a:xfrm>
              <a:off x="8674395" y="512135"/>
              <a:ext cx="414670" cy="5909930"/>
              <a:chOff x="63795" y="490870"/>
              <a:chExt cx="414670" cy="5909930"/>
            </a:xfrm>
          </p:grpSpPr>
          <p:grpSp>
            <p:nvGrpSpPr>
              <p:cNvPr id="7" name="Group 30"/>
              <p:cNvGrpSpPr/>
              <p:nvPr/>
            </p:nvGrpSpPr>
            <p:grpSpPr>
              <a:xfrm>
                <a:off x="76200" y="2700670"/>
                <a:ext cx="402265" cy="1414130"/>
                <a:chOff x="42530" y="2743200"/>
                <a:chExt cx="402265" cy="1414130"/>
              </a:xfrm>
            </p:grpSpPr>
            <p:sp>
              <p:nvSpPr>
                <p:cNvPr id="16" name="Diamond 15"/>
                <p:cNvSpPr/>
                <p:nvPr/>
              </p:nvSpPr>
              <p:spPr>
                <a:xfrm>
                  <a:off x="63795" y="37001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4"/>
                </a:lnRef>
                <a:fillRef idx="3">
                  <a:schemeClr val="accent4"/>
                </a:fillRef>
                <a:effectRef idx="3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Diamond 16"/>
                <p:cNvSpPr/>
                <p:nvPr/>
              </p:nvSpPr>
              <p:spPr>
                <a:xfrm>
                  <a:off x="42530" y="27432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3"/>
                </a:lnRef>
                <a:fillRef idx="3">
                  <a:schemeClr val="accent3"/>
                </a:fillRef>
                <a:effectRef idx="3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Flowchart: Connector 17"/>
                <p:cNvSpPr/>
                <p:nvPr/>
              </p:nvSpPr>
              <p:spPr>
                <a:xfrm>
                  <a:off x="76200" y="3276600"/>
                  <a:ext cx="304800" cy="304800"/>
                </a:xfrm>
                <a:prstGeom prst="flowChartConnector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6"/>
                </a:fillRef>
                <a:effectRef idx="1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" name="Group 31"/>
              <p:cNvGrpSpPr/>
              <p:nvPr/>
            </p:nvGrpSpPr>
            <p:grpSpPr>
              <a:xfrm>
                <a:off x="63795" y="4986670"/>
                <a:ext cx="402265" cy="1414130"/>
                <a:chOff x="42530" y="5105400"/>
                <a:chExt cx="402265" cy="1414130"/>
              </a:xfrm>
            </p:grpSpPr>
            <p:sp>
              <p:nvSpPr>
                <p:cNvPr id="13" name="Diamond 12"/>
                <p:cNvSpPr/>
                <p:nvPr/>
              </p:nvSpPr>
              <p:spPr>
                <a:xfrm>
                  <a:off x="42530" y="51054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5"/>
                </a:lnRef>
                <a:fillRef idx="3">
                  <a:schemeClr val="accent5"/>
                </a:fillRef>
                <a:effectRef idx="3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Diamond 13"/>
                <p:cNvSpPr/>
                <p:nvPr/>
              </p:nvSpPr>
              <p:spPr>
                <a:xfrm>
                  <a:off x="63795" y="60623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Flowchart: Connector 14"/>
                <p:cNvSpPr/>
                <p:nvPr/>
              </p:nvSpPr>
              <p:spPr>
                <a:xfrm>
                  <a:off x="97465" y="5638800"/>
                  <a:ext cx="304800" cy="304800"/>
                </a:xfrm>
                <a:prstGeom prst="flowChartConnector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2"/>
                </a:fillRef>
                <a:effectRef idx="1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" name="Group 32"/>
              <p:cNvGrpSpPr/>
              <p:nvPr/>
            </p:nvGrpSpPr>
            <p:grpSpPr>
              <a:xfrm>
                <a:off x="63795" y="490870"/>
                <a:ext cx="381000" cy="1414130"/>
                <a:chOff x="63795" y="381000"/>
                <a:chExt cx="381000" cy="1414130"/>
              </a:xfrm>
            </p:grpSpPr>
            <p:sp>
              <p:nvSpPr>
                <p:cNvPr id="10" name="Diamond 4"/>
                <p:cNvSpPr/>
                <p:nvPr/>
              </p:nvSpPr>
              <p:spPr>
                <a:xfrm>
                  <a:off x="63795" y="38100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Diamond 10"/>
                <p:cNvSpPr/>
                <p:nvPr/>
              </p:nvSpPr>
              <p:spPr>
                <a:xfrm>
                  <a:off x="63795" y="1337930"/>
                  <a:ext cx="381000" cy="457200"/>
                </a:xfrm>
                <a:prstGeom prst="diamond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Flowchart: Connector 11"/>
                <p:cNvSpPr/>
                <p:nvPr/>
              </p:nvSpPr>
              <p:spPr>
                <a:xfrm>
                  <a:off x="76200" y="914400"/>
                  <a:ext cx="304800" cy="304800"/>
                </a:xfrm>
                <a:prstGeom prst="flowChartConnector">
                  <a:avLst/>
                </a:prstGeom>
              </p:spPr>
              <p:style>
                <a:lnRef idx="0">
                  <a:schemeClr val="dk1"/>
                </a:lnRef>
                <a:fillRef idx="3">
                  <a:schemeClr val="dk1"/>
                </a:fillRef>
                <a:effectRef idx="3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37" name="Group 36"/>
          <p:cNvGrpSpPr/>
          <p:nvPr/>
        </p:nvGrpSpPr>
        <p:grpSpPr>
          <a:xfrm>
            <a:off x="2133600" y="914400"/>
            <a:ext cx="5486400" cy="4648200"/>
            <a:chOff x="2590800" y="685800"/>
            <a:chExt cx="5486400" cy="4648200"/>
          </a:xfrm>
        </p:grpSpPr>
        <p:sp>
          <p:nvSpPr>
            <p:cNvPr id="35" name="Rectangle 34"/>
            <p:cNvSpPr/>
            <p:nvPr/>
          </p:nvSpPr>
          <p:spPr>
            <a:xfrm>
              <a:off x="3559558" y="2175808"/>
              <a:ext cx="3374642" cy="1938992"/>
            </a:xfrm>
            <a:prstGeom prst="rect">
              <a:avLst/>
            </a:prstGeom>
            <a:ln w="19050">
              <a:solidFill>
                <a:schemeClr val="tx1"/>
              </a:solidFill>
              <a:prstDash val="sysDash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bn-IN" sz="4000" b="1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তোমার পাঠ্যবইয়ের </a:t>
              </a:r>
            </a:p>
            <a:p>
              <a:pPr algn="ctr"/>
              <a:r>
                <a:rPr lang="bn-IN" sz="4000" b="1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২০ পৃষ্ঠা বের করে </a:t>
              </a:r>
              <a:endParaRPr lang="en-US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IN" sz="4000" b="1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মনোযোগ দিয়ে পড়</a:t>
              </a:r>
              <a:r>
                <a:rPr lang="bn-IN" sz="4000" b="1" dirty="0">
                  <a:latin typeface="NikoshBAN" pitchFamily="2" charset="0"/>
                  <a:cs typeface="NikoshBAN" pitchFamily="2" charset="0"/>
                </a:rPr>
                <a:t>।</a:t>
              </a:r>
              <a:endParaRPr lang="en-US" sz="4000" b="1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6" name="Regular Pentagon 35"/>
            <p:cNvSpPr/>
            <p:nvPr/>
          </p:nvSpPr>
          <p:spPr>
            <a:xfrm>
              <a:off x="2590800" y="685800"/>
              <a:ext cx="5486400" cy="4648200"/>
            </a:xfrm>
            <a:prstGeom prst="pentagon">
              <a:avLst/>
            </a:prstGeom>
            <a:noFill/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265</Words>
  <Application>Microsoft Office PowerPoint</Application>
  <PresentationFormat>A4 Paper (210x297 mm)</PresentationFormat>
  <Paragraphs>57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Kamrujaman</dc:creator>
  <cp:lastModifiedBy>No Kamrujaman</cp:lastModifiedBy>
  <cp:revision>1</cp:revision>
  <dcterms:created xsi:type="dcterms:W3CDTF">2020-10-23T15:31:02Z</dcterms:created>
  <dcterms:modified xsi:type="dcterms:W3CDTF">2020-10-23T15:33:39Z</dcterms:modified>
</cp:coreProperties>
</file>