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  <p:sldId id="272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9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5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DCD49-061E-46BE-9896-FF673CBA366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4746C-58D2-4707-B6DE-DB227C3688AF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BA1D5B6-662F-4E95-93B2-67D624EFAA19}" type="parTrans" cxnId="{DB34D7A8-D70D-4D58-83E2-D290704CB9C3}">
      <dgm:prSet/>
      <dgm:spPr/>
      <dgm:t>
        <a:bodyPr/>
        <a:lstStyle/>
        <a:p>
          <a:endParaRPr lang="en-US"/>
        </a:p>
      </dgm:t>
    </dgm:pt>
    <dgm:pt modelId="{2AC44531-A665-470F-BECD-E7C5DC885280}" type="sibTrans" cxnId="{DB34D7A8-D70D-4D58-83E2-D290704CB9C3}">
      <dgm:prSet/>
      <dgm:spPr/>
      <dgm:t>
        <a:bodyPr/>
        <a:lstStyle/>
        <a:p>
          <a:endParaRPr lang="en-US"/>
        </a:p>
      </dgm:t>
    </dgm:pt>
    <dgm:pt modelId="{4DEAD419-E92C-449B-80A9-38670C80B75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</a:rPr>
            <a:t>১৮২৪খ্রিঃ২৫জানুয়ারি যশোর জেলার সাগরদাঁড়ি গ্রামে।</a:t>
          </a:r>
          <a:endParaRPr lang="en-US" sz="2000" b="1" dirty="0">
            <a:solidFill>
              <a:schemeClr val="tx1"/>
            </a:solidFill>
          </a:endParaRPr>
        </a:p>
      </dgm:t>
    </dgm:pt>
    <dgm:pt modelId="{6DECC30B-0213-4976-9D21-857B2663E876}" type="parTrans" cxnId="{16D0BAA3-8417-44AB-A0A0-B2D421ADDF94}">
      <dgm:prSet/>
      <dgm:spPr/>
      <dgm:t>
        <a:bodyPr/>
        <a:lstStyle/>
        <a:p>
          <a:endParaRPr lang="en-US"/>
        </a:p>
      </dgm:t>
    </dgm:pt>
    <dgm:pt modelId="{6B857D76-A421-4520-B735-E0EF3A6789F3}" type="sibTrans" cxnId="{16D0BAA3-8417-44AB-A0A0-B2D421ADD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DECBAA-87B0-45FB-B7F8-5844EB29D2E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</a:rPr>
            <a:t>কাব্যঃতিলোত্তমাসম্ভব,বীরাঙ্গনা,ব্রজাঙ্গনা,চতুর্দশপদী কবিতাবলি।</a:t>
          </a:r>
        </a:p>
        <a:p>
          <a:r>
            <a:rPr lang="bn-BD" sz="1800" dirty="0" smtClean="0">
              <a:solidFill>
                <a:schemeClr val="tx1"/>
              </a:solidFill>
            </a:rPr>
            <a:t>মহাকাব্যঃমেঘনাদ বদ কাব্য।</a:t>
          </a:r>
          <a:endParaRPr lang="en-US" sz="1800" dirty="0">
            <a:solidFill>
              <a:schemeClr val="tx1"/>
            </a:solidFill>
          </a:endParaRPr>
        </a:p>
      </dgm:t>
    </dgm:pt>
    <dgm:pt modelId="{AEA65814-401A-4D8D-ABE0-D409CE86EDEA}" type="parTrans" cxnId="{70916F87-56B8-478D-AE7A-F9887113E2BF}">
      <dgm:prSet/>
      <dgm:spPr/>
      <dgm:t>
        <a:bodyPr/>
        <a:lstStyle/>
        <a:p>
          <a:endParaRPr lang="en-US"/>
        </a:p>
      </dgm:t>
    </dgm:pt>
    <dgm:pt modelId="{6104AFF9-0971-4F1B-A002-ED8A36A43E11}" type="sibTrans" cxnId="{70916F87-56B8-478D-AE7A-F9887113E2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07F557-A014-4FCB-A1CD-7CAA5B2D471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</a:rPr>
            <a:t>১৮৭৩খ্রিঃ২৯জুন কবি পরলোকগমগন করেন।</a:t>
          </a:r>
          <a:endParaRPr lang="en-US" sz="2000" b="1" dirty="0">
            <a:solidFill>
              <a:schemeClr val="tx1"/>
            </a:solidFill>
          </a:endParaRPr>
        </a:p>
      </dgm:t>
    </dgm:pt>
    <dgm:pt modelId="{3AEBB889-DCD1-4BBF-8644-7D3B396538D7}" type="parTrans" cxnId="{C4116614-B486-4498-9C70-40ED5B3C9024}">
      <dgm:prSet/>
      <dgm:spPr/>
      <dgm:t>
        <a:bodyPr/>
        <a:lstStyle/>
        <a:p>
          <a:endParaRPr lang="en-US"/>
        </a:p>
      </dgm:t>
    </dgm:pt>
    <dgm:pt modelId="{C011B353-7663-4CED-BB78-98908F4FD1A1}" type="sibTrans" cxnId="{C4116614-B486-4498-9C70-40ED5B3C90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AF3342-2776-4786-B3C7-814C4E4EA68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800" b="0" dirty="0" smtClean="0">
              <a:solidFill>
                <a:schemeClr val="tx1"/>
              </a:solidFill>
            </a:rPr>
            <a:t>নাটকঃকৃষ্ণকুমারী,শর্মিষ্ঠা,পদ্মাবতী।</a:t>
          </a:r>
        </a:p>
        <a:p>
          <a:r>
            <a:rPr lang="bn-BD" sz="1800" b="0" dirty="0" smtClean="0">
              <a:solidFill>
                <a:schemeClr val="tx1"/>
              </a:solidFill>
            </a:rPr>
            <a:t>প্রহসনঃএকেই কি বলে সভ্যতা,বুড় শালিকের ঘাড়ে রোঁ।</a:t>
          </a:r>
          <a:endParaRPr lang="en-US" sz="1800" b="0" dirty="0">
            <a:solidFill>
              <a:schemeClr val="tx1"/>
            </a:solidFill>
          </a:endParaRPr>
        </a:p>
      </dgm:t>
    </dgm:pt>
    <dgm:pt modelId="{C723EFFC-1516-473B-BEE6-71FD804E57BE}" type="parTrans" cxnId="{FAFC4727-8C95-4F64-968A-78D683CEDB43}">
      <dgm:prSet/>
      <dgm:spPr/>
      <dgm:t>
        <a:bodyPr/>
        <a:lstStyle/>
        <a:p>
          <a:endParaRPr lang="en-US"/>
        </a:p>
      </dgm:t>
    </dgm:pt>
    <dgm:pt modelId="{36A4D04D-4F93-418D-AB82-9AF286571C96}" type="sibTrans" cxnId="{FAFC4727-8C95-4F64-968A-78D683CEDB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AA2AF5-E6F2-48D8-8813-A4CB935F3738}" type="pres">
      <dgm:prSet presAssocID="{BD5DCD49-061E-46BE-9896-FF673CBA36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BAF2E9-5A60-4029-9E33-F82872939414}" type="pres">
      <dgm:prSet presAssocID="{46E4746C-58D2-4707-B6DE-DB227C3688AF}" presName="centerShape" presStyleLbl="node0" presStyleIdx="0" presStyleCnt="1" custScaleX="89296" custScaleY="85141"/>
      <dgm:spPr/>
      <dgm:t>
        <a:bodyPr/>
        <a:lstStyle/>
        <a:p>
          <a:endParaRPr lang="en-US"/>
        </a:p>
      </dgm:t>
    </dgm:pt>
    <dgm:pt modelId="{2CE8800B-3B79-4158-A804-9BA5CB70DE1B}" type="pres">
      <dgm:prSet presAssocID="{4DEAD419-E92C-449B-80A9-38670C80B753}" presName="node" presStyleLbl="node1" presStyleIdx="0" presStyleCnt="4" custScaleX="244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18E14-BB11-43D0-AE41-75E010B0A12E}" type="pres">
      <dgm:prSet presAssocID="{4DEAD419-E92C-449B-80A9-38670C80B753}" presName="dummy" presStyleCnt="0"/>
      <dgm:spPr/>
    </dgm:pt>
    <dgm:pt modelId="{2B391027-9EEC-4E25-AFCA-F408E9F41E78}" type="pres">
      <dgm:prSet presAssocID="{6B857D76-A421-4520-B735-E0EF3A6789F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F42AF03-C249-4A45-B17C-D996183CD3E7}" type="pres">
      <dgm:prSet presAssocID="{DADECBAA-87B0-45FB-B7F8-5844EB29D2E2}" presName="node" presStyleLbl="node1" presStyleIdx="1" presStyleCnt="4" custScaleX="174677" custScaleY="191154" custRadScaleRad="99167" custRadScaleInc="-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77EE0-7724-4F42-AADA-7E8115B459BB}" type="pres">
      <dgm:prSet presAssocID="{DADECBAA-87B0-45FB-B7F8-5844EB29D2E2}" presName="dummy" presStyleCnt="0"/>
      <dgm:spPr/>
    </dgm:pt>
    <dgm:pt modelId="{4228ED0A-D472-4EAD-BADB-491F526F462D}" type="pres">
      <dgm:prSet presAssocID="{6104AFF9-0971-4F1B-A002-ED8A36A43E11}" presName="sibTrans" presStyleLbl="sibTrans2D1" presStyleIdx="1" presStyleCnt="4" custLinFactNeighborX="1246" custLinFactNeighborY="-1632"/>
      <dgm:spPr/>
      <dgm:t>
        <a:bodyPr/>
        <a:lstStyle/>
        <a:p>
          <a:endParaRPr lang="en-US"/>
        </a:p>
      </dgm:t>
    </dgm:pt>
    <dgm:pt modelId="{E267CEAA-9977-46F9-8705-EE2E6EA731BF}" type="pres">
      <dgm:prSet presAssocID="{3007F557-A014-4FCB-A1CD-7CAA5B2D4718}" presName="node" presStyleLbl="node1" presStyleIdx="2" presStyleCnt="4" custScaleX="223143" custScaleY="11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02B72-3216-4EB4-8C60-15E1C8B8F788}" type="pres">
      <dgm:prSet presAssocID="{3007F557-A014-4FCB-A1CD-7CAA5B2D4718}" presName="dummy" presStyleCnt="0"/>
      <dgm:spPr/>
    </dgm:pt>
    <dgm:pt modelId="{B2F36F62-8504-45ED-B9DE-0290D67E428D}" type="pres">
      <dgm:prSet presAssocID="{C011B353-7663-4CED-BB78-98908F4FD1A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3E985EA-92B6-47E7-ADBB-7EF17D65BB56}" type="pres">
      <dgm:prSet presAssocID="{5BAF3342-2776-4786-B3C7-814C4E4EA68A}" presName="node" presStyleLbl="node1" presStyleIdx="3" presStyleCnt="4" custScaleX="163770" custScaleY="191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6E547-2DD1-4A56-9C12-311DBF7F60B9}" type="pres">
      <dgm:prSet presAssocID="{5BAF3342-2776-4786-B3C7-814C4E4EA68A}" presName="dummy" presStyleCnt="0"/>
      <dgm:spPr/>
    </dgm:pt>
    <dgm:pt modelId="{CED577F0-3BB9-4AA7-BD2D-7BEF1DD1ECC7}" type="pres">
      <dgm:prSet presAssocID="{36A4D04D-4F93-418D-AB82-9AF286571C9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B34D7A8-D70D-4D58-83E2-D290704CB9C3}" srcId="{BD5DCD49-061E-46BE-9896-FF673CBA3668}" destId="{46E4746C-58D2-4707-B6DE-DB227C3688AF}" srcOrd="0" destOrd="0" parTransId="{4BA1D5B6-662F-4E95-93B2-67D624EFAA19}" sibTransId="{2AC44531-A665-470F-BECD-E7C5DC885280}"/>
    <dgm:cxn modelId="{1BBA9B87-57D0-417B-A428-AAE75A7CED83}" type="presOf" srcId="{DADECBAA-87B0-45FB-B7F8-5844EB29D2E2}" destId="{4F42AF03-C249-4A45-B17C-D996183CD3E7}" srcOrd="0" destOrd="0" presId="urn:microsoft.com/office/officeart/2005/8/layout/radial6"/>
    <dgm:cxn modelId="{DACC94F6-AC73-4116-89A6-6BA757B7AD96}" type="presOf" srcId="{46E4746C-58D2-4707-B6DE-DB227C3688AF}" destId="{04BAF2E9-5A60-4029-9E33-F82872939414}" srcOrd="0" destOrd="0" presId="urn:microsoft.com/office/officeart/2005/8/layout/radial6"/>
    <dgm:cxn modelId="{442DBC42-075D-408A-BAF5-D1E22CCDB2CD}" type="presOf" srcId="{6B857D76-A421-4520-B735-E0EF3A6789F3}" destId="{2B391027-9EEC-4E25-AFCA-F408E9F41E78}" srcOrd="0" destOrd="0" presId="urn:microsoft.com/office/officeart/2005/8/layout/radial6"/>
    <dgm:cxn modelId="{BA186365-5A5A-45DC-A6C0-0368990F6832}" type="presOf" srcId="{5BAF3342-2776-4786-B3C7-814C4E4EA68A}" destId="{23E985EA-92B6-47E7-ADBB-7EF17D65BB56}" srcOrd="0" destOrd="0" presId="urn:microsoft.com/office/officeart/2005/8/layout/radial6"/>
    <dgm:cxn modelId="{14AB6B5D-98A4-47EB-B7CD-BD455DDC0353}" type="presOf" srcId="{6104AFF9-0971-4F1B-A002-ED8A36A43E11}" destId="{4228ED0A-D472-4EAD-BADB-491F526F462D}" srcOrd="0" destOrd="0" presId="urn:microsoft.com/office/officeart/2005/8/layout/radial6"/>
    <dgm:cxn modelId="{16D0BAA3-8417-44AB-A0A0-B2D421ADDF94}" srcId="{46E4746C-58D2-4707-B6DE-DB227C3688AF}" destId="{4DEAD419-E92C-449B-80A9-38670C80B753}" srcOrd="0" destOrd="0" parTransId="{6DECC30B-0213-4976-9D21-857B2663E876}" sibTransId="{6B857D76-A421-4520-B735-E0EF3A6789F3}"/>
    <dgm:cxn modelId="{FAFC4727-8C95-4F64-968A-78D683CEDB43}" srcId="{46E4746C-58D2-4707-B6DE-DB227C3688AF}" destId="{5BAF3342-2776-4786-B3C7-814C4E4EA68A}" srcOrd="3" destOrd="0" parTransId="{C723EFFC-1516-473B-BEE6-71FD804E57BE}" sibTransId="{36A4D04D-4F93-418D-AB82-9AF286571C96}"/>
    <dgm:cxn modelId="{57BF1655-96C7-4BDD-A2D7-D1E9EDCC3004}" type="presOf" srcId="{C011B353-7663-4CED-BB78-98908F4FD1A1}" destId="{B2F36F62-8504-45ED-B9DE-0290D67E428D}" srcOrd="0" destOrd="0" presId="urn:microsoft.com/office/officeart/2005/8/layout/radial6"/>
    <dgm:cxn modelId="{70916F87-56B8-478D-AE7A-F9887113E2BF}" srcId="{46E4746C-58D2-4707-B6DE-DB227C3688AF}" destId="{DADECBAA-87B0-45FB-B7F8-5844EB29D2E2}" srcOrd="1" destOrd="0" parTransId="{AEA65814-401A-4D8D-ABE0-D409CE86EDEA}" sibTransId="{6104AFF9-0971-4F1B-A002-ED8A36A43E11}"/>
    <dgm:cxn modelId="{D9C99FA0-295B-454B-A8DF-42BD811B3D22}" type="presOf" srcId="{36A4D04D-4F93-418D-AB82-9AF286571C96}" destId="{CED577F0-3BB9-4AA7-BD2D-7BEF1DD1ECC7}" srcOrd="0" destOrd="0" presId="urn:microsoft.com/office/officeart/2005/8/layout/radial6"/>
    <dgm:cxn modelId="{8BA17329-373A-42F6-B017-DF82C193C750}" type="presOf" srcId="{3007F557-A014-4FCB-A1CD-7CAA5B2D4718}" destId="{E267CEAA-9977-46F9-8705-EE2E6EA731BF}" srcOrd="0" destOrd="0" presId="urn:microsoft.com/office/officeart/2005/8/layout/radial6"/>
    <dgm:cxn modelId="{07390806-586F-4085-9B7C-0DACFE3269E2}" type="presOf" srcId="{4DEAD419-E92C-449B-80A9-38670C80B753}" destId="{2CE8800B-3B79-4158-A804-9BA5CB70DE1B}" srcOrd="0" destOrd="0" presId="urn:microsoft.com/office/officeart/2005/8/layout/radial6"/>
    <dgm:cxn modelId="{C4116614-B486-4498-9C70-40ED5B3C9024}" srcId="{46E4746C-58D2-4707-B6DE-DB227C3688AF}" destId="{3007F557-A014-4FCB-A1CD-7CAA5B2D4718}" srcOrd="2" destOrd="0" parTransId="{3AEBB889-DCD1-4BBF-8644-7D3B396538D7}" sibTransId="{C011B353-7663-4CED-BB78-98908F4FD1A1}"/>
    <dgm:cxn modelId="{2F28CE3F-5328-4839-9EAC-714D9795FDA2}" type="presOf" srcId="{BD5DCD49-061E-46BE-9896-FF673CBA3668}" destId="{E7AA2AF5-E6F2-48D8-8813-A4CB935F3738}" srcOrd="0" destOrd="0" presId="urn:microsoft.com/office/officeart/2005/8/layout/radial6"/>
    <dgm:cxn modelId="{FCC7D90E-C201-47A0-9042-A3C49E3B40C7}" type="presParOf" srcId="{E7AA2AF5-E6F2-48D8-8813-A4CB935F3738}" destId="{04BAF2E9-5A60-4029-9E33-F82872939414}" srcOrd="0" destOrd="0" presId="urn:microsoft.com/office/officeart/2005/8/layout/radial6"/>
    <dgm:cxn modelId="{4FE83948-646F-49A6-9081-0835A5AF3C37}" type="presParOf" srcId="{E7AA2AF5-E6F2-48D8-8813-A4CB935F3738}" destId="{2CE8800B-3B79-4158-A804-9BA5CB70DE1B}" srcOrd="1" destOrd="0" presId="urn:microsoft.com/office/officeart/2005/8/layout/radial6"/>
    <dgm:cxn modelId="{DE78BB75-AD18-4989-B36F-F6C6A6A90AAA}" type="presParOf" srcId="{E7AA2AF5-E6F2-48D8-8813-A4CB935F3738}" destId="{90F18E14-BB11-43D0-AE41-75E010B0A12E}" srcOrd="2" destOrd="0" presId="urn:microsoft.com/office/officeart/2005/8/layout/radial6"/>
    <dgm:cxn modelId="{AC5D3198-2F62-4510-9509-37A4DCEB44B5}" type="presParOf" srcId="{E7AA2AF5-E6F2-48D8-8813-A4CB935F3738}" destId="{2B391027-9EEC-4E25-AFCA-F408E9F41E78}" srcOrd="3" destOrd="0" presId="urn:microsoft.com/office/officeart/2005/8/layout/radial6"/>
    <dgm:cxn modelId="{5D70BA0E-B60B-4DE3-8C31-4D1710F987E1}" type="presParOf" srcId="{E7AA2AF5-E6F2-48D8-8813-A4CB935F3738}" destId="{4F42AF03-C249-4A45-B17C-D996183CD3E7}" srcOrd="4" destOrd="0" presId="urn:microsoft.com/office/officeart/2005/8/layout/radial6"/>
    <dgm:cxn modelId="{D8580592-AE41-4CD4-B4D7-833779A72744}" type="presParOf" srcId="{E7AA2AF5-E6F2-48D8-8813-A4CB935F3738}" destId="{59A77EE0-7724-4F42-AADA-7E8115B459BB}" srcOrd="5" destOrd="0" presId="urn:microsoft.com/office/officeart/2005/8/layout/radial6"/>
    <dgm:cxn modelId="{79CCE64D-53C4-461F-903D-EB796BA706D8}" type="presParOf" srcId="{E7AA2AF5-E6F2-48D8-8813-A4CB935F3738}" destId="{4228ED0A-D472-4EAD-BADB-491F526F462D}" srcOrd="6" destOrd="0" presId="urn:microsoft.com/office/officeart/2005/8/layout/radial6"/>
    <dgm:cxn modelId="{ECBD09FD-9CAF-4413-B849-3F81590D99E3}" type="presParOf" srcId="{E7AA2AF5-E6F2-48D8-8813-A4CB935F3738}" destId="{E267CEAA-9977-46F9-8705-EE2E6EA731BF}" srcOrd="7" destOrd="0" presId="urn:microsoft.com/office/officeart/2005/8/layout/radial6"/>
    <dgm:cxn modelId="{F408847A-4683-4DDC-AFEF-50D7E3EEFBD9}" type="presParOf" srcId="{E7AA2AF5-E6F2-48D8-8813-A4CB935F3738}" destId="{78602B72-3216-4EB4-8C60-15E1C8B8F788}" srcOrd="8" destOrd="0" presId="urn:microsoft.com/office/officeart/2005/8/layout/radial6"/>
    <dgm:cxn modelId="{13C49155-025F-456F-8AED-B46BC6028783}" type="presParOf" srcId="{E7AA2AF5-E6F2-48D8-8813-A4CB935F3738}" destId="{B2F36F62-8504-45ED-B9DE-0290D67E428D}" srcOrd="9" destOrd="0" presId="urn:microsoft.com/office/officeart/2005/8/layout/radial6"/>
    <dgm:cxn modelId="{C13F3B25-D0C7-49CD-8739-F7B70721CF74}" type="presParOf" srcId="{E7AA2AF5-E6F2-48D8-8813-A4CB935F3738}" destId="{23E985EA-92B6-47E7-ADBB-7EF17D65BB56}" srcOrd="10" destOrd="0" presId="urn:microsoft.com/office/officeart/2005/8/layout/radial6"/>
    <dgm:cxn modelId="{7A47A3CC-DBBF-4E94-A859-7BE080F6465E}" type="presParOf" srcId="{E7AA2AF5-E6F2-48D8-8813-A4CB935F3738}" destId="{B3D6E547-2DD1-4A56-9C12-311DBF7F60B9}" srcOrd="11" destOrd="0" presId="urn:microsoft.com/office/officeart/2005/8/layout/radial6"/>
    <dgm:cxn modelId="{0E74235D-AFA7-476D-BE63-301403700194}" type="presParOf" srcId="{E7AA2AF5-E6F2-48D8-8813-A4CB935F3738}" destId="{CED577F0-3BB9-4AA7-BD2D-7BEF1DD1ECC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577F0-3BB9-4AA7-BD2D-7BEF1DD1ECC7}">
      <dsp:nvSpPr>
        <dsp:cNvPr id="0" name=""/>
        <dsp:cNvSpPr/>
      </dsp:nvSpPr>
      <dsp:spPr>
        <a:xfrm>
          <a:off x="2152240" y="625714"/>
          <a:ext cx="4456456" cy="445645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36F62-8504-45ED-B9DE-0290D67E428D}">
      <dsp:nvSpPr>
        <dsp:cNvPr id="0" name=""/>
        <dsp:cNvSpPr/>
      </dsp:nvSpPr>
      <dsp:spPr>
        <a:xfrm>
          <a:off x="2152240" y="625714"/>
          <a:ext cx="4456456" cy="445645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8ED0A-D472-4EAD-BADB-491F526F462D}">
      <dsp:nvSpPr>
        <dsp:cNvPr id="0" name=""/>
        <dsp:cNvSpPr/>
      </dsp:nvSpPr>
      <dsp:spPr>
        <a:xfrm>
          <a:off x="2189637" y="553060"/>
          <a:ext cx="4456456" cy="4456456"/>
        </a:xfrm>
        <a:prstGeom prst="blockArc">
          <a:avLst>
            <a:gd name="adj1" fmla="val 21589081"/>
            <a:gd name="adj2" fmla="val 537136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91027-9EEC-4E25-AFCA-F408E9F41E78}">
      <dsp:nvSpPr>
        <dsp:cNvPr id="0" name=""/>
        <dsp:cNvSpPr/>
      </dsp:nvSpPr>
      <dsp:spPr>
        <a:xfrm>
          <a:off x="2134109" y="625639"/>
          <a:ext cx="4456456" cy="4456456"/>
        </a:xfrm>
        <a:prstGeom prst="blockArc">
          <a:avLst>
            <a:gd name="adj1" fmla="val 16228637"/>
            <a:gd name="adj2" fmla="val 2158932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AF2E9-5A60-4029-9E33-F82872939414}">
      <dsp:nvSpPr>
        <dsp:cNvPr id="0" name=""/>
        <dsp:cNvSpPr/>
      </dsp:nvSpPr>
      <dsp:spPr>
        <a:xfrm>
          <a:off x="3465137" y="1981202"/>
          <a:ext cx="1830663" cy="1745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tx1"/>
            </a:solidFill>
          </a:endParaRPr>
        </a:p>
      </dsp:txBody>
      <dsp:txXfrm>
        <a:off x="3733231" y="2236822"/>
        <a:ext cx="1294475" cy="1234241"/>
      </dsp:txXfrm>
    </dsp:sp>
    <dsp:sp modelId="{2CE8800B-3B79-4158-A804-9BA5CB70DE1B}">
      <dsp:nvSpPr>
        <dsp:cNvPr id="0" name=""/>
        <dsp:cNvSpPr/>
      </dsp:nvSpPr>
      <dsp:spPr>
        <a:xfrm>
          <a:off x="2626929" y="-40160"/>
          <a:ext cx="3507079" cy="143507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</a:rPr>
            <a:t>১৮২৪খ্রিঃ২৫জানুয়ারি যশোর জেলার সাগরদাঁড়ি গ্রামে।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40529" y="170002"/>
        <a:ext cx="2479879" cy="1014751"/>
      </dsp:txXfrm>
    </dsp:sp>
    <dsp:sp modelId="{4F42AF03-C249-4A45-B17C-D996183CD3E7}">
      <dsp:nvSpPr>
        <dsp:cNvPr id="0" name=""/>
        <dsp:cNvSpPr/>
      </dsp:nvSpPr>
      <dsp:spPr>
        <a:xfrm>
          <a:off x="5285520" y="1475504"/>
          <a:ext cx="2506746" cy="274320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কাব্যঃতিলোত্তমাসম্ভব,বীরাঙ্গনা,ব্রজাঙ্গনা,চতুর্দশপদী কবিতাবলি।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মহাকাব্যঃমেঘনাদ বদ কাব্য।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652624" y="1877237"/>
        <a:ext cx="1772538" cy="1939737"/>
      </dsp:txXfrm>
    </dsp:sp>
    <dsp:sp modelId="{E267CEAA-9977-46F9-8705-EE2E6EA731BF}">
      <dsp:nvSpPr>
        <dsp:cNvPr id="0" name=""/>
        <dsp:cNvSpPr/>
      </dsp:nvSpPr>
      <dsp:spPr>
        <a:xfrm>
          <a:off x="2779334" y="4229658"/>
          <a:ext cx="3202269" cy="16017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</a:rPr>
            <a:t>১৮৭৩খ্রিঃ২৯জুন কবি পরলোকগমগন করেন।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248295" y="4464222"/>
        <a:ext cx="2264347" cy="1132573"/>
      </dsp:txXfrm>
    </dsp:sp>
    <dsp:sp modelId="{23E985EA-92B6-47E7-ADBB-7EF17D65BB56}">
      <dsp:nvSpPr>
        <dsp:cNvPr id="0" name=""/>
        <dsp:cNvSpPr/>
      </dsp:nvSpPr>
      <dsp:spPr>
        <a:xfrm>
          <a:off x="1028791" y="1482341"/>
          <a:ext cx="2350222" cy="274320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tx1"/>
              </a:solidFill>
            </a:rPr>
            <a:t>নাটকঃকৃষ্ণকুমারী,শর্মিষ্ঠা,পদ্মাবতী।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tx1"/>
              </a:solidFill>
            </a:rPr>
            <a:t>প্রহসনঃএকেই কি বলে সভ্যতা,বুড় শালিকের ঘাড়ে রোঁ।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372973" y="1884074"/>
        <a:ext cx="1661858" cy="193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9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noFill/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chemeClr val="accent3">
                    <a:lumMod val="50000"/>
                  </a:schemeClr>
                </a:solidFill>
              </a:rPr>
              <a:t>স্বাগতম</a:t>
            </a:r>
            <a:endParaRPr lang="en-US" sz="1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3" y="1524000"/>
            <a:ext cx="8361617" cy="495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0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bn-BD" sz="3200" b="1" dirty="0" smtClean="0"/>
              <a:t>কিছু শব্দের অর্থ জেনে নেই</a:t>
            </a:r>
            <a:r>
              <a:rPr lang="en-US" sz="3200" b="1" dirty="0" smtClean="0"/>
              <a:t>…..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35814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সতত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95500"/>
            <a:ext cx="3581400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বিরলে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117271"/>
            <a:ext cx="3581400" cy="678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ভ্রান্তি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28655"/>
            <a:ext cx="35814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নিশা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35814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সনেট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143000"/>
            <a:ext cx="42672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সর্বদা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095500"/>
            <a:ext cx="4267200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একান্ত নিরিবিলিতে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3117272"/>
            <a:ext cx="4267200" cy="678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ভুল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128656"/>
            <a:ext cx="42672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রাত্রি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5181600"/>
            <a:ext cx="42672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চতর্দশপদী কবিতা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191000" cy="3352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Callout 3"/>
          <p:cNvSpPr/>
          <p:nvPr/>
        </p:nvSpPr>
        <p:spPr>
          <a:xfrm>
            <a:off x="363682" y="304800"/>
            <a:ext cx="3810000" cy="13716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আদর্শ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47582" y="304800"/>
            <a:ext cx="3962400" cy="13716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সরব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438255" cy="33591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69683"/>
              </p:ext>
            </p:extLst>
          </p:nvPr>
        </p:nvGraphicFramePr>
        <p:xfrm>
          <a:off x="3467100" y="5562600"/>
          <a:ext cx="1752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7100" y="5562600"/>
                        <a:ext cx="17526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399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2133600"/>
          </a:xfrm>
        </p:spPr>
        <p:txBody>
          <a:bodyPr/>
          <a:lstStyle/>
          <a:p>
            <a:r>
              <a:rPr lang="bn-BD" dirty="0" smtClean="0"/>
              <a:t>সতত,হে নদ,তুমি পড় মোর মনে!</a:t>
            </a:r>
            <a:br>
              <a:rPr lang="bn-BD" dirty="0" smtClean="0"/>
            </a:br>
            <a:r>
              <a:rPr lang="bn-BD" dirty="0" smtClean="0"/>
              <a:t>সতত তোমার কথা ভাবি এ বিরলে;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2672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267200" cy="36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5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8229600" cy="1981200"/>
          </a:xfrm>
        </p:spPr>
        <p:txBody>
          <a:bodyPr>
            <a:normAutofit/>
          </a:bodyPr>
          <a:lstStyle/>
          <a:p>
            <a:r>
              <a:rPr lang="bn-BD" sz="4000" b="1" dirty="0" smtClean="0"/>
              <a:t>সতত(যেমতি লোক নিশার স্বপনে</a:t>
            </a:r>
            <a:br>
              <a:rPr lang="bn-BD" sz="4000" b="1" dirty="0" smtClean="0"/>
            </a:br>
            <a:r>
              <a:rPr lang="bn-BD" sz="4000" b="1" dirty="0" smtClean="0"/>
              <a:t>শোনে মায়া-মন্ত্রধ্বনি)তব কলকলে</a:t>
            </a:r>
            <a:br>
              <a:rPr lang="bn-BD" sz="4000" b="1" dirty="0" smtClean="0"/>
            </a:br>
            <a:r>
              <a:rPr lang="bn-BD" sz="4000" b="1" dirty="0" smtClean="0"/>
              <a:t>জুড়াই এ কান আমি ভ্রান্তির ছলনে!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09600"/>
            <a:ext cx="2909455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23455"/>
            <a:ext cx="275186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609600"/>
            <a:ext cx="2876551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30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229600" cy="2514600"/>
          </a:xfrm>
        </p:spPr>
        <p:txBody>
          <a:bodyPr>
            <a:normAutofit/>
          </a:bodyPr>
          <a:lstStyle/>
          <a:p>
            <a:r>
              <a:rPr lang="bn-BD" sz="4000" b="1" dirty="0" smtClean="0"/>
              <a:t>বহু দেশে দেখিয়াছি বহু নদ-দলে,</a:t>
            </a:r>
            <a:br>
              <a:rPr lang="bn-BD" sz="4000" b="1" dirty="0" smtClean="0"/>
            </a:br>
            <a:r>
              <a:rPr lang="bn-BD" sz="4000" b="1" dirty="0" smtClean="0"/>
              <a:t>কিন্তু এ স্নেহের তৃষ্ণা মিটে কার জলে?</a:t>
            </a:r>
            <a:br>
              <a:rPr lang="bn-BD" sz="4000" b="1" dirty="0" smtClean="0"/>
            </a:br>
            <a:r>
              <a:rPr lang="bn-BD" sz="4000" b="1" dirty="0" smtClean="0"/>
              <a:t>দুগ্ধ-স্রোতোরূপী তুমি জন্মভূমি-স্তনে।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023368" cy="2609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318000" cy="26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2209800"/>
          </a:xfrm>
        </p:spPr>
        <p:txBody>
          <a:bodyPr>
            <a:normAutofit/>
          </a:bodyPr>
          <a:lstStyle/>
          <a:p>
            <a:r>
              <a:rPr lang="bn-BD" sz="4000" b="1" dirty="0" smtClean="0"/>
              <a:t>আর কি হে হবে দেখা?-যত দিন যাবে,</a:t>
            </a:r>
            <a:br>
              <a:rPr lang="bn-BD" sz="4000" b="1" dirty="0" smtClean="0"/>
            </a:br>
            <a:r>
              <a:rPr lang="bn-BD" sz="4000" b="1" dirty="0" smtClean="0"/>
              <a:t>প্রজারূপে রাজরূপ সাগরেরে দিতে</a:t>
            </a:r>
            <a:br>
              <a:rPr lang="bn-BD" sz="4000" b="1" dirty="0" smtClean="0"/>
            </a:br>
            <a:r>
              <a:rPr lang="bn-BD" sz="4000" b="1" dirty="0" smtClean="0"/>
              <a:t>বারি-রূপ কর তুমি; এ মিনতি,গাবে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25908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0865"/>
            <a:ext cx="2743202" cy="274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99654"/>
            <a:ext cx="2895600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23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19600"/>
            <a:ext cx="8458200" cy="2239962"/>
          </a:xfrm>
        </p:spPr>
        <p:txBody>
          <a:bodyPr>
            <a:normAutofit/>
          </a:bodyPr>
          <a:lstStyle/>
          <a:p>
            <a:r>
              <a:rPr lang="bn-BD" sz="4000" b="1" dirty="0" smtClean="0"/>
              <a:t>বঙ্গজ জনের কানে, সখে সখা-রীতে</a:t>
            </a:r>
            <a:br>
              <a:rPr lang="bn-BD" sz="4000" b="1" dirty="0" smtClean="0"/>
            </a:br>
            <a:r>
              <a:rPr lang="bn-BD" sz="4000" b="1" dirty="0" smtClean="0"/>
              <a:t>নাম তার, এ প্রবাসে মজি প্রেম-ভাবে</a:t>
            </a:r>
            <a:br>
              <a:rPr lang="bn-BD" sz="4000" b="1" dirty="0" smtClean="0"/>
            </a:br>
            <a:r>
              <a:rPr lang="bn-BD" sz="4000" b="1" dirty="0" smtClean="0"/>
              <a:t>লইছে যে নাম তব বঙ্গের সংগীতে।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39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bn-BD" b="1" dirty="0" smtClean="0"/>
              <a:t>দলীয় কাজ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74963" y="4267200"/>
            <a:ext cx="81534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ক-দল,এই কবিতায় কবির দেশাত্মবোধের দিকটি আলোচনা করো।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খ-দল,মানুষের জীবনে দেশ প্রেমের গুরুত্ব সম্পর্কে ১০টি বাক্য লিখ।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143000"/>
            <a:ext cx="7924802" cy="28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6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n-BD" b="1" dirty="0" smtClean="0"/>
              <a:t>মূল্যায়ন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5181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১।কবি কতো সালে জন্মগ্রহণ করেন?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715491"/>
            <a:ext cx="5181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২।মেঘনাদবধ কোন জাতীয় রচনা?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733800"/>
            <a:ext cx="5181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৩।দুগ্ধস্রোতোরূপী কাকে বলা হয়েছে?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717473"/>
            <a:ext cx="5181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৪।কপোতাক্ষ নদের কলকল ধ্বনি শুনে কবির কী হয়?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5181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৫।কপোতাক্ষ নদ কোন জাতীয় রচনা?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7891" y="1752600"/>
            <a:ext cx="2286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১৮২৪ সালে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7891" y="2715491"/>
            <a:ext cx="2286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মহাকাব্য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7891" y="3733800"/>
            <a:ext cx="2286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কপোতাক্ষকে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818" y="4717473"/>
            <a:ext cx="2286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প্রশান্তি লাভ হয়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7891" y="5791200"/>
            <a:ext cx="2286000" cy="623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সনেট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4038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জ্ঞানমূলক প্রশ্ন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51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42900"/>
            <a:ext cx="8153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১। ‘কপোতাক্ষ নদ’ কবিতায় প্রকাশ পেয়েছে-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8153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২। ‘কপোতাক্ষ নদ’ কবিতাটি একটি-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7635" y="1870364"/>
            <a:ext cx="3595256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ঘ) স্বজাত্যবোধ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345" y="1820141"/>
            <a:ext cx="3685309" cy="633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গ) নদীপ্রেম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4563" y="1104900"/>
            <a:ext cx="358832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খ) ভাষারীতি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104900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ক) স্মৃতিকাতরতা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36" y="5219700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নিচের কোনটি সঠিক?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055" y="3906982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ii. </a:t>
            </a:r>
            <a:r>
              <a:rPr lang="bn-BD" sz="2400" b="1" dirty="0" smtClean="0">
                <a:solidFill>
                  <a:srgbClr val="002060"/>
                </a:solidFill>
              </a:rPr>
              <a:t>সনেট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055" y="4533900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iii. </a:t>
            </a:r>
            <a:r>
              <a:rPr lang="bn-BD" sz="2400" b="1" dirty="0" smtClean="0">
                <a:solidFill>
                  <a:srgbClr val="002060"/>
                </a:solidFill>
              </a:rPr>
              <a:t>দেশাত্মবোধক কবিতা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269673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i. </a:t>
            </a:r>
            <a:r>
              <a:rPr lang="bn-BD" sz="2400" b="1" dirty="0" smtClean="0">
                <a:solidFill>
                  <a:srgbClr val="002060"/>
                </a:solidFill>
              </a:rPr>
              <a:t>গীতি কবিতা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836" y="5957454"/>
            <a:ext cx="1565564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ক)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bn-BD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8955" y="5957454"/>
            <a:ext cx="1430481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খ)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bn-BD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5957454"/>
            <a:ext cx="1468583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গ)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bn-BD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1" y="5957454"/>
            <a:ext cx="2244436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ঘ)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bn-BD" sz="2400" b="1" dirty="0" smtClean="0">
                <a:solidFill>
                  <a:srgbClr val="002060"/>
                </a:solidFill>
              </a:rPr>
              <a:t> ,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bn-BD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13116" y="5853545"/>
            <a:ext cx="727365" cy="637309"/>
            <a:chOff x="4987635" y="3536373"/>
            <a:chExt cx="727365" cy="63730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987635" y="3803073"/>
              <a:ext cx="346365" cy="3706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334000" y="3536373"/>
              <a:ext cx="381000" cy="63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87635" y="3803073"/>
              <a:ext cx="0" cy="519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04800" y="1000990"/>
            <a:ext cx="727365" cy="637309"/>
            <a:chOff x="4987635" y="3536373"/>
            <a:chExt cx="727365" cy="63730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87635" y="3803073"/>
              <a:ext cx="346365" cy="3706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334000" y="3536373"/>
              <a:ext cx="381000" cy="63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987635" y="3803073"/>
              <a:ext cx="0" cy="519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6788727" y="3803073"/>
            <a:ext cx="1440873" cy="126422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উত্তর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31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1618"/>
            <a:ext cx="8229600" cy="935182"/>
          </a:xfrm>
        </p:spPr>
        <p:txBody>
          <a:bodyPr/>
          <a:lstStyle/>
          <a:p>
            <a:r>
              <a:rPr lang="bn-BD" b="1" dirty="0" smtClean="0"/>
              <a:t>শিক্ষক পরিচিতি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95400"/>
            <a:ext cx="38862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9600" y="1295400"/>
            <a:ext cx="4572000" cy="28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মো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</a:rPr>
              <a:t>রফিকুল ইসলাম পলাশ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সহঃশিক্ষক(বাংলা)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নাজনীন হাই স্কুল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শিদলাই,ব্রাহ্মণপাড়া,কুমিল্লা</a:t>
            </a:r>
            <a:r>
              <a:rPr lang="bn-BD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495800"/>
            <a:ext cx="45720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পাঠ পরিচিতি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শ্রেণি-নবম ও দশম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</a:rPr>
              <a:t>বিষয়ঃবাংলা১ম পত্র(কবিতা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bn-BD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345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4648200" cy="106680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</a:rPr>
              <a:t>বাড়ির কাজ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8" y="381000"/>
            <a:ext cx="3513909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733800"/>
            <a:ext cx="7988927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</a:rPr>
              <a:t>তোমার গ্রামের পাশ দিয়ে বয়ে যাওয়া কোনো নদী বা খাল সম্পর্কে ১০টি বাক্য লিখে আনবে।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7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</a:rPr>
              <a:t>সবাইকে ধন্যবাদ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77200" cy="42386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9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bn-BD" sz="2800" dirty="0" smtClean="0"/>
              <a:t>শিক্ষার্থীরা নিচের ছবিগুলো ভালো করে লক্ষ করো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817418"/>
            <a:ext cx="8458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505200"/>
            <a:ext cx="845820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364" y="6019800"/>
            <a:ext cx="845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ছবিগুলোতে আমরা কী দেখতে পাচ্ছি?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6019800"/>
            <a:ext cx="586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নদ ও নদী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/>
          </a:bodyPr>
          <a:lstStyle/>
          <a:p>
            <a:r>
              <a:rPr lang="bn-BD" sz="4800" b="1" dirty="0" smtClean="0"/>
              <a:t>কপোতাক্ষ নদ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276600" y="1163782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</a:rPr>
              <a:t>মাইকেল মধুসূদন দত্ত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6" y="2052637"/>
            <a:ext cx="8663334" cy="44243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60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bn-BD" sz="3600" dirty="0" smtClean="0"/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002060"/>
                </a:solidFill>
              </a:rPr>
              <a:t>…..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কবি পরিচিতি বলতে পারবে।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নতুন শব্দগুলোর অর্থ বলতে পারবে।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কবিতার চরণগুলো ব্যাখ্যা করতে পারবে।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</a:rPr>
              <a:t>কবিতার ভাববস্তু বিশ্লেষণ করতে পারবে।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5105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3164" y="554181"/>
            <a:ext cx="518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</a:rPr>
              <a:t>শিখন ফল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3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68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কবি পরিচিতি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0896333"/>
              </p:ext>
            </p:extLst>
          </p:nvPr>
        </p:nvGraphicFramePr>
        <p:xfrm>
          <a:off x="152400" y="8382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62200"/>
            <a:ext cx="1828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2793422" y="762000"/>
            <a:ext cx="3553692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কবি কতো সালে জন্মগ্রহণ করেন?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2282536"/>
            <a:ext cx="2351809" cy="27501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নাটক ও প্রহসন গুলোর নাম কী?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2313709"/>
            <a:ext cx="2438400" cy="2743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কাব্যগ্রন্থ গুলোর নাম কী?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799" y="5049982"/>
            <a:ext cx="3196937" cy="16486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কবি কতো সালে মৃতুবরণ করেন?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7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1" y="457200"/>
            <a:ext cx="8229600" cy="1143000"/>
          </a:xfrm>
        </p:spPr>
        <p:txBody>
          <a:bodyPr>
            <a:normAutofit/>
          </a:bodyPr>
          <a:lstStyle/>
          <a:p>
            <a:r>
              <a:rPr lang="bn-BD" sz="5400" b="1" dirty="0" smtClean="0"/>
              <a:t>একক কাজ</a:t>
            </a:r>
            <a:endParaRPr lang="en-US" sz="5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2057400"/>
            <a:ext cx="8382000" cy="342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</a:rPr>
              <a:t>কবি মাইকেল মধুসূদন দত্ত সম্পর্কে ৫ টি বাক্য লিখ।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2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সনেট(</a:t>
            </a: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onnet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35958" y="3962400"/>
            <a:ext cx="8686800" cy="266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‘সনেট’ শব্দটি ইতালিয় ‘সনেটা’(</a:t>
            </a:r>
            <a:r>
              <a:rPr lang="en-US" sz="2400" b="1" dirty="0" err="1" smtClean="0">
                <a:solidFill>
                  <a:schemeClr val="tx1"/>
                </a:solidFill>
              </a:rPr>
              <a:t>Sonatta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bn-BD" sz="2400" b="1" dirty="0" smtClean="0">
                <a:solidFill>
                  <a:schemeClr val="tx1"/>
                </a:solidFill>
              </a:rPr>
              <a:t>শব্দ থেকে উৎপত্তি।যার অর্থ মৃদু ধ্বনি বা গান।একটি মাত্র অখন্ড ভাব কল্পনা বা অনুভূতি-কণা যখন ১৪ অক্ষর সমন্বিত(কখনো বা ১৮ অক্ষরও ব্যবহৃত হয়)চতুর্দশ পংক্তিতে একটি বিশেষ ছন্দোরীতিতে আত্মপ্রকাশ করে,তাকএ সনেট বলে।সনেট এর জনক ইতালিয় কবি পেত্রার্ক</a:t>
            </a:r>
            <a:r>
              <a:rPr lang="en-US" sz="2400" b="1" dirty="0" smtClean="0">
                <a:solidFill>
                  <a:schemeClr val="tx1"/>
                </a:solidFill>
              </a:rPr>
              <a:t>(Petrarch)</a:t>
            </a:r>
            <a:r>
              <a:rPr lang="bn-BD" sz="2400" b="1" dirty="0" smtClean="0">
                <a:solidFill>
                  <a:schemeClr val="tx1"/>
                </a:solidFill>
              </a:rPr>
              <a:t>।বাংলা সনেট এর জনক মাইকেল মধুসূদন দত্ত।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2" y="3417967"/>
            <a:ext cx="14716" cy="2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2" y="3417967"/>
            <a:ext cx="14716" cy="2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2" y="3417967"/>
            <a:ext cx="14716" cy="2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2004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38199"/>
            <a:ext cx="3429000" cy="304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3490061"/>
            <a:ext cx="2209800" cy="39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C00000"/>
                </a:solidFill>
              </a:rPr>
              <a:t> </a:t>
            </a:r>
            <a:r>
              <a:rPr lang="bn-BD" sz="2000" b="1" dirty="0" smtClean="0">
                <a:solidFill>
                  <a:srgbClr val="C00000"/>
                </a:solidFill>
              </a:rPr>
              <a:t>কবি পেত্রার্ক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2709" y="3417967"/>
            <a:ext cx="2286000" cy="409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</a:rPr>
              <a:t>কবি মাইকেল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78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bn-BD" b="1" dirty="0" smtClean="0"/>
              <a:t>নদ ও নদীর মধ্যে পার্থক্যঃ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7924800" cy="464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অনেকের মতে, নদ পুরুষবাচক শব্দ এবং নদী স্ত্রীবাচক শব্দ।কিন্তু মূল পার্থক্য হলো অ-কারান্ত,আ-কারান্ত,ই এবং ঈ-কারান্তের মধ্যে।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যে সব নদীর নামের শেষে ‘অ’ আসে সেগুলোকে নদ বলে।যেমনঃ কপোতাক্ষ,ব্রহ্মপুত্র ইত্যাদি।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আবার যে সব নদীর নামের শেষে ‘আ/ই/ঈ’ আসে সেগুলোকে নদী বলে।যেমনঃপদ্মা,মেঘনা,যমুনা ইত্যাদি।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8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486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স্বাগতম</vt:lpstr>
      <vt:lpstr>শিক্ষক পরিচিতি</vt:lpstr>
      <vt:lpstr>শিক্ষার্থীরা নিচের ছবিগুলো ভালো করে লক্ষ করো….</vt:lpstr>
      <vt:lpstr>কপোতাক্ষ নদ</vt:lpstr>
      <vt:lpstr> এই পাঠ শেষে শিক্ষার্থীরা….. কবি পরিচিতি বলতে পারবে। নতুন শব্দগুলোর অর্থ বলতে পারবে। কবিতার চরণগুলো ব্যাখ্যা করতে পারবে। কবিতার ভাববস্তু বিশ্লেষণ করতে পারবে।</vt:lpstr>
      <vt:lpstr>কবি পরিচিতি</vt:lpstr>
      <vt:lpstr>একক কাজ</vt:lpstr>
      <vt:lpstr>সনেট(Sonnet)</vt:lpstr>
      <vt:lpstr>নদ ও নদীর মধ্যে পার্থক্যঃ</vt:lpstr>
      <vt:lpstr>কিছু শব্দের অর্থ জেনে নেই…..</vt:lpstr>
      <vt:lpstr>PowerPoint Presentation</vt:lpstr>
      <vt:lpstr>সতত,হে নদ,তুমি পড় মোর মনে! সতত তোমার কথা ভাবি এ বিরলে;</vt:lpstr>
      <vt:lpstr>সতত(যেমতি লোক নিশার স্বপনে শোনে মায়া-মন্ত্রধ্বনি)তব কলকলে জুড়াই এ কান আমি ভ্রান্তির ছলনে!</vt:lpstr>
      <vt:lpstr>বহু দেশে দেখিয়াছি বহু নদ-দলে, কিন্তু এ স্নেহের তৃষ্ণা মিটে কার জলে? দুগ্ধ-স্রোতোরূপী তুমি জন্মভূমি-স্তনে।</vt:lpstr>
      <vt:lpstr>আর কি হে হবে দেখা?-যত দিন যাবে, প্রজারূপে রাজরূপ সাগরেরে দিতে বারি-রূপ কর তুমি; এ মিনতি,গাবে</vt:lpstr>
      <vt:lpstr>বঙ্গজ জনের কানে, সখে সখা-রীতে নাম তার, এ প্রবাসে মজি প্রেম-ভাবে লইছে যে নাম তব বঙ্গের সংগীতে।</vt:lpstr>
      <vt:lpstr>দলীয় কাজ</vt:lpstr>
      <vt:lpstr>মূল্যায়ন</vt:lpstr>
      <vt:lpstr>PowerPoint Presentation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</dc:creator>
  <cp:lastModifiedBy>ismail - [2010]</cp:lastModifiedBy>
  <cp:revision>121</cp:revision>
  <dcterms:created xsi:type="dcterms:W3CDTF">2006-08-16T00:00:00Z</dcterms:created>
  <dcterms:modified xsi:type="dcterms:W3CDTF">2021-06-04T17:48:10Z</dcterms:modified>
</cp:coreProperties>
</file>