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3" r:id="rId9"/>
    <p:sldId id="265" r:id="rId10"/>
    <p:sldId id="267" r:id="rId11"/>
    <p:sldId id="268" r:id="rId12"/>
    <p:sldId id="269" r:id="rId13"/>
    <p:sldId id="271" r:id="rId14"/>
    <p:sldId id="280" r:id="rId15"/>
    <p:sldId id="272" r:id="rId16"/>
    <p:sldId id="273" r:id="rId17"/>
    <p:sldId id="274" r:id="rId18"/>
    <p:sldId id="275" r:id="rId19"/>
    <p:sldId id="282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5" autoAdjust="0"/>
    <p:restoredTop sz="94660"/>
  </p:normalViewPr>
  <p:slideViewPr>
    <p:cSldViewPr>
      <p:cViewPr varScale="1">
        <p:scale>
          <a:sx n="69" d="100"/>
          <a:sy n="69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14C898-A493-4155-A3DD-33A7A76B682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A776DB-2EF2-4228-B1EF-13FB10E84000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glow rad="127000">
            <a:schemeClr val="tx2">
              <a:lumMod val="40000"/>
              <a:lumOff val="60000"/>
            </a:schemeClr>
          </a:glow>
          <a:softEdge rad="31750"/>
        </a:effectLst>
      </dgm:spPr>
      <dgm:t>
        <a:bodyPr/>
        <a:lstStyle/>
        <a:p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31CA76-F82A-4B98-9E08-82004DD476D8}" type="parTrans" cxnId="{504B23CC-C931-48B2-AF93-869119496E59}">
      <dgm:prSet/>
      <dgm:spPr/>
      <dgm:t>
        <a:bodyPr/>
        <a:lstStyle/>
        <a:p>
          <a:endParaRPr lang="en-US"/>
        </a:p>
      </dgm:t>
    </dgm:pt>
    <dgm:pt modelId="{9A37B24A-6475-487A-A972-9F3B3020E385}" type="sibTrans" cxnId="{504B23CC-C931-48B2-AF93-869119496E59}">
      <dgm:prSet/>
      <dgm:spPr/>
      <dgm:t>
        <a:bodyPr/>
        <a:lstStyle/>
        <a:p>
          <a:endParaRPr lang="en-US"/>
        </a:p>
      </dgm:t>
    </dgm:pt>
    <dgm:pt modelId="{E9CBF99F-B4DF-49FD-BD19-C48DE8A2232B}">
      <dgm:prSet phldrT="[Text]" custT="1"/>
      <dgm:spPr>
        <a:effectLst>
          <a:glow rad="127000">
            <a:schemeClr val="bg1">
              <a:lumMod val="75000"/>
            </a:schemeClr>
          </a:glow>
          <a:softEdge rad="317500"/>
        </a:effectLst>
      </dgm:spPr>
      <dgm:t>
        <a:bodyPr/>
        <a:lstStyle/>
        <a:p>
          <a:r>
            <a:rPr lang="bn-BD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জম্মঃ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২রা জুলাই ১৯৩৯ খ্রিস্টাব্দে পশ্চিম বঙ্গের হুগলি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লার মৌগ্রামে। </a:t>
          </a:r>
          <a:endParaRPr lang="en-US" sz="2400" dirty="0"/>
        </a:p>
      </dgm:t>
    </dgm:pt>
    <dgm:pt modelId="{5DE54D79-68F9-412D-A18B-D221E9D63F20}" type="parTrans" cxnId="{F4CA22DE-4798-489E-81BB-CBE1708F0500}">
      <dgm:prSet/>
      <dgm:spPr/>
      <dgm:t>
        <a:bodyPr/>
        <a:lstStyle/>
        <a:p>
          <a:endParaRPr lang="en-US"/>
        </a:p>
      </dgm:t>
    </dgm:pt>
    <dgm:pt modelId="{1E45271B-7CDF-4D5C-BC66-DA8C91C9AB7E}" type="sibTrans" cxnId="{F4CA22DE-4798-489E-81BB-CBE1708F0500}">
      <dgm:prSet/>
      <dgm:spPr/>
      <dgm:t>
        <a:bodyPr/>
        <a:lstStyle/>
        <a:p>
          <a:endParaRPr lang="en-US"/>
        </a:p>
      </dgm:t>
    </dgm:pt>
    <dgm:pt modelId="{19F45084-ABAC-4807-8A84-B788CEC17463}">
      <dgm:prSet phldrT="[Text]" custT="1"/>
      <dgm:spPr>
        <a:solidFill>
          <a:schemeClr val="accent1">
            <a:hueOff val="0"/>
            <a:satOff val="0"/>
            <a:lumOff val="0"/>
          </a:schemeClr>
        </a:solidFill>
        <a:effectLst>
          <a:glow rad="127000">
            <a:schemeClr val="bg1">
              <a:lumMod val="75000"/>
            </a:schemeClr>
          </a:glow>
          <a:softEdge rad="635000"/>
        </a:effectLst>
      </dgm:spPr>
      <dgm:t>
        <a:bodyPr/>
        <a:lstStyle/>
        <a:p>
          <a:r>
            <a:rPr lang="bn-BD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শিক্ষা </a:t>
          </a:r>
          <a:r>
            <a:rPr lang="en-US" sz="2400" u="sn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জী</a:t>
          </a:r>
          <a:r>
            <a:rPr lang="bn-BD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বনঃ 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হোসেন শহীদ সোহ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ওয়ার্দী কলেজ থেকে উচ্চ মাধ্যমিক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ঢকা বিশ্ববিদ্যালয় থেকে স্নাতক ও স্নাতকোত্তর ডিগ্রী এবং কলকাতা যাদবপুর বিশ্ববিদ্যায় থেকে পিএইচডি ডি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গ্রী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লাভ করেন। </a:t>
          </a:r>
          <a:endParaRPr lang="en-US" sz="2400" dirty="0"/>
        </a:p>
      </dgm:t>
    </dgm:pt>
    <dgm:pt modelId="{3BC1D09F-DBEB-4423-A624-0429E00CA330}" type="parTrans" cxnId="{079C97B0-0657-46E3-8D63-9CADCC4CF1E9}">
      <dgm:prSet/>
      <dgm:spPr/>
      <dgm:t>
        <a:bodyPr/>
        <a:lstStyle/>
        <a:p>
          <a:endParaRPr lang="en-US"/>
        </a:p>
      </dgm:t>
    </dgm:pt>
    <dgm:pt modelId="{5B3259E6-C0C1-41D9-8AF1-9920F163DA14}" type="sibTrans" cxnId="{079C97B0-0657-46E3-8D63-9CADCC4CF1E9}">
      <dgm:prSet/>
      <dgm:spPr/>
      <dgm:t>
        <a:bodyPr/>
        <a:lstStyle/>
        <a:p>
          <a:endParaRPr lang="en-US"/>
        </a:p>
      </dgm:t>
    </dgm:pt>
    <dgm:pt modelId="{82E30295-88E5-4046-AF50-E993BB1E09C7}">
      <dgm:prSet phldrT="[Text]" custT="1"/>
      <dgm:spPr>
        <a:effectLst>
          <a:glow rad="127000">
            <a:schemeClr val="bg1">
              <a:lumMod val="75000"/>
            </a:schemeClr>
          </a:glow>
          <a:softEdge rad="635000"/>
        </a:effectLst>
      </dgm:spPr>
      <dgm:t>
        <a:bodyPr/>
        <a:lstStyle/>
        <a:p>
          <a:r>
            <a:rPr lang="bn-BD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কর্ম জীবনঃ 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চট্টগ্রাম বিশ্ববিদ্যালয় ও জাহাঙ্গীর নগর বিশ্ববিদ্যালয়ে অধ্যাপ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শেষে অবশর জীবন যাপন করছেন। </a:t>
          </a:r>
          <a:endParaRPr lang="en-US" sz="2400" dirty="0"/>
        </a:p>
      </dgm:t>
    </dgm:pt>
    <dgm:pt modelId="{B301164C-F661-4C5D-9D56-595E768E59DD}" type="parTrans" cxnId="{4491EB34-403E-46AB-A7ED-3CFECC1A3210}">
      <dgm:prSet/>
      <dgm:spPr/>
      <dgm:t>
        <a:bodyPr/>
        <a:lstStyle/>
        <a:p>
          <a:endParaRPr lang="en-US"/>
        </a:p>
      </dgm:t>
    </dgm:pt>
    <dgm:pt modelId="{D60623D0-553B-474B-BEE4-543A72C89703}" type="sibTrans" cxnId="{4491EB34-403E-46AB-A7ED-3CFECC1A3210}">
      <dgm:prSet/>
      <dgm:spPr/>
      <dgm:t>
        <a:bodyPr/>
        <a:lstStyle/>
        <a:p>
          <a:endParaRPr lang="en-US"/>
        </a:p>
      </dgm:t>
    </dgm:pt>
    <dgm:pt modelId="{6DCA83B4-8601-4A83-81EE-315AEFC63276}">
      <dgm:prSet custT="1"/>
      <dgm:spPr>
        <a:effectLst>
          <a:glow rad="127000">
            <a:schemeClr val="bg1">
              <a:lumMod val="75000"/>
            </a:schemeClr>
          </a:glow>
          <a:softEdge rad="635000"/>
        </a:effectLst>
      </dgm:spPr>
      <dgm:t>
        <a:bodyPr/>
        <a:lstStyle/>
        <a:p>
          <a:r>
            <a:rPr lang="en-US" sz="2800" u="sn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গ্রন্থঃ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সংলাপ, প্রেম অপ্রেম নিয়ে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বেচে আছি, বাংলা লেখার নিয়ম কানুন, কিশোর বাংলা অভিধান ইত্যাদি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E52100B-742E-4C44-8A79-C8A7F3AAD021}" type="parTrans" cxnId="{69CFE247-636E-4213-A5EB-1F189B14BFF5}">
      <dgm:prSet/>
      <dgm:spPr/>
      <dgm:t>
        <a:bodyPr/>
        <a:lstStyle/>
        <a:p>
          <a:endParaRPr lang="en-US"/>
        </a:p>
      </dgm:t>
    </dgm:pt>
    <dgm:pt modelId="{D410A9F6-013F-437D-800F-8EDEC92162F2}" type="sibTrans" cxnId="{69CFE247-636E-4213-A5EB-1F189B14BFF5}">
      <dgm:prSet/>
      <dgm:spPr/>
      <dgm:t>
        <a:bodyPr/>
        <a:lstStyle/>
        <a:p>
          <a:endParaRPr lang="en-US"/>
        </a:p>
      </dgm:t>
    </dgm:pt>
    <dgm:pt modelId="{C86DC42F-39F0-4F37-9954-01AF9A17183E}">
      <dgm:prSet custT="1"/>
      <dgm:spPr>
        <a:effectLst>
          <a:glow rad="127000">
            <a:schemeClr val="bg1">
              <a:lumMod val="75000"/>
            </a:schemeClr>
          </a:glow>
          <a:softEdge rad="317500"/>
        </a:effectLst>
      </dgm:spPr>
      <dgm:t>
        <a:bodyPr/>
        <a:lstStyle/>
        <a:p>
          <a:r>
            <a:rPr lang="bn-BD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পুরস্কারঃ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বাংলা একাডেমি পুর</a:t>
          </a:r>
          <a:r>
            <a: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স্কারে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ভূষিত হন। 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8930124-17F5-4086-B959-569F3C79F551}" type="parTrans" cxnId="{9C067166-A593-4BA0-8587-0A5FE787C3D9}">
      <dgm:prSet/>
      <dgm:spPr/>
      <dgm:t>
        <a:bodyPr/>
        <a:lstStyle/>
        <a:p>
          <a:endParaRPr lang="en-US"/>
        </a:p>
      </dgm:t>
    </dgm:pt>
    <dgm:pt modelId="{BCF35589-02A3-4B18-8DC2-3815334037D2}" type="sibTrans" cxnId="{9C067166-A593-4BA0-8587-0A5FE787C3D9}">
      <dgm:prSet/>
      <dgm:spPr/>
      <dgm:t>
        <a:bodyPr/>
        <a:lstStyle/>
        <a:p>
          <a:endParaRPr lang="en-US"/>
        </a:p>
      </dgm:t>
    </dgm:pt>
    <dgm:pt modelId="{69185561-485C-42B7-B4C3-AD1DBAEF5EFF}">
      <dgm:prSet custT="1"/>
      <dgm:spPr>
        <a:ln>
          <a:noFill/>
        </a:ln>
        <a:effectLst>
          <a:softEdge rad="317500"/>
        </a:effectLst>
      </dgm:spPr>
      <dgm:t>
        <a:bodyPr/>
        <a:lstStyle/>
        <a:p>
          <a:r>
            <a:rPr lang="en-US" sz="2400" u="sng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লেখকের</a:t>
          </a:r>
          <a:r>
            <a:rPr lang="en-US" sz="2400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u="sng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নামঃ</a:t>
          </a:r>
          <a:r>
            <a:rPr lang="en-US" sz="2400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হায়া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মাহমুদ</a:t>
          </a:r>
          <a:endParaRPr lang="en-US" sz="2400" dirty="0"/>
        </a:p>
      </dgm:t>
    </dgm:pt>
    <dgm:pt modelId="{F1692FE7-E797-423F-8B2F-515DD53A8BCA}" type="parTrans" cxnId="{086705E0-9A8E-4BE3-AFEA-2F355FEBEA00}">
      <dgm:prSet/>
      <dgm:spPr/>
      <dgm:t>
        <a:bodyPr/>
        <a:lstStyle/>
        <a:p>
          <a:endParaRPr lang="en-US"/>
        </a:p>
      </dgm:t>
    </dgm:pt>
    <dgm:pt modelId="{55300B4A-CE1E-47F6-A04E-E2B678AEC6CF}" type="sibTrans" cxnId="{086705E0-9A8E-4BE3-AFEA-2F355FEBEA00}">
      <dgm:prSet/>
      <dgm:spPr/>
      <dgm:t>
        <a:bodyPr/>
        <a:lstStyle/>
        <a:p>
          <a:endParaRPr lang="en-US"/>
        </a:p>
      </dgm:t>
    </dgm:pt>
    <dgm:pt modelId="{C901D636-9CD9-403C-A6B7-72A20EC91B30}" type="pres">
      <dgm:prSet presAssocID="{2D14C898-A493-4155-A3DD-33A7A76B68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A4CFFD6-FA36-40DB-9339-ECDFA3A55B02}" type="pres">
      <dgm:prSet presAssocID="{34A776DB-2EF2-4228-B1EF-13FB10E84000}" presName="singleCycle" presStyleCnt="0"/>
      <dgm:spPr/>
    </dgm:pt>
    <dgm:pt modelId="{FA9EB4DD-4C4D-4003-B1C6-84DD1F741472}" type="pres">
      <dgm:prSet presAssocID="{34A776DB-2EF2-4228-B1EF-13FB10E84000}" presName="singleCenter" presStyleLbl="node1" presStyleIdx="0" presStyleCnt="7" custLinFactNeighborX="-907" custLinFactNeighborY="258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EAA27B9-851B-487E-8FC1-76E280B5326D}" type="pres">
      <dgm:prSet presAssocID="{F1692FE7-E797-423F-8B2F-515DD53A8BCA}" presName="Name56" presStyleLbl="parChTrans1D2" presStyleIdx="0" presStyleCnt="6"/>
      <dgm:spPr/>
      <dgm:t>
        <a:bodyPr/>
        <a:lstStyle/>
        <a:p>
          <a:endParaRPr lang="en-US"/>
        </a:p>
      </dgm:t>
    </dgm:pt>
    <dgm:pt modelId="{A2815384-9B4E-4A7F-8A82-61DBE618201F}" type="pres">
      <dgm:prSet presAssocID="{69185561-485C-42B7-B4C3-AD1DBAEF5EFF}" presName="text0" presStyleLbl="node1" presStyleIdx="1" presStyleCnt="7" custScaleX="208903" custScaleY="75919" custRadScaleRad="95911" custRadScaleInc="35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CA7F1-8A3F-46ED-B2CF-71827213D642}" type="pres">
      <dgm:prSet presAssocID="{5DE54D79-68F9-412D-A18B-D221E9D63F20}" presName="Name56" presStyleLbl="parChTrans1D2" presStyleIdx="1" presStyleCnt="6"/>
      <dgm:spPr/>
      <dgm:t>
        <a:bodyPr/>
        <a:lstStyle/>
        <a:p>
          <a:endParaRPr lang="en-US"/>
        </a:p>
      </dgm:t>
    </dgm:pt>
    <dgm:pt modelId="{7CC3C08C-0D7F-41A5-A67B-88504A3B1F01}" type="pres">
      <dgm:prSet presAssocID="{E9CBF99F-B4DF-49FD-BD19-C48DE8A2232B}" presName="text0" presStyleLbl="node1" presStyleIdx="2" presStyleCnt="7" custScaleX="168618" custScaleY="143480" custRadScaleRad="143008" custRadScaleInc="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3D7E0-FFF2-4EF8-B37E-7A7C0D230FBD}" type="pres">
      <dgm:prSet presAssocID="{3BC1D09F-DBEB-4423-A624-0429E00CA330}" presName="Name56" presStyleLbl="parChTrans1D2" presStyleIdx="2" presStyleCnt="6"/>
      <dgm:spPr/>
      <dgm:t>
        <a:bodyPr/>
        <a:lstStyle/>
        <a:p>
          <a:endParaRPr lang="en-US"/>
        </a:p>
      </dgm:t>
    </dgm:pt>
    <dgm:pt modelId="{462EE889-2794-4AC7-A10A-FB22A6521368}" type="pres">
      <dgm:prSet presAssocID="{19F45084-ABAC-4807-8A84-B788CEC17463}" presName="text0" presStyleLbl="node1" presStyleIdx="3" presStyleCnt="7" custScaleX="233769" custScaleY="290002" custRadScaleRad="118159" custRadScaleInc="-16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C75DB-7DF1-49C0-A205-88D50EB3954A}" type="pres">
      <dgm:prSet presAssocID="{B301164C-F661-4C5D-9D56-595E768E59DD}" presName="Name56" presStyleLbl="parChTrans1D2" presStyleIdx="3" presStyleCnt="6"/>
      <dgm:spPr/>
      <dgm:t>
        <a:bodyPr/>
        <a:lstStyle/>
        <a:p>
          <a:endParaRPr lang="en-US"/>
        </a:p>
      </dgm:t>
    </dgm:pt>
    <dgm:pt modelId="{78D7B4ED-A4BE-48EC-86B1-D1AEC19FB193}" type="pres">
      <dgm:prSet presAssocID="{82E30295-88E5-4046-AF50-E993BB1E09C7}" presName="text0" presStyleLbl="node1" presStyleIdx="4" presStyleCnt="7" custScaleX="237898" custScaleY="152313" custRadScaleRad="96100" custRadScaleInc="67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D0252-CAE3-4887-8279-643D3E027DC6}" type="pres">
      <dgm:prSet presAssocID="{BE52100B-742E-4C44-8A79-C8A7F3AAD021}" presName="Name56" presStyleLbl="parChTrans1D2" presStyleIdx="4" presStyleCnt="6"/>
      <dgm:spPr/>
      <dgm:t>
        <a:bodyPr/>
        <a:lstStyle/>
        <a:p>
          <a:endParaRPr lang="en-US"/>
        </a:p>
      </dgm:t>
    </dgm:pt>
    <dgm:pt modelId="{592367C0-8373-4F04-94A3-666187B82F2D}" type="pres">
      <dgm:prSet presAssocID="{6DCA83B4-8601-4A83-81EE-315AEFC63276}" presName="text0" presStyleLbl="node1" presStyleIdx="5" presStyleCnt="7" custScaleX="173014" custScaleY="252390" custRadScaleRad="139268" custRadScaleInc="83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92FB1-47CA-495B-BC4A-CC2CC807D373}" type="pres">
      <dgm:prSet presAssocID="{C8930124-17F5-4086-B959-569F3C79F551}" presName="Name56" presStyleLbl="parChTrans1D2" presStyleIdx="5" presStyleCnt="6"/>
      <dgm:spPr/>
      <dgm:t>
        <a:bodyPr/>
        <a:lstStyle/>
        <a:p>
          <a:endParaRPr lang="en-US"/>
        </a:p>
      </dgm:t>
    </dgm:pt>
    <dgm:pt modelId="{073C1714-195D-43D9-9440-64B44F7A2E31}" type="pres">
      <dgm:prSet presAssocID="{C86DC42F-39F0-4F37-9954-01AF9A17183E}" presName="text0" presStyleLbl="node1" presStyleIdx="6" presStyleCnt="7" custScaleX="249843" custScaleY="82726" custRadScaleRad="138216" custRadScaleInc="21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42EF42-023A-4F3D-83EC-193F2D410F60}" type="presOf" srcId="{C8930124-17F5-4086-B959-569F3C79F551}" destId="{AB692FB1-47CA-495B-BC4A-CC2CC807D373}" srcOrd="0" destOrd="0" presId="urn:microsoft.com/office/officeart/2008/layout/RadialCluster"/>
    <dgm:cxn modelId="{69CFE247-636E-4213-A5EB-1F189B14BFF5}" srcId="{34A776DB-2EF2-4228-B1EF-13FB10E84000}" destId="{6DCA83B4-8601-4A83-81EE-315AEFC63276}" srcOrd="4" destOrd="0" parTransId="{BE52100B-742E-4C44-8A79-C8A7F3AAD021}" sibTransId="{D410A9F6-013F-437D-800F-8EDEC92162F2}"/>
    <dgm:cxn modelId="{18735174-B75F-4112-9D89-13C243589A96}" type="presOf" srcId="{69185561-485C-42B7-B4C3-AD1DBAEF5EFF}" destId="{A2815384-9B4E-4A7F-8A82-61DBE618201F}" srcOrd="0" destOrd="0" presId="urn:microsoft.com/office/officeart/2008/layout/RadialCluster"/>
    <dgm:cxn modelId="{7AB0FDA9-4005-49B0-9371-6A5636A3DDA0}" type="presOf" srcId="{E9CBF99F-B4DF-49FD-BD19-C48DE8A2232B}" destId="{7CC3C08C-0D7F-41A5-A67B-88504A3B1F01}" srcOrd="0" destOrd="0" presId="urn:microsoft.com/office/officeart/2008/layout/RadialCluster"/>
    <dgm:cxn modelId="{504B23CC-C931-48B2-AF93-869119496E59}" srcId="{2D14C898-A493-4155-A3DD-33A7A76B6821}" destId="{34A776DB-2EF2-4228-B1EF-13FB10E84000}" srcOrd="0" destOrd="0" parTransId="{CE31CA76-F82A-4B98-9E08-82004DD476D8}" sibTransId="{9A37B24A-6475-487A-A972-9F3B3020E385}"/>
    <dgm:cxn modelId="{849797C1-AC04-465F-8149-36E9EBB13DB2}" type="presOf" srcId="{F1692FE7-E797-423F-8B2F-515DD53A8BCA}" destId="{FEAA27B9-851B-487E-8FC1-76E280B5326D}" srcOrd="0" destOrd="0" presId="urn:microsoft.com/office/officeart/2008/layout/RadialCluster"/>
    <dgm:cxn modelId="{9C067166-A593-4BA0-8587-0A5FE787C3D9}" srcId="{34A776DB-2EF2-4228-B1EF-13FB10E84000}" destId="{C86DC42F-39F0-4F37-9954-01AF9A17183E}" srcOrd="5" destOrd="0" parTransId="{C8930124-17F5-4086-B959-569F3C79F551}" sibTransId="{BCF35589-02A3-4B18-8DC2-3815334037D2}"/>
    <dgm:cxn modelId="{C1F5177C-C46F-4171-B805-D58072C922A2}" type="presOf" srcId="{5DE54D79-68F9-412D-A18B-D221E9D63F20}" destId="{0EECA7F1-8A3F-46ED-B2CF-71827213D642}" srcOrd="0" destOrd="0" presId="urn:microsoft.com/office/officeart/2008/layout/RadialCluster"/>
    <dgm:cxn modelId="{42B583F8-5D0B-43FE-8ADA-468916D108AD}" type="presOf" srcId="{6DCA83B4-8601-4A83-81EE-315AEFC63276}" destId="{592367C0-8373-4F04-94A3-666187B82F2D}" srcOrd="0" destOrd="0" presId="urn:microsoft.com/office/officeart/2008/layout/RadialCluster"/>
    <dgm:cxn modelId="{1A23D3E1-9E71-4CF4-B66F-589DC8E5CB2D}" type="presOf" srcId="{C86DC42F-39F0-4F37-9954-01AF9A17183E}" destId="{073C1714-195D-43D9-9440-64B44F7A2E31}" srcOrd="0" destOrd="0" presId="urn:microsoft.com/office/officeart/2008/layout/RadialCluster"/>
    <dgm:cxn modelId="{4491EB34-403E-46AB-A7ED-3CFECC1A3210}" srcId="{34A776DB-2EF2-4228-B1EF-13FB10E84000}" destId="{82E30295-88E5-4046-AF50-E993BB1E09C7}" srcOrd="3" destOrd="0" parTransId="{B301164C-F661-4C5D-9D56-595E768E59DD}" sibTransId="{D60623D0-553B-474B-BEE4-543A72C89703}"/>
    <dgm:cxn modelId="{29AF30D4-F8D0-428D-A510-2A0990A12170}" type="presOf" srcId="{2D14C898-A493-4155-A3DD-33A7A76B6821}" destId="{C901D636-9CD9-403C-A6B7-72A20EC91B30}" srcOrd="0" destOrd="0" presId="urn:microsoft.com/office/officeart/2008/layout/RadialCluster"/>
    <dgm:cxn modelId="{26AEEF5E-A0A7-4311-AACC-87DDC56617E7}" type="presOf" srcId="{19F45084-ABAC-4807-8A84-B788CEC17463}" destId="{462EE889-2794-4AC7-A10A-FB22A6521368}" srcOrd="0" destOrd="0" presId="urn:microsoft.com/office/officeart/2008/layout/RadialCluster"/>
    <dgm:cxn modelId="{BC9E985C-52AB-40FB-8517-8C76B0CCF1A1}" type="presOf" srcId="{3BC1D09F-DBEB-4423-A624-0429E00CA330}" destId="{60B3D7E0-FFF2-4EF8-B37E-7A7C0D230FBD}" srcOrd="0" destOrd="0" presId="urn:microsoft.com/office/officeart/2008/layout/RadialCluster"/>
    <dgm:cxn modelId="{4D9DCD4F-C005-4A39-931D-38BBDF47194C}" type="presOf" srcId="{82E30295-88E5-4046-AF50-E993BB1E09C7}" destId="{78D7B4ED-A4BE-48EC-86B1-D1AEC19FB193}" srcOrd="0" destOrd="0" presId="urn:microsoft.com/office/officeart/2008/layout/RadialCluster"/>
    <dgm:cxn modelId="{F7160CEA-3316-41D1-A57D-10F7FB2F1568}" type="presOf" srcId="{BE52100B-742E-4C44-8A79-C8A7F3AAD021}" destId="{0A3D0252-CAE3-4887-8279-643D3E027DC6}" srcOrd="0" destOrd="0" presId="urn:microsoft.com/office/officeart/2008/layout/RadialCluster"/>
    <dgm:cxn modelId="{96756B44-CDB0-4F03-9FA9-A365828F7FB8}" type="presOf" srcId="{34A776DB-2EF2-4228-B1EF-13FB10E84000}" destId="{FA9EB4DD-4C4D-4003-B1C6-84DD1F741472}" srcOrd="0" destOrd="0" presId="urn:microsoft.com/office/officeart/2008/layout/RadialCluster"/>
    <dgm:cxn modelId="{086705E0-9A8E-4BE3-AFEA-2F355FEBEA00}" srcId="{34A776DB-2EF2-4228-B1EF-13FB10E84000}" destId="{69185561-485C-42B7-B4C3-AD1DBAEF5EFF}" srcOrd="0" destOrd="0" parTransId="{F1692FE7-E797-423F-8B2F-515DD53A8BCA}" sibTransId="{55300B4A-CE1E-47F6-A04E-E2B678AEC6CF}"/>
    <dgm:cxn modelId="{E78C120B-4DAB-417C-A1CC-689A1F32017C}" type="presOf" srcId="{B301164C-F661-4C5D-9D56-595E768E59DD}" destId="{703C75DB-7DF1-49C0-A205-88D50EB3954A}" srcOrd="0" destOrd="0" presId="urn:microsoft.com/office/officeart/2008/layout/RadialCluster"/>
    <dgm:cxn modelId="{079C97B0-0657-46E3-8D63-9CADCC4CF1E9}" srcId="{34A776DB-2EF2-4228-B1EF-13FB10E84000}" destId="{19F45084-ABAC-4807-8A84-B788CEC17463}" srcOrd="2" destOrd="0" parTransId="{3BC1D09F-DBEB-4423-A624-0429E00CA330}" sibTransId="{5B3259E6-C0C1-41D9-8AF1-9920F163DA14}"/>
    <dgm:cxn modelId="{F4CA22DE-4798-489E-81BB-CBE1708F0500}" srcId="{34A776DB-2EF2-4228-B1EF-13FB10E84000}" destId="{E9CBF99F-B4DF-49FD-BD19-C48DE8A2232B}" srcOrd="1" destOrd="0" parTransId="{5DE54D79-68F9-412D-A18B-D221E9D63F20}" sibTransId="{1E45271B-7CDF-4D5C-BC66-DA8C91C9AB7E}"/>
    <dgm:cxn modelId="{728373AC-C9D4-45C3-ABBB-FD8F0BE717A4}" type="presParOf" srcId="{C901D636-9CD9-403C-A6B7-72A20EC91B30}" destId="{FA4CFFD6-FA36-40DB-9339-ECDFA3A55B02}" srcOrd="0" destOrd="0" presId="urn:microsoft.com/office/officeart/2008/layout/RadialCluster"/>
    <dgm:cxn modelId="{93E44714-1EB3-4884-8CD6-B38FEC755CE0}" type="presParOf" srcId="{FA4CFFD6-FA36-40DB-9339-ECDFA3A55B02}" destId="{FA9EB4DD-4C4D-4003-B1C6-84DD1F741472}" srcOrd="0" destOrd="0" presId="urn:microsoft.com/office/officeart/2008/layout/RadialCluster"/>
    <dgm:cxn modelId="{40ECD260-3A7B-441C-B042-B68C7EB8E12C}" type="presParOf" srcId="{FA4CFFD6-FA36-40DB-9339-ECDFA3A55B02}" destId="{FEAA27B9-851B-487E-8FC1-76E280B5326D}" srcOrd="1" destOrd="0" presId="urn:microsoft.com/office/officeart/2008/layout/RadialCluster"/>
    <dgm:cxn modelId="{92285562-38BA-4BC1-9C0C-3A4B2A4797A1}" type="presParOf" srcId="{FA4CFFD6-FA36-40DB-9339-ECDFA3A55B02}" destId="{A2815384-9B4E-4A7F-8A82-61DBE618201F}" srcOrd="2" destOrd="0" presId="urn:microsoft.com/office/officeart/2008/layout/RadialCluster"/>
    <dgm:cxn modelId="{F0F9B076-A4F4-49F3-864B-AE39D50C2CB0}" type="presParOf" srcId="{FA4CFFD6-FA36-40DB-9339-ECDFA3A55B02}" destId="{0EECA7F1-8A3F-46ED-B2CF-71827213D642}" srcOrd="3" destOrd="0" presId="urn:microsoft.com/office/officeart/2008/layout/RadialCluster"/>
    <dgm:cxn modelId="{8A3AD17A-1424-4EA4-B3D9-AB17B659B2A6}" type="presParOf" srcId="{FA4CFFD6-FA36-40DB-9339-ECDFA3A55B02}" destId="{7CC3C08C-0D7F-41A5-A67B-88504A3B1F01}" srcOrd="4" destOrd="0" presId="urn:microsoft.com/office/officeart/2008/layout/RadialCluster"/>
    <dgm:cxn modelId="{A5AA8141-816E-44C6-9A6C-BDF0E60DDC77}" type="presParOf" srcId="{FA4CFFD6-FA36-40DB-9339-ECDFA3A55B02}" destId="{60B3D7E0-FFF2-4EF8-B37E-7A7C0D230FBD}" srcOrd="5" destOrd="0" presId="urn:microsoft.com/office/officeart/2008/layout/RadialCluster"/>
    <dgm:cxn modelId="{3071B7E6-76DA-49E1-9957-DBD82550DE64}" type="presParOf" srcId="{FA4CFFD6-FA36-40DB-9339-ECDFA3A55B02}" destId="{462EE889-2794-4AC7-A10A-FB22A6521368}" srcOrd="6" destOrd="0" presId="urn:microsoft.com/office/officeart/2008/layout/RadialCluster"/>
    <dgm:cxn modelId="{31EEE6BE-A380-4230-BA9C-0F68ADA35B9C}" type="presParOf" srcId="{FA4CFFD6-FA36-40DB-9339-ECDFA3A55B02}" destId="{703C75DB-7DF1-49C0-A205-88D50EB3954A}" srcOrd="7" destOrd="0" presId="urn:microsoft.com/office/officeart/2008/layout/RadialCluster"/>
    <dgm:cxn modelId="{BD2A747D-072A-4F61-B910-B41A4DF82DF4}" type="presParOf" srcId="{FA4CFFD6-FA36-40DB-9339-ECDFA3A55B02}" destId="{78D7B4ED-A4BE-48EC-86B1-D1AEC19FB193}" srcOrd="8" destOrd="0" presId="urn:microsoft.com/office/officeart/2008/layout/RadialCluster"/>
    <dgm:cxn modelId="{468BBEBD-3D08-4DA0-88E9-9FD6AF557713}" type="presParOf" srcId="{FA4CFFD6-FA36-40DB-9339-ECDFA3A55B02}" destId="{0A3D0252-CAE3-4887-8279-643D3E027DC6}" srcOrd="9" destOrd="0" presId="urn:microsoft.com/office/officeart/2008/layout/RadialCluster"/>
    <dgm:cxn modelId="{098E2D1C-C9EA-4692-B681-121864E4B3C0}" type="presParOf" srcId="{FA4CFFD6-FA36-40DB-9339-ECDFA3A55B02}" destId="{592367C0-8373-4F04-94A3-666187B82F2D}" srcOrd="10" destOrd="0" presId="urn:microsoft.com/office/officeart/2008/layout/RadialCluster"/>
    <dgm:cxn modelId="{A69EAAD2-69C0-4BD5-B4B3-D7DCC33B5E9C}" type="presParOf" srcId="{FA4CFFD6-FA36-40DB-9339-ECDFA3A55B02}" destId="{AB692FB1-47CA-495B-BC4A-CC2CC807D373}" srcOrd="11" destOrd="0" presId="urn:microsoft.com/office/officeart/2008/layout/RadialCluster"/>
    <dgm:cxn modelId="{93E298F5-1345-4A97-9A1C-DB06B3CF6D63}" type="presParOf" srcId="{FA4CFFD6-FA36-40DB-9339-ECDFA3A55B02}" destId="{073C1714-195D-43D9-9440-64B44F7A2E3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EB4DD-4C4D-4003-B1C6-84DD1F741472}">
      <dsp:nvSpPr>
        <dsp:cNvPr id="0" name=""/>
        <dsp:cNvSpPr/>
      </dsp:nvSpPr>
      <dsp:spPr>
        <a:xfrm>
          <a:off x="3362931" y="1929284"/>
          <a:ext cx="1741998" cy="1741998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tx2">
              <a:lumMod val="40000"/>
              <a:lumOff val="60000"/>
            </a:schemeClr>
          </a:glow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7968" y="2014321"/>
        <a:ext cx="1571924" cy="1571924"/>
      </dsp:txXfrm>
    </dsp:sp>
    <dsp:sp modelId="{FEAA27B9-851B-487E-8FC1-76E280B5326D}">
      <dsp:nvSpPr>
        <dsp:cNvPr id="0" name=""/>
        <dsp:cNvSpPr/>
      </dsp:nvSpPr>
      <dsp:spPr>
        <a:xfrm rot="16866058">
          <a:off x="3996666" y="1433254"/>
          <a:ext cx="1010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09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15384-9B4E-4A7F-8A82-61DBE618201F}">
      <dsp:nvSpPr>
        <dsp:cNvPr id="0" name=""/>
        <dsp:cNvSpPr/>
      </dsp:nvSpPr>
      <dsp:spPr>
        <a:xfrm>
          <a:off x="3467315" y="51144"/>
          <a:ext cx="2438187" cy="886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লেখকের</a:t>
          </a:r>
          <a:r>
            <a:rPr lang="en-US" sz="2400" u="sng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u="sng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নামঃ</a:t>
          </a:r>
          <a:r>
            <a:rPr lang="en-US" sz="2400" u="sng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হায়া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মাহমুদ</a:t>
          </a:r>
          <a:endParaRPr lang="en-US" sz="2400" kern="1200" dirty="0"/>
        </a:p>
      </dsp:txBody>
      <dsp:txXfrm>
        <a:off x="3510570" y="94399"/>
        <a:ext cx="2351677" cy="799569"/>
      </dsp:txXfrm>
    </dsp:sp>
    <dsp:sp modelId="{0EECA7F1-8A3F-46ED-B2CF-71827213D642}">
      <dsp:nvSpPr>
        <dsp:cNvPr id="0" name=""/>
        <dsp:cNvSpPr/>
      </dsp:nvSpPr>
      <dsp:spPr>
        <a:xfrm rot="19728943">
          <a:off x="5014946" y="1950661"/>
          <a:ext cx="12454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54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3C08C-0D7F-41A5-A67B-88504A3B1F01}">
      <dsp:nvSpPr>
        <dsp:cNvPr id="0" name=""/>
        <dsp:cNvSpPr/>
      </dsp:nvSpPr>
      <dsp:spPr>
        <a:xfrm>
          <a:off x="6170455" y="195338"/>
          <a:ext cx="1968005" cy="1674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bg1">
              <a:lumMod val="75000"/>
            </a:schemeClr>
          </a:glow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জম্মঃ</a:t>
          </a: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২রা জুলাই ১৯৩৯ খ্রিস্টাব্দে পশ্চিম বঙ্গের হুগলি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</a:t>
          </a: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লার মৌগ্রামে। </a:t>
          </a:r>
          <a:endParaRPr lang="en-US" sz="2400" kern="1200" dirty="0"/>
        </a:p>
      </dsp:txBody>
      <dsp:txXfrm>
        <a:off x="6252203" y="277086"/>
        <a:ext cx="1804509" cy="1511114"/>
      </dsp:txXfrm>
    </dsp:sp>
    <dsp:sp modelId="{60B3D7E0-FFF2-4EF8-B37E-7A7C0D230FBD}">
      <dsp:nvSpPr>
        <dsp:cNvPr id="0" name=""/>
        <dsp:cNvSpPr/>
      </dsp:nvSpPr>
      <dsp:spPr>
        <a:xfrm rot="1338584">
          <a:off x="5093145" y="3217438"/>
          <a:ext cx="3148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8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EE889-2794-4AC7-A10A-FB22A6521368}">
      <dsp:nvSpPr>
        <dsp:cNvPr id="0" name=""/>
        <dsp:cNvSpPr/>
      </dsp:nvSpPr>
      <dsp:spPr>
        <a:xfrm>
          <a:off x="5396205" y="2144607"/>
          <a:ext cx="2728408" cy="3384725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bg1">
              <a:lumMod val="75000"/>
            </a:schemeClr>
          </a:glow>
          <a:softEdge rad="635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শিক্ষা </a:t>
          </a:r>
          <a:r>
            <a:rPr lang="en-US" sz="2400" u="sng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জী</a:t>
          </a:r>
          <a:r>
            <a:rPr lang="bn-BD" sz="24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বনঃ </a:t>
          </a: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হোসেন শহীদ সোহ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</a:t>
          </a: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ওয়ার্দী কলেজ থেকে উচ্চ মাধ্যমিক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ঢকা বিশ্ববিদ্যালয় থেকে স্নাতক ও স্নাতকোত্তর ডিগ্রী এবং কলকাতা যাদবপুর বিশ্ববিদ্যায় থেকে পিএইচডি ডি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গ্রী</a:t>
          </a: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লাভ করেন। </a:t>
          </a:r>
          <a:endParaRPr lang="en-US" sz="2400" kern="1200" dirty="0"/>
        </a:p>
      </dsp:txBody>
      <dsp:txXfrm>
        <a:off x="5529395" y="2277797"/>
        <a:ext cx="2462028" cy="3118345"/>
      </dsp:txXfrm>
    </dsp:sp>
    <dsp:sp modelId="{703C75DB-7DF1-49C0-A205-88D50EB3954A}">
      <dsp:nvSpPr>
        <dsp:cNvPr id="0" name=""/>
        <dsp:cNvSpPr/>
      </dsp:nvSpPr>
      <dsp:spPr>
        <a:xfrm rot="6612568">
          <a:off x="3760933" y="3777557"/>
          <a:ext cx="226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49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7B4ED-A4BE-48EC-86B1-D1AEC19FB193}">
      <dsp:nvSpPr>
        <dsp:cNvPr id="0" name=""/>
        <dsp:cNvSpPr/>
      </dsp:nvSpPr>
      <dsp:spPr>
        <a:xfrm>
          <a:off x="2119557" y="3883831"/>
          <a:ext cx="2776599" cy="17777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bg1">
              <a:lumMod val="75000"/>
            </a:schemeClr>
          </a:glow>
          <a:softEdge rad="635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কর্ম জীবনঃ </a:t>
          </a: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চট্টগ্রাম বিশ্ববিদ্যালয় ও জাহাঙ্গীর নগর বিশ্ববিদ্যালয়ে অধ্যাপ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</a:t>
          </a: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শেষে অবশর জীবন যাপন করছেন। </a:t>
          </a:r>
          <a:endParaRPr lang="en-US" sz="2400" kern="1200" dirty="0"/>
        </a:p>
      </dsp:txBody>
      <dsp:txXfrm>
        <a:off x="2206337" y="3970611"/>
        <a:ext cx="2603039" cy="1604143"/>
      </dsp:txXfrm>
    </dsp:sp>
    <dsp:sp modelId="{0A3D0252-CAE3-4887-8279-643D3E027DC6}">
      <dsp:nvSpPr>
        <dsp:cNvPr id="0" name=""/>
        <dsp:cNvSpPr/>
      </dsp:nvSpPr>
      <dsp:spPr>
        <a:xfrm rot="10623340">
          <a:off x="2067250" y="2878380"/>
          <a:ext cx="1296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65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367C0-8373-4F04-94A3-666187B82F2D}">
      <dsp:nvSpPr>
        <dsp:cNvPr id="0" name=""/>
        <dsp:cNvSpPr/>
      </dsp:nvSpPr>
      <dsp:spPr>
        <a:xfrm>
          <a:off x="48793" y="1490739"/>
          <a:ext cx="2019313" cy="29457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bg1">
              <a:lumMod val="75000"/>
            </a:schemeClr>
          </a:glow>
          <a:softEdge rad="635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sng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গ্রন্থঃ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সংলাপ, প্রেম অপ্রেম নিয়ে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বেচে আছি, বাংলা লেখার নিয়ম কানুন, কিশোর বাংলা অভিধান ইত্যাদি 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47368" y="1589314"/>
        <a:ext cx="1822163" cy="2748591"/>
      </dsp:txXfrm>
    </dsp:sp>
    <dsp:sp modelId="{AB692FB1-47CA-495B-BC4A-CC2CC807D373}">
      <dsp:nvSpPr>
        <dsp:cNvPr id="0" name=""/>
        <dsp:cNvSpPr/>
      </dsp:nvSpPr>
      <dsp:spPr>
        <a:xfrm rot="13111091">
          <a:off x="2153877" y="1684572"/>
          <a:ext cx="13566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66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C1714-195D-43D9-9440-64B44F7A2E31}">
      <dsp:nvSpPr>
        <dsp:cNvPr id="0" name=""/>
        <dsp:cNvSpPr/>
      </dsp:nvSpPr>
      <dsp:spPr>
        <a:xfrm>
          <a:off x="236944" y="296609"/>
          <a:ext cx="2916014" cy="965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bg1">
              <a:lumMod val="75000"/>
            </a:schemeClr>
          </a:glow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পুরস্কারঃ</a:t>
          </a: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বাংলা একাডেমি পুর</a:t>
          </a:r>
          <a:r>
            <a:rPr lang="bn-IN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স্কারে</a:t>
          </a: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ভূষিত হন। </a:t>
          </a: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84077" y="343742"/>
        <a:ext cx="2821748" cy="871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68BDC-51B5-4550-A898-1DF2D94ECFC8}" type="datetimeFigureOut">
              <a:rPr lang="en-US" smtClean="0"/>
              <a:t>22-May-21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D45F-7CD2-4CCD-A51B-5F202AF32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9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5D45F-7CD2-4CCD-A51B-5F202AF32E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9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5D45F-7CD2-4CCD-A51B-5F202AF32E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2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09A5-94A9-4978-88C3-D8396EA290C5}" type="datetime1">
              <a:rPr lang="en-US" smtClean="0"/>
              <a:t>22-May-21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3DAF-8BE5-4D46-9D15-8E88CFCAE217}" type="datetime1">
              <a:rPr lang="en-US" smtClean="0"/>
              <a:t>22-May-21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268B-9BC9-4AEA-813C-5069715F20AC}" type="datetime1">
              <a:rPr lang="en-US" smtClean="0"/>
              <a:t>22-May-21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25E7-758A-4CCE-B090-FE51532E33F9}" type="datetime1">
              <a:rPr lang="en-US" smtClean="0"/>
              <a:t>22-May-21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0543-AB4C-4332-905E-5B399B6DF570}" type="datetime1">
              <a:rPr lang="en-US" smtClean="0"/>
              <a:t>22-May-21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1E0F-72C1-4CF2-BF6B-7AA5EB89E495}" type="datetime1">
              <a:rPr lang="en-US" smtClean="0"/>
              <a:t>22-May-21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ADC6-25A2-4A6C-825F-3C483812497D}" type="datetime1">
              <a:rPr lang="en-US" smtClean="0"/>
              <a:t>22-May-21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F6E2-ECE4-4306-85AB-B6879BFF395C}" type="datetime1">
              <a:rPr lang="en-US" smtClean="0"/>
              <a:t>22-May-21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F58C-9F70-430F-A160-624C7DEC2D6B}" type="datetime1">
              <a:rPr lang="en-US" smtClean="0"/>
              <a:t>22-May-21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DC85-6BBA-4A77-8C2A-35B6213C9AC2}" type="datetime1">
              <a:rPr lang="en-US" smtClean="0"/>
              <a:t>22-May-21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411F-E403-4FA9-8F81-8C8C5A7180C7}" type="datetime1">
              <a:rPr lang="en-US" smtClean="0"/>
              <a:t>22-May-21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E4F1-B6AC-467A-9F15-A4F8223CFFC3}" type="datetime1">
              <a:rPr lang="en-US" smtClean="0"/>
              <a:t>22-May-21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2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hi fi com\Downloads\SHAREit\H60\photo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8001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05401" y="5050167"/>
            <a:ext cx="2119078" cy="11565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39640" y="4946080"/>
            <a:ext cx="2895600" cy="1592812"/>
            <a:chOff x="1905000" y="5050167"/>
            <a:chExt cx="2895600" cy="1592812"/>
          </a:xfrm>
        </p:grpSpPr>
        <p:sp>
          <p:nvSpPr>
            <p:cNvPr id="15" name="Rounded Rectangle 14"/>
            <p:cNvSpPr/>
            <p:nvPr/>
          </p:nvSpPr>
          <p:spPr>
            <a:xfrm>
              <a:off x="1905000" y="5050167"/>
              <a:ext cx="2895600" cy="1244539"/>
            </a:xfrm>
            <a:prstGeom prst="roundRect">
              <a:avLst/>
            </a:prstGeom>
            <a:solidFill>
              <a:srgbClr val="00B05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62200" y="5719649"/>
              <a:ext cx="19239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54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54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ই</a:t>
              </a:r>
              <a:r>
                <a:rPr lang="en-US" sz="54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কে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41936" y="4972879"/>
            <a:ext cx="2459182" cy="1618243"/>
            <a:chOff x="4627418" y="5050167"/>
            <a:chExt cx="2459182" cy="1618243"/>
          </a:xfrm>
        </p:grpSpPr>
        <p:sp>
          <p:nvSpPr>
            <p:cNvPr id="18" name="Rounded Rectangle 17"/>
            <p:cNvSpPr/>
            <p:nvPr/>
          </p:nvSpPr>
          <p:spPr>
            <a:xfrm>
              <a:off x="4627418" y="5050167"/>
              <a:ext cx="2459182" cy="1223572"/>
            </a:xfrm>
            <a:prstGeom prst="roundRect">
              <a:avLst/>
            </a:prstGeom>
            <a:solidFill>
              <a:srgbClr val="00B05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48200" y="5745080"/>
              <a:ext cx="211949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bn-IN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</a:t>
              </a:r>
              <a:r>
                <a:rPr lang="bn-IN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bn-IN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bn-IN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IN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007E-5E23-41DB-A52F-F73C6F92C1F2}" type="datetime1">
              <a:rPr lang="en-US" smtClean="0"/>
              <a:t>22-May-21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31851" y="446560"/>
            <a:ext cx="2515356" cy="912630"/>
            <a:chOff x="4349049" y="389697"/>
            <a:chExt cx="2867891" cy="91263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3" name="Snip Same Side Corner Rectangle 2"/>
            <p:cNvSpPr/>
            <p:nvPr/>
          </p:nvSpPr>
          <p:spPr>
            <a:xfrm>
              <a:off x="4349049" y="389697"/>
              <a:ext cx="2867891" cy="912630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76951" y="522846"/>
              <a:ext cx="20120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067" y="4953000"/>
            <a:ext cx="8730750" cy="1428551"/>
            <a:chOff x="345540" y="3505199"/>
            <a:chExt cx="11389258" cy="1916345"/>
          </a:xfrm>
        </p:grpSpPr>
        <p:sp>
          <p:nvSpPr>
            <p:cNvPr id="6" name="Rounded Rectangle 5"/>
            <p:cNvSpPr/>
            <p:nvPr/>
          </p:nvSpPr>
          <p:spPr>
            <a:xfrm>
              <a:off x="415635" y="3505199"/>
              <a:ext cx="11319163" cy="191634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540" y="3683816"/>
              <a:ext cx="10719481" cy="161019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pPr marL="571500" indent="-571500" algn="ctr">
                <a:buFont typeface="Wingdings" pitchFamily="2" charset="2"/>
                <a:buChar char="q"/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প্রত্তোক জোড়া দল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মেঘনাথ-বধ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রামায়ণ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মহাভারত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 ও</a:t>
              </a:r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বন্দে মাতরম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শব্দগুলির অর্থগুলো খাতায় লেখ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94317" y="1600200"/>
            <a:ext cx="4648200" cy="2971800"/>
            <a:chOff x="1264367" y="353704"/>
            <a:chExt cx="3003062" cy="245895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pic>
          <p:nvPicPr>
            <p:cNvPr id="9" name="Picture 8" descr="Photo0444.jpg"/>
            <p:cNvPicPr>
              <a:picLocks noChangeAspect="1"/>
            </p:cNvPicPr>
            <p:nvPr/>
          </p:nvPicPr>
          <p:blipFill>
            <a:blip r:embed="rId3"/>
            <a:srcRect l="6875" r="6875" b="7500"/>
            <a:stretch>
              <a:fillRect/>
            </a:stretch>
          </p:blipFill>
          <p:spPr>
            <a:xfrm>
              <a:off x="1264367" y="353704"/>
              <a:ext cx="3003062" cy="245895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1264367" y="353704"/>
              <a:ext cx="3003062" cy="2458956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2E4F-1FCF-4884-868C-A10735839F33}" type="datetime1">
              <a:rPr lang="en-US" smtClean="0"/>
              <a:t>22-May-21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57400" y="685800"/>
            <a:ext cx="4495800" cy="1092791"/>
            <a:chOff x="2971800" y="812209"/>
            <a:chExt cx="4495800" cy="1092791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2971800" y="812209"/>
              <a:ext cx="4495800" cy="1092791"/>
            </a:xfrm>
            <a:prstGeom prst="wedgeRoundRectCallou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86366" y="1034391"/>
              <a:ext cx="2266668" cy="76944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নিরব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 পাঠ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7C7E-416C-45DE-887D-13992F404191}" type="datetime1">
              <a:rPr lang="en-US" smtClean="0"/>
              <a:t>22-May-21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648200" y="2133600"/>
            <a:ext cx="4045527" cy="289364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6838" y="2286000"/>
            <a:ext cx="4101362" cy="295594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00400" y="352865"/>
            <a:ext cx="5364238" cy="758442"/>
            <a:chOff x="3500628" y="325162"/>
            <a:chExt cx="5364238" cy="758442"/>
          </a:xfrm>
        </p:grpSpPr>
        <p:sp>
          <p:nvSpPr>
            <p:cNvPr id="3" name="Rounded Rectangle 2"/>
            <p:cNvSpPr/>
            <p:nvPr/>
          </p:nvSpPr>
          <p:spPr>
            <a:xfrm>
              <a:off x="3500628" y="325162"/>
              <a:ext cx="5364238" cy="7584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45495" y="395253"/>
              <a:ext cx="2874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বিষয়বস্তু উপস্থাপন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569" y="167322"/>
            <a:ext cx="2490077" cy="1730749"/>
            <a:chOff x="204952" y="434860"/>
            <a:chExt cx="2697353" cy="204032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Down Arrow Callout 5"/>
            <p:cNvSpPr/>
            <p:nvPr/>
          </p:nvSpPr>
          <p:spPr>
            <a:xfrm>
              <a:off x="204952" y="434860"/>
              <a:ext cx="2697353" cy="2040326"/>
            </a:xfrm>
            <a:prstGeom prst="downArrowCallout">
              <a:avLst/>
            </a:prstGeom>
            <a:blipFill>
              <a:blip r:embed="rId2"/>
              <a:tile tx="0" ty="0" sx="100000" sy="100000" flip="none" algn="tl"/>
            </a:blipFill>
            <a:ln w="28575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7691" y="567559"/>
              <a:ext cx="219162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নীচের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অপশবনে</a:t>
              </a:r>
              <a:endPara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করুন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3801" y="1995055"/>
            <a:ext cx="1583539" cy="1859256"/>
            <a:chOff x="730711" y="2179345"/>
            <a:chExt cx="1600200" cy="1320186"/>
          </a:xfrm>
        </p:grpSpPr>
        <p:sp>
          <p:nvSpPr>
            <p:cNvPr id="9" name="Oval 8"/>
            <p:cNvSpPr/>
            <p:nvPr/>
          </p:nvSpPr>
          <p:spPr>
            <a:xfrm>
              <a:off x="730711" y="2179345"/>
              <a:ext cx="1600200" cy="13201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83211" y="2538598"/>
              <a:ext cx="3674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6746" y="3686578"/>
            <a:ext cx="1600200" cy="1905001"/>
            <a:chOff x="609600" y="3200400"/>
            <a:chExt cx="1600200" cy="1320186"/>
          </a:xfrm>
        </p:grpSpPr>
        <p:sp>
          <p:nvSpPr>
            <p:cNvPr id="12" name="Oval 11"/>
            <p:cNvSpPr/>
            <p:nvPr/>
          </p:nvSpPr>
          <p:spPr>
            <a:xfrm>
              <a:off x="609600" y="3200400"/>
              <a:ext cx="1600200" cy="13201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7798" y="353732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81200" y="1710509"/>
            <a:ext cx="6872601" cy="4918891"/>
            <a:chOff x="2027340" y="1752601"/>
            <a:chExt cx="6872601" cy="4918891"/>
          </a:xfrm>
        </p:grpSpPr>
        <p:grpSp>
          <p:nvGrpSpPr>
            <p:cNvPr id="16" name="Group 15"/>
            <p:cNvGrpSpPr/>
            <p:nvPr/>
          </p:nvGrpSpPr>
          <p:grpSpPr>
            <a:xfrm>
              <a:off x="2027340" y="5189147"/>
              <a:ext cx="6872601" cy="1482345"/>
              <a:chOff x="2001946" y="3758071"/>
              <a:chExt cx="6872601" cy="1482345"/>
            </a:xfrm>
          </p:grpSpPr>
          <p:sp>
            <p:nvSpPr>
              <p:cNvPr id="15" name="Round Same Side Corner Rectangle 14"/>
              <p:cNvSpPr/>
              <p:nvPr/>
            </p:nvSpPr>
            <p:spPr>
              <a:xfrm>
                <a:off x="2001946" y="3758071"/>
                <a:ext cx="6872601" cy="1482345"/>
              </a:xfrm>
              <a:prstGeom prst="round2Same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57400" y="3814233"/>
                <a:ext cx="674094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সাহিত্যের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“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রূপ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”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সাহিত্যের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বিভিন্ন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শাখা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বুঝে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থাকি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যেমন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-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কবিতা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মহাকাব্য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নাটক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কাব্যনাট্য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ছোটগল্প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উপন্যাস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রম্যরচনা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ইত্যদি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 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477251" y="1752601"/>
              <a:ext cx="6070333" cy="3375876"/>
              <a:chOff x="2740250" y="1572673"/>
              <a:chExt cx="6304571" cy="3188835"/>
            </a:xfrm>
          </p:grpSpPr>
          <p:pic>
            <p:nvPicPr>
              <p:cNvPr id="1027" name="Picture 3" descr="C:\Users\hi fi com\Downloads\SHAREit\H60\photo\images-1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79" t="17067" r="13117"/>
              <a:stretch/>
            </p:blipFill>
            <p:spPr bwMode="auto">
              <a:xfrm>
                <a:off x="5715000" y="3059080"/>
                <a:ext cx="3300505" cy="170242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 descr="C:\Users\hi fi com\Downloads\SHAREit\H60\photo\images-7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91" t="15552" r="17374" b="20840"/>
              <a:stretch/>
            </p:blipFill>
            <p:spPr bwMode="auto">
              <a:xfrm>
                <a:off x="2740250" y="1572673"/>
                <a:ext cx="2974750" cy="155488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C:\Users\hi fi com\Downloads\SHAREit\H60\photo\images-8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86" r="57576" b="21802"/>
              <a:stretch/>
            </p:blipFill>
            <p:spPr bwMode="auto">
              <a:xfrm>
                <a:off x="5715000" y="1574496"/>
                <a:ext cx="3329821" cy="1553066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7" descr="C:\Users\hi fi com\Downloads\SHAREit\H60\photo\images-11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74"/>
              <a:stretch/>
            </p:blipFill>
            <p:spPr bwMode="auto">
              <a:xfrm>
                <a:off x="2740250" y="3127563"/>
                <a:ext cx="2974750" cy="1633944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1980096" y="1193132"/>
            <a:ext cx="6937205" cy="5436268"/>
            <a:chOff x="2070625" y="1193482"/>
            <a:chExt cx="6937205" cy="5436268"/>
          </a:xfrm>
        </p:grpSpPr>
        <p:grpSp>
          <p:nvGrpSpPr>
            <p:cNvPr id="14" name="Group 13"/>
            <p:cNvGrpSpPr/>
            <p:nvPr/>
          </p:nvGrpSpPr>
          <p:grpSpPr>
            <a:xfrm>
              <a:off x="2070625" y="1193482"/>
              <a:ext cx="6937205" cy="5436268"/>
              <a:chOff x="1941957" y="1235224"/>
              <a:chExt cx="6937205" cy="543626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941957" y="5135403"/>
                <a:ext cx="6937205" cy="1536089"/>
                <a:chOff x="2019300" y="5270674"/>
                <a:chExt cx="6817147" cy="1536089"/>
              </a:xfrm>
            </p:grpSpPr>
            <p:sp>
              <p:nvSpPr>
                <p:cNvPr id="18" name="Round Same Side Corner Rectangle 17"/>
                <p:cNvSpPr/>
                <p:nvPr/>
              </p:nvSpPr>
              <p:spPr>
                <a:xfrm>
                  <a:off x="2019300" y="5270674"/>
                  <a:ext cx="6817147" cy="1536089"/>
                </a:xfrm>
                <a:prstGeom prst="round2Same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345138" y="5553801"/>
                  <a:ext cx="6165470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আর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“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রীতি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”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হলো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ঐ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শাখা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গুলো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কীভাবে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নির্মিত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হয়েছে</a:t>
                  </a:r>
                  <a:endParaRPr lang="en-US" sz="28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সে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বিষয়ে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পর্যবেক্ষণ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ও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আলোচনা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।  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pic>
            <p:nvPicPr>
              <p:cNvPr id="1026" name="Picture 2" descr="C:\Users\hi fi com\Downloads\SHAREit\H60\photo\images-12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98" t="1966" r="5678"/>
              <a:stretch/>
            </p:blipFill>
            <p:spPr bwMode="auto">
              <a:xfrm>
                <a:off x="5337221" y="1235224"/>
                <a:ext cx="3370474" cy="3994872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2" descr="F:\Book\B6.gif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561" y="1288904"/>
              <a:ext cx="3210718" cy="380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7A58-627A-4B31-846D-2EECF76817CF}" type="datetime1">
              <a:rPr lang="en-US" smtClean="0"/>
              <a:t>22-May-21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1782" y="5229886"/>
            <a:ext cx="8125312" cy="1051919"/>
            <a:chOff x="376441" y="929280"/>
            <a:chExt cx="8125312" cy="1051919"/>
          </a:xfrm>
        </p:grpSpPr>
        <p:sp>
          <p:nvSpPr>
            <p:cNvPr id="3" name="Snip and Round Single Corner Rectangle 2"/>
            <p:cNvSpPr/>
            <p:nvPr/>
          </p:nvSpPr>
          <p:spPr>
            <a:xfrm>
              <a:off x="376441" y="929280"/>
              <a:ext cx="8125312" cy="1051919"/>
            </a:xfrm>
            <a:prstGeom prst="snip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2647" y="964748"/>
              <a:ext cx="801052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ছন্দোবদ্দ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ভাষায়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অর্থা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পদ্যে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লিখিত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“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কবিতা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”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থাকি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কবিতার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দুটি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রূপ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ভেদ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মহাকাব্য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গীতিকবিতা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17488" y="193533"/>
            <a:ext cx="1425768" cy="612648"/>
            <a:chOff x="3820895" y="96815"/>
            <a:chExt cx="1425768" cy="612648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3820895" y="96815"/>
              <a:ext cx="1425768" cy="612648"/>
            </a:xfrm>
            <a:prstGeom prst="flowChartAlternateProcess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3197" y="124688"/>
              <a:ext cx="1130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কবিতা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22681" y="930418"/>
            <a:ext cx="7006038" cy="4209751"/>
            <a:chOff x="779795" y="858503"/>
            <a:chExt cx="7098638" cy="4292646"/>
          </a:xfrm>
        </p:grpSpPr>
        <p:grpSp>
          <p:nvGrpSpPr>
            <p:cNvPr id="12" name="Group 11"/>
            <p:cNvGrpSpPr/>
            <p:nvPr/>
          </p:nvGrpSpPr>
          <p:grpSpPr>
            <a:xfrm>
              <a:off x="4297034" y="941399"/>
              <a:ext cx="3581399" cy="4209750"/>
              <a:chOff x="5946756" y="312885"/>
              <a:chExt cx="2776000" cy="3559500"/>
            </a:xfrm>
          </p:grpSpPr>
          <p:pic>
            <p:nvPicPr>
              <p:cNvPr id="1026" name="Picture 2" descr="C:\Users\hi fi com\Downloads\SHAREit\H60\photo\images-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20" r="13379"/>
              <a:stretch/>
            </p:blipFill>
            <p:spPr bwMode="auto">
              <a:xfrm>
                <a:off x="5946756" y="312885"/>
                <a:ext cx="2776000" cy="2691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6130251" y="3225966"/>
                <a:ext cx="2520606" cy="646419"/>
                <a:chOff x="6526382" y="3166651"/>
                <a:chExt cx="2200887" cy="646419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6526382" y="3166651"/>
                  <a:ext cx="2200887" cy="577329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6648472" y="3166739"/>
                  <a:ext cx="207879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২। </a:t>
                  </a:r>
                  <a:r>
                    <a:rPr lang="en-US" sz="3600" dirty="0" err="1" smtClean="0">
                      <a:latin typeface="NikoshBAN" pitchFamily="2" charset="0"/>
                      <a:cs typeface="NikoshBAN" pitchFamily="2" charset="0"/>
                    </a:rPr>
                    <a:t>গীতিকবিতা</a:t>
                  </a:r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779795" y="858503"/>
              <a:ext cx="3560781" cy="4249124"/>
              <a:chOff x="779795" y="858503"/>
              <a:chExt cx="3560781" cy="424912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084934" y="4342640"/>
                <a:ext cx="3231245" cy="764987"/>
                <a:chOff x="840598" y="3260581"/>
                <a:chExt cx="2513618" cy="828810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840598" y="3260581"/>
                  <a:ext cx="2513618" cy="82881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173917" y="3351820"/>
                  <a:ext cx="184698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১। মহাকাব্য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79795" y="858503"/>
                <a:ext cx="3560781" cy="3407416"/>
                <a:chOff x="693052" y="476189"/>
                <a:chExt cx="3560781" cy="3407416"/>
              </a:xfrm>
            </p:grpSpPr>
            <p:pic>
              <p:nvPicPr>
                <p:cNvPr id="20" name="Picture 4" descr="C:\Users\hi fi com\Downloads\SHAREit\H60\photo\download-2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86229"/>
                <a:stretch/>
              </p:blipFill>
              <p:spPr bwMode="auto">
                <a:xfrm>
                  <a:off x="693053" y="476189"/>
                  <a:ext cx="3560780" cy="1374866"/>
                </a:xfrm>
                <a:prstGeom prst="rect">
                  <a:avLst/>
                </a:prstGeom>
                <a:noFill/>
                <a:effectLst>
                  <a:softEdge rad="1270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9" name="Picture 5" descr="C:\Users\hi fi com\Downloads\New folder\images-1.jp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3036" b="39037"/>
                <a:stretch/>
              </p:blipFill>
              <p:spPr bwMode="auto">
                <a:xfrm>
                  <a:off x="693052" y="1563313"/>
                  <a:ext cx="3560781" cy="1410333"/>
                </a:xfrm>
                <a:prstGeom prst="rect">
                  <a:avLst/>
                </a:prstGeom>
                <a:noFill/>
                <a:effectLst>
                  <a:softEdge rad="1270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Rectangle 24"/>
                <p:cNvSpPr/>
                <p:nvPr/>
              </p:nvSpPr>
              <p:spPr>
                <a:xfrm>
                  <a:off x="762000" y="2960275"/>
                  <a:ext cx="3404749" cy="92333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softEdge rad="63500"/>
                </a:effectLst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bn-IN" sz="5400" b="1" cap="none" spc="0" dirty="0">
                      <a:ln w="31550" cmpd="sng">
                        <a:gradFill>
                          <a:gsLst>
                            <a:gs pos="25000">
                              <a:schemeClr val="accent1">
                                <a:shade val="25000"/>
                                <a:satMod val="190000"/>
                              </a:schemeClr>
                            </a:gs>
                            <a:gs pos="80000">
                              <a:schemeClr val="accent1">
                                <a:tint val="75000"/>
                                <a:satMod val="190000"/>
                              </a:schemeClr>
                            </a:gs>
                          </a:gsLst>
                          <a:lin ang="5400000"/>
                        </a:gra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41275" dist="12700" dir="120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রামায়ণ</a:t>
                  </a:r>
                  <a:endParaRPr lang="en-US" sz="5400" b="1" cap="none" spc="0" dirty="0">
                    <a:ln w="31550" cmpd="sng">
                      <a:gradFill>
                        <a:gsLst>
                          <a:gs pos="25000">
                            <a:schemeClr val="accent1">
                              <a:shade val="25000"/>
                              <a:satMod val="190000"/>
                            </a:schemeClr>
                          </a:gs>
                          <a:gs pos="80000">
                            <a:schemeClr val="accent1">
                              <a:tint val="75000"/>
                              <a:satMod val="19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FFFFFF"/>
                    </a:solidFill>
                    <a:effectLst>
                      <a:outerShdw blurRad="41275" dist="12700" dir="120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pic>
        <p:nvPicPr>
          <p:cNvPr id="1028" name="Picture 4" descr="C:\Users\hi fi com\Downloads\SHAREit\H60\photo\download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15" y="880726"/>
            <a:ext cx="6949533" cy="417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95585" y="5058012"/>
            <a:ext cx="8462759" cy="1384996"/>
            <a:chOff x="376440" y="1981199"/>
            <a:chExt cx="8462759" cy="1384996"/>
          </a:xfrm>
        </p:grpSpPr>
        <p:sp>
          <p:nvSpPr>
            <p:cNvPr id="9" name="Snip and Round Single Corner Rectangle 8"/>
            <p:cNvSpPr/>
            <p:nvPr/>
          </p:nvSpPr>
          <p:spPr>
            <a:xfrm>
              <a:off x="376440" y="1981199"/>
              <a:ext cx="8462759" cy="1384995"/>
            </a:xfrm>
            <a:prstGeom prst="snipRound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2946" y="1981200"/>
              <a:ext cx="831830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ভাষায়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মহাকাব্যের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সফল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রূপ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প্রকাশ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করেছেন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মাইকেল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মধুসূদন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দত্ত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“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মেঘনাদ-বধ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”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কাব্যে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মহাকাব্যে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রচিত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যুদ্দবিগ্রহের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কাহিনী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অবলম্বন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1CF0-7E4F-42C0-96D2-7ABAE873CEE4}" type="datetime1">
              <a:rPr lang="en-US" smtClean="0"/>
              <a:t>22-May-21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77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5029200"/>
            <a:ext cx="8360953" cy="1524000"/>
            <a:chOff x="362497" y="3581400"/>
            <a:chExt cx="8360953" cy="1524000"/>
          </a:xfrm>
        </p:grpSpPr>
        <p:sp>
          <p:nvSpPr>
            <p:cNvPr id="3" name="Snip and Round Single Corner Rectangle 2"/>
            <p:cNvSpPr/>
            <p:nvPr/>
          </p:nvSpPr>
          <p:spPr>
            <a:xfrm>
              <a:off x="362497" y="3581400"/>
              <a:ext cx="8360953" cy="1524000"/>
            </a:xfrm>
            <a:prstGeom prst="snip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4511" y="3664757"/>
              <a:ext cx="808266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ভারতবর্ষ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উপমহাদেশের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সর্বপ্রাচীন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দুটি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কাহিনির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“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রামায়ণ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”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অন্যটি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“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মহাভারত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” । ‘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মহাভারত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বলা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হয়ে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- “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নেই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ভারতে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নেই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ভারতে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”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" y="838200"/>
            <a:ext cx="7696200" cy="4156364"/>
            <a:chOff x="609600" y="508434"/>
            <a:chExt cx="7543800" cy="4470311"/>
          </a:xfrm>
        </p:grpSpPr>
        <p:pic>
          <p:nvPicPr>
            <p:cNvPr id="2050" name="Picture 2" descr="C:\Users\hi fi com\Downloads\New folder\images-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198" y="508434"/>
              <a:ext cx="3364202" cy="4433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609600" y="508434"/>
              <a:ext cx="4456476" cy="4470311"/>
              <a:chOff x="710506" y="308684"/>
              <a:chExt cx="3161076" cy="2766139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710506" y="308684"/>
                <a:ext cx="3161076" cy="2194059"/>
              </a:xfrm>
              <a:prstGeom prst="round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/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741798" y="2502743"/>
                <a:ext cx="2933389" cy="572080"/>
                <a:chOff x="510420" y="1981238"/>
                <a:chExt cx="3733800" cy="723652"/>
              </a:xfrm>
            </p:grpSpPr>
            <p:sp>
              <p:nvSpPr>
                <p:cNvPr id="11" name="Rounded Rectangle 10"/>
                <p:cNvSpPr/>
                <p:nvPr/>
              </p:nvSpPr>
              <p:spPr>
                <a:xfrm>
                  <a:off x="510420" y="1981238"/>
                  <a:ext cx="3733800" cy="72365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976936" y="2024084"/>
                  <a:ext cx="2800767" cy="646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err="1" smtClean="0">
                      <a:latin typeface="NikoshBAN" pitchFamily="2" charset="0"/>
                      <a:cs typeface="NikoshBAN" pitchFamily="2" charset="0"/>
                    </a:rPr>
                    <a:t>রামায়ণ</a:t>
                  </a:r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 মহা কাব্য </a:t>
                  </a:r>
                  <a:endParaRPr lang="en-US" sz="3600" dirty="0"/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241924" y="5052022"/>
            <a:ext cx="8500029" cy="1524001"/>
            <a:chOff x="362496" y="5333999"/>
            <a:chExt cx="8326317" cy="1524001"/>
          </a:xfrm>
        </p:grpSpPr>
        <p:sp>
          <p:nvSpPr>
            <p:cNvPr id="6" name="Snip and Round Single Corner Rectangle 5"/>
            <p:cNvSpPr/>
            <p:nvPr/>
          </p:nvSpPr>
          <p:spPr>
            <a:xfrm>
              <a:off x="362496" y="5333999"/>
              <a:ext cx="8326317" cy="1524001"/>
            </a:xfrm>
            <a:prstGeom prst="snip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571" y="5403275"/>
              <a:ext cx="809067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বাইরে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আছে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সংক্ষিপ্ত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আকারের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কবিতা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গীতিকবিতা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হিসেবে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বঙ্কিমচন্দ্র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বলেছেন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বক্তার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ভাবোচ্ছ্বাসের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পরিস্ফুটন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মাত্র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যাহার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উদ্দেশ্য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সেই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কাব্যই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গীতিকাব্য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4964" y="697612"/>
            <a:ext cx="7853018" cy="4255999"/>
            <a:chOff x="616527" y="255157"/>
            <a:chExt cx="7689952" cy="4838679"/>
          </a:xfrm>
        </p:grpSpPr>
        <p:grpSp>
          <p:nvGrpSpPr>
            <p:cNvPr id="18" name="Group 17"/>
            <p:cNvGrpSpPr/>
            <p:nvPr/>
          </p:nvGrpSpPr>
          <p:grpSpPr>
            <a:xfrm>
              <a:off x="4747685" y="255157"/>
              <a:ext cx="3558794" cy="4818907"/>
              <a:chOff x="5989540" y="320251"/>
              <a:chExt cx="2593881" cy="4301878"/>
            </a:xfrm>
          </p:grpSpPr>
          <p:pic>
            <p:nvPicPr>
              <p:cNvPr id="2051" name="Picture 3" descr="C:\Users\hi fi com\Downloads\SHAREit\H60\photo\images-13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50" t="10606" r="28267" b="17045"/>
              <a:stretch/>
            </p:blipFill>
            <p:spPr bwMode="auto">
              <a:xfrm>
                <a:off x="6009441" y="320251"/>
                <a:ext cx="2573980" cy="3683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5989540" y="3827709"/>
                <a:ext cx="2593881" cy="794420"/>
                <a:chOff x="256437" y="232554"/>
                <a:chExt cx="2593881" cy="1137433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256437" y="232554"/>
                  <a:ext cx="2593881" cy="1137433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09335" y="299999"/>
                  <a:ext cx="1805302" cy="646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err="1">
                      <a:latin typeface="NikoshBAN" pitchFamily="2" charset="0"/>
                      <a:cs typeface="NikoshBAN" pitchFamily="2" charset="0"/>
                    </a:rPr>
                    <a:t>গীতিকবিতা</a:t>
                  </a:r>
                  <a:endParaRPr lang="en-US" sz="3600" dirty="0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616527" y="255571"/>
              <a:ext cx="4254127" cy="4838265"/>
              <a:chOff x="616527" y="255571"/>
              <a:chExt cx="4254127" cy="483826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16527" y="4027920"/>
                <a:ext cx="4254127" cy="1065916"/>
                <a:chOff x="-18930" y="1338228"/>
                <a:chExt cx="3515237" cy="914400"/>
              </a:xfrm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-18930" y="1338228"/>
                  <a:ext cx="3515237" cy="9144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13091" y="1472262"/>
                  <a:ext cx="31838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err="1" smtClean="0">
                      <a:latin typeface="NikoshBAN" pitchFamily="2" charset="0"/>
                      <a:cs typeface="NikoshBAN" pitchFamily="2" charset="0"/>
                    </a:rPr>
                    <a:t>বঙ্কিমচন্দ্র</a:t>
                  </a:r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 চট্টপাধ্যায় </a:t>
                  </a:r>
                  <a:endParaRPr lang="en-US" sz="3600" dirty="0"/>
                </a:p>
              </p:txBody>
            </p:sp>
          </p:grpSp>
          <p:pic>
            <p:nvPicPr>
              <p:cNvPr id="1026" name="Picture 2" descr="F:\poet\বঙ্কিমচন্দ্র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308" y="255571"/>
                <a:ext cx="4214880" cy="392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4358912" y="99242"/>
            <a:ext cx="1029448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CBE9-843B-4BDC-9D46-6C3BB568D88C}" type="datetime1">
              <a:rPr lang="en-US" smtClean="0"/>
              <a:t>22-May-21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3328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2610" y="4543880"/>
            <a:ext cx="7938779" cy="1464701"/>
            <a:chOff x="445758" y="519133"/>
            <a:chExt cx="7741538" cy="1229380"/>
          </a:xfrm>
        </p:grpSpPr>
        <p:sp>
          <p:nvSpPr>
            <p:cNvPr id="2" name="Round Same Side Corner Rectangle 1"/>
            <p:cNvSpPr/>
            <p:nvPr/>
          </p:nvSpPr>
          <p:spPr>
            <a:xfrm>
              <a:off x="445758" y="519133"/>
              <a:ext cx="7741538" cy="1229380"/>
            </a:xfrm>
            <a:prstGeom prst="round2Same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4583" y="606693"/>
              <a:ext cx="7059144" cy="1005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সংস্কৃত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আলঙ্কারিকদের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মতে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কাব্য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দুই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err="1" smtClean="0">
                  <a:latin typeface="NikoshBAN" pitchFamily="2" charset="0"/>
                  <a:cs typeface="NikoshBAN" pitchFamily="2" charset="0"/>
                </a:rPr>
                <a:t>ধ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রনেরঃ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দৃশ্যকাব্য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শ্রব্যকাব্য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49570" y="210241"/>
            <a:ext cx="1190970" cy="660186"/>
            <a:chOff x="3983736" y="152399"/>
            <a:chExt cx="1190970" cy="660186"/>
          </a:xfrm>
        </p:grpSpPr>
        <p:sp>
          <p:nvSpPr>
            <p:cNvPr id="13" name="Oval 12"/>
            <p:cNvSpPr/>
            <p:nvPr/>
          </p:nvSpPr>
          <p:spPr>
            <a:xfrm>
              <a:off x="3983736" y="152399"/>
              <a:ext cx="1190970" cy="6463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14800" y="166254"/>
              <a:ext cx="1059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নাটক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4577318"/>
            <a:ext cx="8192414" cy="1236037"/>
            <a:chOff x="167223" y="2342771"/>
            <a:chExt cx="8572398" cy="1071963"/>
          </a:xfrm>
        </p:grpSpPr>
        <p:sp>
          <p:nvSpPr>
            <p:cNvPr id="8" name="Round Same Side Corner Rectangle 7"/>
            <p:cNvSpPr/>
            <p:nvPr/>
          </p:nvSpPr>
          <p:spPr>
            <a:xfrm>
              <a:off x="167223" y="2342771"/>
              <a:ext cx="8572398" cy="1071963"/>
            </a:xfrm>
            <a:prstGeom prst="round2Same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4176" y="2436973"/>
              <a:ext cx="7790300" cy="77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নাটক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সচরাচর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পাঁচ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অঙ্কে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বিভক্ত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থাকেঃ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১.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প্রারম্ভ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২.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প্রবাহ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৩.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উৎকর্ষ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৪.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গ্রন্থিমোচন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৫.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উপসংহার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075" name="Picture 3" descr="C:\Users\hi fi com\Downloads\SHAREit\H60\photo\images-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9" y="836989"/>
            <a:ext cx="7239000" cy="38155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softEdge rad="127000"/>
          </a:effectLst>
        </p:spPr>
      </p:pic>
      <p:grpSp>
        <p:nvGrpSpPr>
          <p:cNvPr id="12" name="Group 11"/>
          <p:cNvGrpSpPr/>
          <p:nvPr/>
        </p:nvGrpSpPr>
        <p:grpSpPr>
          <a:xfrm>
            <a:off x="239499" y="4557735"/>
            <a:ext cx="8627815" cy="1707244"/>
            <a:chOff x="363785" y="4343400"/>
            <a:chExt cx="8627815" cy="1676400"/>
          </a:xfrm>
        </p:grpSpPr>
        <p:sp>
          <p:nvSpPr>
            <p:cNvPr id="11" name="Round Same Side Corner Rectangle 10"/>
            <p:cNvSpPr/>
            <p:nvPr/>
          </p:nvSpPr>
          <p:spPr>
            <a:xfrm>
              <a:off x="363785" y="4343400"/>
              <a:ext cx="8627815" cy="1676400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8664" y="4396770"/>
              <a:ext cx="82894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কাহিনীর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বিষয়বস্তু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পরিণতির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বিচার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করলে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নাটককে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প্রধানত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ভাগে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ভাগকরা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যথাঃ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১.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ট্রাজেডি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২.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কমেডি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৩.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প্রহসন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23F9-EA27-4249-81FD-95BBBE8F77D5}" type="datetime1">
              <a:rPr lang="en-US" smtClean="0"/>
              <a:t>22-May-21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2657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00199" y="381000"/>
            <a:ext cx="6286749" cy="6157912"/>
            <a:chOff x="1655617" y="274988"/>
            <a:chExt cx="6335240" cy="6427915"/>
          </a:xfrm>
        </p:grpSpPr>
        <p:grpSp>
          <p:nvGrpSpPr>
            <p:cNvPr id="8" name="Group 7"/>
            <p:cNvGrpSpPr/>
            <p:nvPr/>
          </p:nvGrpSpPr>
          <p:grpSpPr>
            <a:xfrm>
              <a:off x="1655617" y="2011914"/>
              <a:ext cx="6335240" cy="4690989"/>
              <a:chOff x="76200" y="1600201"/>
              <a:chExt cx="8056915" cy="532441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76200" y="1600201"/>
                <a:ext cx="8056915" cy="5324414"/>
              </a:xfrm>
              <a:prstGeom prst="roundRect">
                <a:avLst/>
              </a:prstGeom>
              <a:blipFill>
                <a:blip r:embed="rId2"/>
                <a:tile tx="0" ty="0" sx="100000" sy="100000" flip="none" algn="tl"/>
              </a:blipFill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768089" y="1978587"/>
                <a:ext cx="6045531" cy="4567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রবীন্দ্রনাথ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তাঁর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কবিতায়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বলেছিলেন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সে-কথাটি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ছোটো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গল্পের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প্রকৃতি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সম্পর্কে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এখনও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প্রামাণ্য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হিসেবে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গণ্য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হয়ে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আসছে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তিনি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লিখে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ছিলেনঃ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ছোট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প্রাণ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ছোট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ব্যথা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ছোট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ছোট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দুঃখ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কথা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নিতান্তই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সহজ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সরল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সহস্র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বিস্মৃতি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রাশি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প্রত্যহ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যেতেছে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ভাসি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তারি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দুচা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রি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অশ্রুজল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ctr"/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নাহি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বর্ণনার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ছটা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ঘটনার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ঘনঘটা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নাহি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তত্ত্ব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নাহি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উপদেশ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অন্তরে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অতৃপ্তি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রবে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সাঙ্গ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মনে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শেষ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হয়ে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হইল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শেষ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p:grpSp>
        <p:pic>
          <p:nvPicPr>
            <p:cNvPr id="2051" name="Picture 3" descr="C:\Users\hi fi com\Downloads\SHAREit\H60\photo\images-1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151"/>
            <a:stretch/>
          </p:blipFill>
          <p:spPr bwMode="auto">
            <a:xfrm>
              <a:off x="2171948" y="741669"/>
              <a:ext cx="2743200" cy="803564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:\poet\রবীন্দ্রনাথ ঠাকুর-৪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274988"/>
              <a:ext cx="2895601" cy="2277072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61109" y="312000"/>
            <a:ext cx="8153400" cy="6182090"/>
            <a:chOff x="533401" y="198794"/>
            <a:chExt cx="8153400" cy="6182090"/>
          </a:xfrm>
        </p:grpSpPr>
        <p:grpSp>
          <p:nvGrpSpPr>
            <p:cNvPr id="6" name="Group 5"/>
            <p:cNvGrpSpPr/>
            <p:nvPr/>
          </p:nvGrpSpPr>
          <p:grpSpPr>
            <a:xfrm>
              <a:off x="533401" y="4974331"/>
              <a:ext cx="8153400" cy="1406553"/>
              <a:chOff x="471054" y="5105400"/>
              <a:chExt cx="8291945" cy="1382018"/>
            </a:xfrm>
          </p:grpSpPr>
          <p:sp>
            <p:nvSpPr>
              <p:cNvPr id="5" name="Snip Same Side Corner Rectangle 4"/>
              <p:cNvSpPr/>
              <p:nvPr/>
            </p:nvSpPr>
            <p:spPr>
              <a:xfrm>
                <a:off x="471054" y="5105400"/>
                <a:ext cx="8291945" cy="1382018"/>
              </a:xfrm>
              <a:prstGeom prst="snip2SameRect">
                <a:avLst/>
              </a:prstGeom>
              <a:blipFill>
                <a:blip r:embed="rId5"/>
                <a:tile tx="0" ty="0" sx="100000" sy="100000" flip="none" algn="tl"/>
              </a:blip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35210" y="5257800"/>
                <a:ext cx="7468463" cy="1058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এডগার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অ্যালান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পো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মনে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করতেন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আধ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ঘন্টা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দু-এক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ঘন্টার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পড়ে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ওঠা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এমন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কাহিনীই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“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ছোটগল্প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”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2" name="Picture 3" descr="C:\Users\hi fi com\Downloads\SHAREit\H60\photo\images-1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151"/>
            <a:stretch/>
          </p:blipFill>
          <p:spPr bwMode="auto">
            <a:xfrm>
              <a:off x="1446890" y="198794"/>
              <a:ext cx="6740733" cy="924874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hi fi com\Downloads\SHAREit\H60\photo\images-4 (1)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589" y="1097227"/>
              <a:ext cx="6449664" cy="3733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A027-F8B8-4C84-8051-3A999D6373CE}" type="datetime1">
              <a:rPr lang="en-US" smtClean="0"/>
              <a:t>22-May-21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4672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03409" y="981764"/>
            <a:ext cx="7737181" cy="4775078"/>
            <a:chOff x="890998" y="830440"/>
            <a:chExt cx="7737181" cy="4775078"/>
          </a:xfrm>
        </p:grpSpPr>
        <p:grpSp>
          <p:nvGrpSpPr>
            <p:cNvPr id="11" name="Group 10"/>
            <p:cNvGrpSpPr/>
            <p:nvPr/>
          </p:nvGrpSpPr>
          <p:grpSpPr>
            <a:xfrm>
              <a:off x="890998" y="4028988"/>
              <a:ext cx="7737181" cy="1576530"/>
              <a:chOff x="572704" y="3485665"/>
              <a:chExt cx="8140888" cy="1791563"/>
            </a:xfrm>
          </p:grpSpPr>
          <p:sp>
            <p:nvSpPr>
              <p:cNvPr id="10" name="Snip Same Side Corner Rectangle 9"/>
              <p:cNvSpPr/>
              <p:nvPr/>
            </p:nvSpPr>
            <p:spPr>
              <a:xfrm>
                <a:off x="572704" y="3485665"/>
                <a:ext cx="8140888" cy="1791563"/>
              </a:xfrm>
              <a:prstGeom prst="snip2SameRect">
                <a:avLst/>
              </a:prstGeom>
              <a:blipFill>
                <a:blip r:embed="rId2"/>
                <a:tile tx="0" ty="0" sx="100000" sy="100000" flip="none" algn="tl"/>
              </a:blipFill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72704" y="3493474"/>
                <a:ext cx="8025324" cy="1783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পরিসংখ্যানে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দেখা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গেছে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পৃথিবীতে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বেশি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বাঙ্গালি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রয়েছে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তাদের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ভিতর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শরৎচন্দ্রই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পর্যন্ত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সবচেয়ে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বেশি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পঠিত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জনপ্রিয়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498789" y="830440"/>
              <a:ext cx="4411767" cy="2750960"/>
              <a:chOff x="1600200" y="1165967"/>
              <a:chExt cx="5791200" cy="4325034"/>
            </a:xfrm>
          </p:grpSpPr>
          <p:pic>
            <p:nvPicPr>
              <p:cNvPr id="4099" name="Picture 3" descr="F:\poet\images-1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165967"/>
                <a:ext cx="5791200" cy="4325034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2847115" y="3183008"/>
                <a:ext cx="4495693" cy="1569660"/>
              </a:xfrm>
              <a:prstGeom prst="rect">
                <a:avLst/>
              </a:prstGeom>
              <a:solidFill>
                <a:schemeClr val="accent3"/>
              </a:solidFill>
              <a:effectLst>
                <a:softEdge rad="63500"/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9600" b="1" cap="none" spc="0" dirty="0" err="1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উপন্যাস</a:t>
                </a:r>
                <a:endParaRPr lang="en-US" sz="96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58098" y="1069360"/>
            <a:ext cx="7284357" cy="4694354"/>
            <a:chOff x="-2590852" y="-109031"/>
            <a:chExt cx="7284357" cy="4694354"/>
          </a:xfrm>
        </p:grpSpPr>
        <p:grpSp>
          <p:nvGrpSpPr>
            <p:cNvPr id="9" name="Group 8"/>
            <p:cNvGrpSpPr/>
            <p:nvPr/>
          </p:nvGrpSpPr>
          <p:grpSpPr>
            <a:xfrm>
              <a:off x="-2590852" y="3045252"/>
              <a:ext cx="7284357" cy="1540071"/>
              <a:chOff x="67033" y="3543380"/>
              <a:chExt cx="7509713" cy="800838"/>
            </a:xfrm>
          </p:grpSpPr>
          <p:sp>
            <p:nvSpPr>
              <p:cNvPr id="8" name="Snip Same Side Corner Rectangle 7"/>
              <p:cNvSpPr/>
              <p:nvPr/>
            </p:nvSpPr>
            <p:spPr>
              <a:xfrm>
                <a:off x="67033" y="3543380"/>
                <a:ext cx="7509713" cy="800838"/>
              </a:xfrm>
              <a:prstGeom prst="snip2SameRect">
                <a:avLst/>
              </a:prstGeom>
              <a:blipFill>
                <a:blip r:embed="rId4"/>
                <a:tile tx="0" ty="0" sx="100000" sy="100000" flip="none" algn="tl"/>
              </a:blipFill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88087" y="3669452"/>
                <a:ext cx="7034520" cy="560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বাংলা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ভাষায়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প্রথম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সার্থক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কালজয়ী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ঔপন্যাসিক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বঙ্কিমচন্দ্র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চট্টোপাধ্যায়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4098" name="Picture 2" descr="F:\poet\বঙ্কিমচন্দ্র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6040" y="-109031"/>
              <a:ext cx="5215390" cy="3063520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3555882" y="177798"/>
            <a:ext cx="1863948" cy="548467"/>
            <a:chOff x="3202078" y="251453"/>
            <a:chExt cx="2209796" cy="623500"/>
          </a:xfrm>
        </p:grpSpPr>
        <p:sp>
          <p:nvSpPr>
            <p:cNvPr id="17" name="Oval 16"/>
            <p:cNvSpPr/>
            <p:nvPr/>
          </p:nvSpPr>
          <p:spPr>
            <a:xfrm>
              <a:off x="3202078" y="251453"/>
              <a:ext cx="2209796" cy="6235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671356" y="325564"/>
              <a:ext cx="1515396" cy="40601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উপন্যাস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0549" y="981764"/>
            <a:ext cx="7753067" cy="5248414"/>
            <a:chOff x="5447539" y="-149543"/>
            <a:chExt cx="7753067" cy="5248414"/>
          </a:xfrm>
        </p:grpSpPr>
        <p:grpSp>
          <p:nvGrpSpPr>
            <p:cNvPr id="14" name="Group 13"/>
            <p:cNvGrpSpPr/>
            <p:nvPr/>
          </p:nvGrpSpPr>
          <p:grpSpPr>
            <a:xfrm>
              <a:off x="6778000" y="-149543"/>
              <a:ext cx="4778934" cy="3057068"/>
              <a:chOff x="2330514" y="1140826"/>
              <a:chExt cx="2197349" cy="1444359"/>
            </a:xfrm>
          </p:grpSpPr>
          <p:pic>
            <p:nvPicPr>
              <p:cNvPr id="1027" name="Picture 3" descr="C:\Users\hi fi com\Downloads\SHAREit\H60\photo\images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6915" y="1140826"/>
                <a:ext cx="1970948" cy="1444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 rot="19318057">
                <a:off x="2330514" y="1796026"/>
                <a:ext cx="992945" cy="4207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উপন্যাস</a:t>
                </a:r>
                <a:endParaRPr lang="en-US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447539" y="2943818"/>
              <a:ext cx="7753067" cy="2155053"/>
              <a:chOff x="76201" y="167665"/>
              <a:chExt cx="7753067" cy="2155053"/>
            </a:xfrm>
          </p:grpSpPr>
          <p:sp>
            <p:nvSpPr>
              <p:cNvPr id="6" name="Snip Same Side Corner Rectangle 5"/>
              <p:cNvSpPr/>
              <p:nvPr/>
            </p:nvSpPr>
            <p:spPr>
              <a:xfrm>
                <a:off x="76201" y="167665"/>
                <a:ext cx="7753067" cy="2155053"/>
              </a:xfrm>
              <a:prstGeom prst="snip2Same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03131" y="260615"/>
                <a:ext cx="723875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সাহিত্যের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শাখা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প্রশাখার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উপন্যাস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অন্যতম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শুধু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তাই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পাঠক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সমাজে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উপন্যাসই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সর্বাধিক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বহুল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পঠিত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জনপ্রিয়তার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শীর্ষে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উপন্যাসে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কাহিনী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বর্ণিত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কাহিনীটি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গদ্যে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লিখিত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A7CA-F5FC-4248-BFA0-B20F7AACADFE}" type="datetime1">
              <a:rPr lang="en-US" smtClean="0"/>
              <a:t>22-May-21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03964" y="164811"/>
            <a:ext cx="112468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prstDash val="sysDot"/>
          </a:ln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</a:t>
            </a:r>
            <a:endParaRPr lang="en-US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717" y="4128650"/>
            <a:ext cx="87630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চিরন্তন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সৌন্দর্যসৃষ্টি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আন্দদান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প্রবন্ধের</a:t>
            </a:r>
            <a:endParaRPr lang="en-US" sz="3600" b="0" cap="none" spc="0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কল্পনাশক্তি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বুদ্ধিবৃত্তিকে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আশ্রয়</a:t>
            </a:r>
            <a:endParaRPr lang="en-US" sz="3600" b="0" cap="none" spc="0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আত্নসচেতন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নাতিদীর্ঘ</a:t>
            </a:r>
            <a:endParaRPr lang="en-US" sz="3600" b="0" cap="none" spc="0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সাহিত্য-রূপ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b="0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05000" y="811142"/>
            <a:ext cx="5562600" cy="3259966"/>
            <a:chOff x="2663394" y="811142"/>
            <a:chExt cx="3824587" cy="3259966"/>
          </a:xfrm>
        </p:grpSpPr>
        <p:sp>
          <p:nvSpPr>
            <p:cNvPr id="19" name="Rectangle 18"/>
            <p:cNvSpPr/>
            <p:nvPr/>
          </p:nvSpPr>
          <p:spPr>
            <a:xfrm>
              <a:off x="2682162" y="3424777"/>
              <a:ext cx="380581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প্রবন্ধ</a:t>
              </a:r>
              <a:endPara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2051" name="Picture 3" descr="C:\Users\hi fi com\Downloads\SHAREit\H60\photo\book_pages_turning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394" y="811142"/>
              <a:ext cx="3805819" cy="2613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109A-1BC7-4211-9B0A-42CB2D66D4FF}" type="datetime1">
              <a:rPr lang="en-US" smtClean="0"/>
              <a:t>22-May-21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50276" y="4191000"/>
            <a:ext cx="8456634" cy="2149886"/>
            <a:chOff x="382567" y="3981406"/>
            <a:chExt cx="8456634" cy="2149886"/>
          </a:xfrm>
        </p:grpSpPr>
        <p:sp>
          <p:nvSpPr>
            <p:cNvPr id="17" name="Rectangle 16"/>
            <p:cNvSpPr/>
            <p:nvPr/>
          </p:nvSpPr>
          <p:spPr>
            <a:xfrm>
              <a:off x="382567" y="3981406"/>
              <a:ext cx="8456634" cy="21498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1895" y="4013768"/>
              <a:ext cx="8122736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তন্ময়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প্রবন্ধ বিষয়বস্তুর প্রাধান্য স্বীকার করে যে-সকল বস্তুনিষ্ঠ</a:t>
              </a:r>
            </a:p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     প্রবন্ধ লিখিত হয় সেগুলো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তন্ময়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প্রবন্ধ।</a:t>
              </a:r>
            </a:p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২. লেখকের মেধাশক্তি অপেক্ষা ব্যক্তিহৃদয়ই প্রধান হয়ে ওঠে। </a:t>
              </a:r>
            </a:p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   এদেরকে মন্ময় প্রবন্ধ বলে।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8713" y="457200"/>
            <a:ext cx="2534487" cy="3429000"/>
            <a:chOff x="4724400" y="342571"/>
            <a:chExt cx="3581400" cy="3848429"/>
          </a:xfrm>
        </p:grpSpPr>
        <p:grpSp>
          <p:nvGrpSpPr>
            <p:cNvPr id="20" name="Group 19"/>
            <p:cNvGrpSpPr/>
            <p:nvPr/>
          </p:nvGrpSpPr>
          <p:grpSpPr>
            <a:xfrm>
              <a:off x="4724400" y="342571"/>
              <a:ext cx="3581400" cy="3848429"/>
              <a:chOff x="5105400" y="342571"/>
              <a:chExt cx="3200400" cy="3243455"/>
            </a:xfrm>
          </p:grpSpPr>
          <p:pic>
            <p:nvPicPr>
              <p:cNvPr id="23" name="Picture 2" descr="C:\Users\hi fi com\Downloads\SHAREit\H60\photo\images-3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0" y="342571"/>
                <a:ext cx="3200400" cy="3243455"/>
              </a:xfrm>
              <a:prstGeom prst="rect">
                <a:avLst/>
              </a:prstGeom>
              <a:noFill/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5864266" y="1209836"/>
                <a:ext cx="1518091" cy="87336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5400" b="1" cap="none" spc="0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প্রবন্ধ</a:t>
                </a:r>
                <a:endParaRPr lang="en-US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1" name="Picture 4" descr="F:\flower\f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" t="48486" r="5047" b="5303"/>
            <a:stretch/>
          </p:blipFill>
          <p:spPr bwMode="auto">
            <a:xfrm>
              <a:off x="5153891" y="2345744"/>
              <a:ext cx="2209799" cy="70039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F:\flower\f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" t="48486" r="5047" b="5303"/>
            <a:stretch/>
          </p:blipFill>
          <p:spPr bwMode="auto">
            <a:xfrm flipV="1">
              <a:off x="5385953" y="851830"/>
              <a:ext cx="2386445" cy="64733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" name="Group 1023"/>
          <p:cNvGrpSpPr/>
          <p:nvPr/>
        </p:nvGrpSpPr>
        <p:grpSpPr>
          <a:xfrm>
            <a:off x="2608259" y="1458858"/>
            <a:ext cx="3487741" cy="1436742"/>
            <a:chOff x="2613049" y="1020697"/>
            <a:chExt cx="3487741" cy="1436742"/>
          </a:xfrm>
        </p:grpSpPr>
        <p:grpSp>
          <p:nvGrpSpPr>
            <p:cNvPr id="30" name="Group 29"/>
            <p:cNvGrpSpPr/>
            <p:nvPr/>
          </p:nvGrpSpPr>
          <p:grpSpPr>
            <a:xfrm>
              <a:off x="3111814" y="1020697"/>
              <a:ext cx="2988976" cy="1436742"/>
              <a:chOff x="2878424" y="1020697"/>
              <a:chExt cx="2988976" cy="1436742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2878424" y="1020697"/>
                <a:ext cx="2988976" cy="143674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110350" y="1204045"/>
                <a:ext cx="25908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প্রবন্ধের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মুখ্য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শ্রেণি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বিভাগ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আছেঃ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p:grpSp>
        <p:sp>
          <p:nvSpPr>
            <p:cNvPr id="31" name="Right Arrow 30"/>
            <p:cNvSpPr/>
            <p:nvPr/>
          </p:nvSpPr>
          <p:spPr>
            <a:xfrm>
              <a:off x="2613049" y="1508462"/>
              <a:ext cx="457200" cy="3835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ight Arrow 42"/>
          <p:cNvSpPr/>
          <p:nvPr/>
        </p:nvSpPr>
        <p:spPr>
          <a:xfrm>
            <a:off x="6317617" y="1523615"/>
            <a:ext cx="358784" cy="190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10320" y="2554069"/>
            <a:ext cx="212429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২. মন্ময়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প্রবন্ধ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10320" y="1278453"/>
            <a:ext cx="201048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তন্ময়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প্রবন্ধ</a:t>
            </a:r>
            <a:endParaRPr lang="en-US" sz="3600" dirty="0"/>
          </a:p>
        </p:txBody>
      </p:sp>
      <p:grpSp>
        <p:nvGrpSpPr>
          <p:cNvPr id="1036" name="Group 1035"/>
          <p:cNvGrpSpPr/>
          <p:nvPr/>
        </p:nvGrpSpPr>
        <p:grpSpPr>
          <a:xfrm>
            <a:off x="6093863" y="1238658"/>
            <a:ext cx="196693" cy="1961664"/>
            <a:chOff x="6093863" y="1238658"/>
            <a:chExt cx="196693" cy="1961664"/>
          </a:xfrm>
        </p:grpSpPr>
        <p:sp>
          <p:nvSpPr>
            <p:cNvPr id="1025" name="Right Arrow 1024"/>
            <p:cNvSpPr/>
            <p:nvPr/>
          </p:nvSpPr>
          <p:spPr>
            <a:xfrm>
              <a:off x="6093863" y="2069795"/>
              <a:ext cx="196693" cy="1905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0" name="Straight Connector 1029"/>
            <p:cNvCxnSpPr/>
            <p:nvPr/>
          </p:nvCxnSpPr>
          <p:spPr>
            <a:xfrm>
              <a:off x="6290556" y="1238658"/>
              <a:ext cx="0" cy="19616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Arrow 43"/>
          <p:cNvSpPr/>
          <p:nvPr/>
        </p:nvSpPr>
        <p:spPr>
          <a:xfrm>
            <a:off x="6317617" y="2781906"/>
            <a:ext cx="358784" cy="190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948544" y="123246"/>
            <a:ext cx="112468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prstDash val="sysDot"/>
          </a:ln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</a:t>
            </a:r>
            <a:endParaRPr lang="en-US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C9CD-4301-4D58-88C4-58FE5197B48D}" type="datetime1">
              <a:rPr lang="en-US" smtClean="0"/>
              <a:t>22-May-21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 animBg="1"/>
      <p:bldP spid="26" grpId="0" animBg="1"/>
      <p:bldP spid="44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74073" y="609600"/>
            <a:ext cx="2369127" cy="2518413"/>
            <a:chOff x="1905000" y="2899065"/>
            <a:chExt cx="2590800" cy="2819400"/>
          </a:xfrm>
        </p:grpSpPr>
        <p:sp>
          <p:nvSpPr>
            <p:cNvPr id="8" name="Oval 7"/>
            <p:cNvSpPr/>
            <p:nvPr/>
          </p:nvSpPr>
          <p:spPr>
            <a:xfrm>
              <a:off x="1905000" y="2899065"/>
              <a:ext cx="2590800" cy="2819400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ctagon 4"/>
            <p:cNvSpPr/>
            <p:nvPr/>
          </p:nvSpPr>
          <p:spPr>
            <a:xfrm>
              <a:off x="2057400" y="3162300"/>
              <a:ext cx="2286000" cy="2324100"/>
            </a:xfrm>
            <a:prstGeom prst="octago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209800" y="3241965"/>
              <a:ext cx="1981200" cy="21336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58636" y="915893"/>
            <a:ext cx="611257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মোঃ মিজানুর রহমান,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শিক্ষক,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বরকতপুর মান্নানীয়া দাখিল মাদ্রাসা,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জকিগঞ্জ, সিলেট।</a:t>
            </a:r>
          </a:p>
          <a:p>
            <a:pPr algn="ctr"/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E-mail: mijanurrahman8010@gmail.com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301766" y="3637728"/>
            <a:ext cx="2626310" cy="2543615"/>
            <a:chOff x="3545890" y="4047032"/>
            <a:chExt cx="2626310" cy="2543615"/>
          </a:xfrm>
        </p:grpSpPr>
        <p:sp>
          <p:nvSpPr>
            <p:cNvPr id="13" name="Rectangle 12"/>
            <p:cNvSpPr/>
            <p:nvPr/>
          </p:nvSpPr>
          <p:spPr>
            <a:xfrm>
              <a:off x="3657595" y="4080165"/>
              <a:ext cx="22860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পাঠ 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</a:p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বাংলা ১ম</a:t>
              </a:r>
            </a:p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শেণিঃ 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– 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৯ম-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১০ম</a:t>
              </a:r>
              <a:endParaRPr lang="bn-BD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50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মিনিট</a:t>
              </a:r>
            </a:p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তাং 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২২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/০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21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ইং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Folded Corner 14"/>
            <p:cNvSpPr/>
            <p:nvPr/>
          </p:nvSpPr>
          <p:spPr>
            <a:xfrm>
              <a:off x="3545890" y="4047032"/>
              <a:ext cx="2626310" cy="2543615"/>
            </a:xfrm>
            <a:prstGeom prst="foldedCorner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A3F7-A135-4905-992B-F49BAA33989C}" type="datetime1">
              <a:rPr lang="en-US" smtClean="0"/>
              <a:t>22-May-21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400855"/>
            <a:ext cx="2420864" cy="242086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4200" y="240188"/>
            <a:ext cx="3048000" cy="973760"/>
            <a:chOff x="2842115" y="474040"/>
            <a:chExt cx="3048000" cy="973760"/>
          </a:xfrm>
          <a:effectLst/>
        </p:grpSpPr>
        <p:sp>
          <p:nvSpPr>
            <p:cNvPr id="3" name="Oval Callout 2"/>
            <p:cNvSpPr/>
            <p:nvPr/>
          </p:nvSpPr>
          <p:spPr>
            <a:xfrm>
              <a:off x="2842115" y="474040"/>
              <a:ext cx="3048000" cy="973760"/>
            </a:xfrm>
            <a:prstGeom prst="wedgeEllipseCallout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15145" y="606977"/>
              <a:ext cx="2060179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2692" y="4618562"/>
            <a:ext cx="8378615" cy="1411665"/>
            <a:chOff x="610887" y="3534193"/>
            <a:chExt cx="8306384" cy="1259265"/>
          </a:xfrm>
        </p:grpSpPr>
        <p:sp>
          <p:nvSpPr>
            <p:cNvPr id="6" name="Horizontal Scroll 5"/>
            <p:cNvSpPr/>
            <p:nvPr/>
          </p:nvSpPr>
          <p:spPr>
            <a:xfrm>
              <a:off x="610887" y="3534193"/>
              <a:ext cx="8306384" cy="1259265"/>
            </a:xfrm>
            <a:prstGeom prst="horizontalScroll">
              <a:avLst/>
            </a:prstGeom>
            <a:blipFill>
              <a:blip r:embed="rId2"/>
              <a:tile tx="0" ty="0" sx="100000" sy="100000" flip="none" algn="tl"/>
            </a:blip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3392" y="3871438"/>
              <a:ext cx="7849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সাহিত্যের রূপ ও রীতি বলতে তোমরা  কী বুঝ তা খাতায় লেখ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1CA3-77F9-4042-BD3D-02252BB1565F}" type="datetime1">
              <a:rPr lang="en-US" smtClean="0"/>
              <a:t>22-May-21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36619" y="1443372"/>
            <a:ext cx="3581400" cy="3124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624044" y="109503"/>
            <a:ext cx="1778433" cy="534733"/>
            <a:chOff x="2112944" y="101234"/>
            <a:chExt cx="1778433" cy="534733"/>
          </a:xfrm>
        </p:grpSpPr>
        <p:sp>
          <p:nvSpPr>
            <p:cNvPr id="4" name="Rounded Rectangle 3"/>
            <p:cNvSpPr/>
            <p:nvPr/>
          </p:nvSpPr>
          <p:spPr>
            <a:xfrm>
              <a:off x="2112944" y="101234"/>
              <a:ext cx="1778433" cy="508366"/>
            </a:xfrm>
            <a:prstGeom prst="round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86312" y="101234"/>
              <a:ext cx="1166012" cy="53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b="1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57527" y="709374"/>
            <a:ext cx="5933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কবিতার প্রধান দুটি রূপভেদ হলো ...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971169" y="1211845"/>
            <a:ext cx="3739769" cy="595837"/>
            <a:chOff x="973952" y="1339426"/>
            <a:chExt cx="3739769" cy="595837"/>
          </a:xfrm>
        </p:grpSpPr>
        <p:sp>
          <p:nvSpPr>
            <p:cNvPr id="20" name="Pentagon 19"/>
            <p:cNvSpPr/>
            <p:nvPr/>
          </p:nvSpPr>
          <p:spPr>
            <a:xfrm>
              <a:off x="983673" y="1339426"/>
              <a:ext cx="3730048" cy="537531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3952" y="1350488"/>
              <a:ext cx="37128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ক) মহাকাব্য ও গীতিকবিতা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2165" y="2520038"/>
            <a:ext cx="832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২. কাহিনীর বিষয়বস্তু ও পরিণতির দিক থেকে নাটক কত প্রকার?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55765" y="3179580"/>
            <a:ext cx="2028824" cy="584775"/>
            <a:chOff x="741212" y="3200400"/>
            <a:chExt cx="2028824" cy="584775"/>
          </a:xfrm>
        </p:grpSpPr>
        <p:sp>
          <p:nvSpPr>
            <p:cNvPr id="24" name="Pentagon 23"/>
            <p:cNvSpPr/>
            <p:nvPr/>
          </p:nvSpPr>
          <p:spPr>
            <a:xfrm>
              <a:off x="741212" y="3200400"/>
              <a:ext cx="2028824" cy="548919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5075" y="3200400"/>
              <a:ext cx="16626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ক) ২ প্রকার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260154" y="3084917"/>
            <a:ext cx="1945131" cy="584775"/>
            <a:chOff x="2738529" y="3163392"/>
            <a:chExt cx="1945131" cy="584775"/>
          </a:xfrm>
        </p:grpSpPr>
        <p:sp>
          <p:nvSpPr>
            <p:cNvPr id="44" name="Pentagon 43"/>
            <p:cNvSpPr/>
            <p:nvPr/>
          </p:nvSpPr>
          <p:spPr>
            <a:xfrm>
              <a:off x="2738529" y="3180764"/>
              <a:ext cx="1945131" cy="501062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38529" y="3163392"/>
              <a:ext cx="1754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খ) ৩ প্রকার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73952" y="3637327"/>
            <a:ext cx="1945131" cy="584775"/>
            <a:chOff x="699655" y="3569732"/>
            <a:chExt cx="1945131" cy="584775"/>
          </a:xfrm>
        </p:grpSpPr>
        <p:sp>
          <p:nvSpPr>
            <p:cNvPr id="25" name="Pentagon 24"/>
            <p:cNvSpPr/>
            <p:nvPr/>
          </p:nvSpPr>
          <p:spPr>
            <a:xfrm>
              <a:off x="699655" y="3583985"/>
              <a:ext cx="1945131" cy="501062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5605" y="3569732"/>
              <a:ext cx="16914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গ) ৪ 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প্রকার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60155" y="3498592"/>
            <a:ext cx="1945131" cy="584775"/>
            <a:chOff x="2778272" y="3597257"/>
            <a:chExt cx="1945131" cy="584775"/>
          </a:xfrm>
        </p:grpSpPr>
        <p:sp>
          <p:nvSpPr>
            <p:cNvPr id="45" name="Pentagon 44"/>
            <p:cNvSpPr/>
            <p:nvPr/>
          </p:nvSpPr>
          <p:spPr>
            <a:xfrm>
              <a:off x="2778272" y="3639113"/>
              <a:ext cx="1945131" cy="501062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99330" y="3597257"/>
              <a:ext cx="17139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ঘ) ৫ 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প্রকার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57527" y="4421601"/>
            <a:ext cx="837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৩. বাংলা ভাষার প্রথম সার্থক ও কালজয়ী উপন্যাসিক কে?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05096" y="5115865"/>
            <a:ext cx="3656959" cy="706582"/>
            <a:chOff x="857872" y="4800600"/>
            <a:chExt cx="3656959" cy="706582"/>
          </a:xfrm>
        </p:grpSpPr>
        <p:sp>
          <p:nvSpPr>
            <p:cNvPr id="28" name="Pentagon 27"/>
            <p:cNvSpPr/>
            <p:nvPr/>
          </p:nvSpPr>
          <p:spPr>
            <a:xfrm>
              <a:off x="857872" y="4800600"/>
              <a:ext cx="3656959" cy="706582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4525" y="4862527"/>
              <a:ext cx="2717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ক) রবীন্দ্রনাথ ঠাকুর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82515" y="5091543"/>
            <a:ext cx="3566630" cy="706582"/>
            <a:chOff x="4904364" y="4744767"/>
            <a:chExt cx="3401436" cy="706582"/>
          </a:xfrm>
        </p:grpSpPr>
        <p:sp>
          <p:nvSpPr>
            <p:cNvPr id="29" name="Pentagon 28"/>
            <p:cNvSpPr/>
            <p:nvPr/>
          </p:nvSpPr>
          <p:spPr>
            <a:xfrm>
              <a:off x="4904364" y="4744767"/>
              <a:ext cx="3401436" cy="706582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8219" y="4822867"/>
              <a:ext cx="32351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খ) শরৎচন্দ্র চট্টোপাধ্যায়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85418" y="5736852"/>
            <a:ext cx="3738982" cy="706582"/>
            <a:chOff x="914400" y="5379932"/>
            <a:chExt cx="3738982" cy="706582"/>
          </a:xfrm>
        </p:grpSpPr>
        <p:sp>
          <p:nvSpPr>
            <p:cNvPr id="30" name="Pentagon 29"/>
            <p:cNvSpPr/>
            <p:nvPr/>
          </p:nvSpPr>
          <p:spPr>
            <a:xfrm>
              <a:off x="943003" y="5379932"/>
              <a:ext cx="3710379" cy="706582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" y="5435025"/>
              <a:ext cx="37112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গ) তারাশঙ্কর বন্দ্যোপাধ্যায়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161618" y="5738297"/>
            <a:ext cx="3601382" cy="706582"/>
            <a:chOff x="4912233" y="5466321"/>
            <a:chExt cx="3601382" cy="706582"/>
          </a:xfrm>
        </p:grpSpPr>
        <p:sp>
          <p:nvSpPr>
            <p:cNvPr id="31" name="Pentagon 30"/>
            <p:cNvSpPr/>
            <p:nvPr/>
          </p:nvSpPr>
          <p:spPr>
            <a:xfrm>
              <a:off x="4912233" y="5466321"/>
              <a:ext cx="3601382" cy="706582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95363" y="5506813"/>
              <a:ext cx="34756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ঘ) বঙ্কিমচন্দ্র চট্টোপাধ্যায়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46300" y="1320225"/>
            <a:ext cx="3253459" cy="584775"/>
            <a:chOff x="5208716" y="1449802"/>
            <a:chExt cx="2969444" cy="584775"/>
          </a:xfrm>
        </p:grpSpPr>
        <p:sp>
          <p:nvSpPr>
            <p:cNvPr id="22" name="Pentagon 21"/>
            <p:cNvSpPr/>
            <p:nvPr/>
          </p:nvSpPr>
          <p:spPr>
            <a:xfrm>
              <a:off x="5208716" y="1487884"/>
              <a:ext cx="2969444" cy="521252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217043" y="1449802"/>
              <a:ext cx="29241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খ)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মহাকাব্য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নাটক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44378" y="1787235"/>
            <a:ext cx="3765169" cy="605222"/>
            <a:chOff x="958234" y="1935263"/>
            <a:chExt cx="3592956" cy="605222"/>
          </a:xfrm>
        </p:grpSpPr>
        <p:sp>
          <p:nvSpPr>
            <p:cNvPr id="21" name="Pentagon 20"/>
            <p:cNvSpPr/>
            <p:nvPr/>
          </p:nvSpPr>
          <p:spPr>
            <a:xfrm>
              <a:off x="990600" y="1935263"/>
              <a:ext cx="3560590" cy="584775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8234" y="1955710"/>
              <a:ext cx="35605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গ)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গীতিকবিতা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উপন্যাস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52406" y="1828800"/>
            <a:ext cx="3281994" cy="584775"/>
            <a:chOff x="5161291" y="1893698"/>
            <a:chExt cx="3281994" cy="584775"/>
          </a:xfrm>
        </p:grpSpPr>
        <p:sp>
          <p:nvSpPr>
            <p:cNvPr id="23" name="Pentagon 22"/>
            <p:cNvSpPr/>
            <p:nvPr/>
          </p:nvSpPr>
          <p:spPr>
            <a:xfrm>
              <a:off x="5161291" y="1911259"/>
              <a:ext cx="3281994" cy="543594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3188" y="1893698"/>
              <a:ext cx="31758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ঘ)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গীতিকবিতা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প্রবন্ধ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9" name="Half Frame 48"/>
          <p:cNvSpPr/>
          <p:nvPr/>
        </p:nvSpPr>
        <p:spPr>
          <a:xfrm rot="4081580" flipH="1" flipV="1">
            <a:off x="4730157" y="1177754"/>
            <a:ext cx="220221" cy="56917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Half Frame 49"/>
          <p:cNvSpPr/>
          <p:nvPr/>
        </p:nvSpPr>
        <p:spPr>
          <a:xfrm rot="4081580" flipH="1" flipV="1">
            <a:off x="7168525" y="2894990"/>
            <a:ext cx="220221" cy="56917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Half Frame 50"/>
          <p:cNvSpPr/>
          <p:nvPr/>
        </p:nvSpPr>
        <p:spPr>
          <a:xfrm rot="4081580" flipH="1" flipV="1">
            <a:off x="8596139" y="4991942"/>
            <a:ext cx="220221" cy="56917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42044" y="102575"/>
            <a:ext cx="2420806" cy="1144241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101025" y="363686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সঠিক উত্তরের জন্যে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এখানে ক্লিক করুন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0800000">
            <a:off x="6478011" y="363686"/>
            <a:ext cx="636234" cy="414672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B00-6C95-4004-AAA8-61A7B9824703}" type="datetime1">
              <a:rPr lang="en-US" smtClean="0"/>
              <a:t>22-May-21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1337 -0.05671 C 0.18212 -0.05671 0.23854 -0.02454 0.23854 0.01528 C 0.23854 0.05509 0.18212 0.08773 0.11337 0.08773 C 0.04427 0.08773 -0.01146 0.05509 -0.01146 0.01528 C -0.01146 -0.02454 0.04427 -0.05671 0.11337 -0.05671 Z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3264" y="4365216"/>
            <a:ext cx="7884935" cy="1756484"/>
            <a:chOff x="268941" y="4758858"/>
            <a:chExt cx="8702067" cy="1756485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268941" y="4758858"/>
              <a:ext cx="8702067" cy="1756485"/>
            </a:xfrm>
            <a:prstGeom prst="round2Diag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3846" y="4989254"/>
              <a:ext cx="7349667" cy="12003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দেখা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বাস্তব</a:t>
              </a:r>
              <a:r>
                <a:rPr lang="en-US" sz="360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ঘটনা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অনলম্বনে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“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গল্প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”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লিখে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আনবে।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8000" y="359585"/>
            <a:ext cx="2844099" cy="1226939"/>
            <a:chOff x="4433170" y="819806"/>
            <a:chExt cx="2844099" cy="122693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Pentagon 5"/>
            <p:cNvSpPr/>
            <p:nvPr/>
          </p:nvSpPr>
          <p:spPr>
            <a:xfrm rot="5400000">
              <a:off x="5241751" y="11226"/>
              <a:ext cx="1226938" cy="2844099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9655" y="819806"/>
              <a:ext cx="2172390" cy="76944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93832" y="1736215"/>
            <a:ext cx="3152435" cy="2332090"/>
            <a:chOff x="2011681" y="268013"/>
            <a:chExt cx="6328278" cy="3959610"/>
          </a:xfrm>
        </p:grpSpPr>
        <p:sp>
          <p:nvSpPr>
            <p:cNvPr id="9" name="Up Arrow 8"/>
            <p:cNvSpPr/>
            <p:nvPr/>
          </p:nvSpPr>
          <p:spPr>
            <a:xfrm>
              <a:off x="2011681" y="268013"/>
              <a:ext cx="6328278" cy="3326525"/>
            </a:xfrm>
            <a:prstGeom prst="upArrow">
              <a:avLst/>
            </a:prstGeom>
            <a:ln>
              <a:prstDash val="sysDot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98578" y="3594538"/>
              <a:ext cx="1671146" cy="398408"/>
            </a:xfrm>
            <a:prstGeom prst="rect">
              <a:avLst/>
            </a:prstGeom>
            <a:solidFill>
              <a:schemeClr val="tx1"/>
            </a:solidFill>
            <a:ln>
              <a:prstDash val="sysDot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8061" y="2106832"/>
              <a:ext cx="639363" cy="3941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prstDash val="sysDot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39738" y="2053786"/>
              <a:ext cx="679255" cy="4471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prstDash val="sysDot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98514" y="1931275"/>
              <a:ext cx="238446" cy="15407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prstDash val="sysDot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32132" y="4003292"/>
              <a:ext cx="971210" cy="224331"/>
            </a:xfrm>
            <a:prstGeom prst="rect">
              <a:avLst/>
            </a:prstGeom>
            <a:solidFill>
              <a:schemeClr val="tx1"/>
            </a:solidFill>
            <a:ln>
              <a:prstDash val="sysDot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7260-41E7-4475-B8B7-649811406A40}" type="datetime1">
              <a:rPr lang="en-US" smtClean="0"/>
              <a:t>22-May-21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334000"/>
            <a:ext cx="4429418" cy="1107996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বা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ই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কে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ধ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ন্য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বা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দ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6" name="Picture 4" descr="C:\Users\hi fi com\Downloads\SHAREit\H60\photo\328636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09" y="1662546"/>
            <a:ext cx="29718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70D5-AC02-4C9D-854F-590EA276883B}" type="datetime1">
              <a:rPr lang="en-US" smtClean="0"/>
              <a:t>22-May-21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5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0" fill="hold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4" decel="50000" autoRev="1" fill="hold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4" fill="hold">
                                          <p:stCondLst>
                                            <p:cond delay="34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35790" y="323985"/>
            <a:ext cx="5354034" cy="914400"/>
            <a:chOff x="1814100" y="353290"/>
            <a:chExt cx="46482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1814100" y="353290"/>
              <a:ext cx="4648200" cy="9144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25407" y="459614"/>
              <a:ext cx="422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  <a:sym typeface="Symbol"/>
                </a:rPr>
                <a:t>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  <a:sym typeface="Symbol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গুলো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মনোযোগ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দেখ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35790" y="358622"/>
            <a:ext cx="5394986" cy="845126"/>
            <a:chOff x="2133599" y="281602"/>
            <a:chExt cx="4800601" cy="845126"/>
          </a:xfrm>
        </p:grpSpPr>
        <p:sp>
          <p:nvSpPr>
            <p:cNvPr id="3" name="Rounded Rectangle 2"/>
            <p:cNvSpPr/>
            <p:nvPr/>
          </p:nvSpPr>
          <p:spPr>
            <a:xfrm>
              <a:off x="2133599" y="281602"/>
              <a:ext cx="4800601" cy="84512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59077" y="376484"/>
              <a:ext cx="45496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  <a:sym typeface="Symbol"/>
                </a:rPr>
                <a:t></a:t>
              </a:r>
              <a:r>
                <a:rPr lang="bn-IN" sz="3600" dirty="0">
                  <a:latin typeface="NikoshBAN" pitchFamily="2" charset="0"/>
                  <a:cs typeface="NikoshBAN" pitchFamily="2" charset="0"/>
                  <a:sym typeface="Symbol"/>
                </a:rPr>
                <a:t>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এ গুলোকে একত্রে কী বলে?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35790" y="323985"/>
            <a:ext cx="5402021" cy="914400"/>
            <a:chOff x="1676400" y="1057136"/>
            <a:chExt cx="4922545" cy="845126"/>
          </a:xfrm>
        </p:grpSpPr>
        <p:sp>
          <p:nvSpPr>
            <p:cNvPr id="6" name="Rounded Rectangle 5"/>
            <p:cNvSpPr/>
            <p:nvPr/>
          </p:nvSpPr>
          <p:spPr>
            <a:xfrm>
              <a:off x="1676400" y="1057136"/>
              <a:ext cx="4922545" cy="845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9462" y="1161230"/>
              <a:ext cx="26516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উত্তরঃ “সাহিত্য”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62979" y="238060"/>
            <a:ext cx="6698233" cy="10772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¡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তোমাদের পাঠ্য বইয়ে “সাহিত্য” নিয়ে একটি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প্রবন্ধ আছে, তা বলতে পারবে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1345" y="278142"/>
            <a:ext cx="8130255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  <a:sym typeface="Symbol"/>
              </a:rPr>
              <a:t>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সাহিত্যের রূপ ও রীতি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716717" y="1448077"/>
            <a:ext cx="2132717" cy="2356426"/>
            <a:chOff x="6536603" y="1499105"/>
            <a:chExt cx="2441146" cy="2559698"/>
          </a:xfrm>
        </p:grpSpPr>
        <p:sp>
          <p:nvSpPr>
            <p:cNvPr id="19" name="Rectangle 18"/>
            <p:cNvSpPr/>
            <p:nvPr/>
          </p:nvSpPr>
          <p:spPr>
            <a:xfrm>
              <a:off x="6536603" y="3474028"/>
              <a:ext cx="244114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উপন্যাস</a:t>
              </a:r>
              <a:endPara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1030" name="Picture 6" descr="C:\Users\hi fi com\Downloads\SHAREit\H60\photo\32863626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196" y="1499105"/>
              <a:ext cx="2215003" cy="2162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1342197" y="3752739"/>
            <a:ext cx="3528778" cy="2598958"/>
            <a:chOff x="1143001" y="3650496"/>
            <a:chExt cx="4280352" cy="2739965"/>
          </a:xfrm>
        </p:grpSpPr>
        <p:sp>
          <p:nvSpPr>
            <p:cNvPr id="16" name="Rectangle 15"/>
            <p:cNvSpPr/>
            <p:nvPr/>
          </p:nvSpPr>
          <p:spPr>
            <a:xfrm>
              <a:off x="1752600" y="5744130"/>
              <a:ext cx="3140685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প্রবন্ধ</a:t>
              </a:r>
              <a:endPara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1034" name="Picture 10" descr="C:\Users\hi fi com\Downloads\SHAREit\H60\photo\page-turning-book-animation-17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1" y="3650496"/>
              <a:ext cx="4280352" cy="217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211202" y="1561142"/>
            <a:ext cx="2673204" cy="2908779"/>
            <a:chOff x="800132" y="1165136"/>
            <a:chExt cx="3025568" cy="2605394"/>
          </a:xfrm>
        </p:grpSpPr>
        <p:pic>
          <p:nvPicPr>
            <p:cNvPr id="1029" name="Picture 5" descr="C:\Users\hi fi com\Downloads\SHAREit\H60\photo\0309_TwitterBookClub_SS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32" y="1165136"/>
              <a:ext cx="3025568" cy="195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800133" y="3124199"/>
              <a:ext cx="2980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IN" sz="3600" b="1" dirty="0" smtClean="0">
                  <a:ln w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 </a:t>
              </a:r>
              <a:endParaRPr lang="en-US" sz="3600" b="1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17068" y="1404502"/>
            <a:ext cx="3492248" cy="2864999"/>
            <a:chOff x="2905805" y="1443266"/>
            <a:chExt cx="3492248" cy="2864999"/>
          </a:xfrm>
        </p:grpSpPr>
        <p:grpSp>
          <p:nvGrpSpPr>
            <p:cNvPr id="27" name="Group 26"/>
            <p:cNvGrpSpPr/>
            <p:nvPr/>
          </p:nvGrpSpPr>
          <p:grpSpPr>
            <a:xfrm>
              <a:off x="2905805" y="1443266"/>
              <a:ext cx="3492248" cy="2864999"/>
              <a:chOff x="2905805" y="1443266"/>
              <a:chExt cx="3492248" cy="2864999"/>
            </a:xfrm>
          </p:grpSpPr>
          <p:pic>
            <p:nvPicPr>
              <p:cNvPr id="1028" name="Picture 4" descr="C:\Users\hi fi com\Downloads\SHAREit\H60\photo\book-animation-2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5805" y="1443266"/>
                <a:ext cx="3492248" cy="22419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3158717" y="3661934"/>
                <a:ext cx="2711931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b="1" cap="none" spc="0" dirty="0" smtClean="0">
                    <a:ln w="180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নাটক</a:t>
                </a:r>
                <a:endParaRPr lang="en-US" sz="3600" b="1" cap="none" spc="0" dirty="0">
                  <a:ln w="18000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pic>
            <p:nvPicPr>
              <p:cNvPr id="1026" name="Picture 2" descr="C:\Users\hi fi com\Downloads\SHAREit\H60\photo\images-1 (2)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14" t="10946" r="25815" b="74071"/>
              <a:stretch/>
            </p:blipFill>
            <p:spPr bwMode="auto">
              <a:xfrm rot="20775695">
                <a:off x="3563404" y="1993154"/>
                <a:ext cx="1581122" cy="547400"/>
              </a:xfrm>
              <a:prstGeom prst="rect">
                <a:avLst/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" descr="C:\Users\hi fi com\Downloads\SHAREit\H60\photo\download (1)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561552">
                <a:off x="3747279" y="2347650"/>
                <a:ext cx="1816080" cy="725317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Rectangle 29"/>
            <p:cNvSpPr/>
            <p:nvPr/>
          </p:nvSpPr>
          <p:spPr>
            <a:xfrm rot="20897885">
              <a:off x="3948614" y="2897706"/>
              <a:ext cx="1944763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সিকান্দার</a:t>
              </a:r>
              <a:r>
                <a:rPr lang="en-US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আবু</a:t>
              </a:r>
              <a:r>
                <a:rPr lang="en-US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জাফর</a:t>
              </a:r>
              <a:r>
                <a:rPr lang="en-US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98173" y="4149608"/>
            <a:ext cx="3390178" cy="2403592"/>
            <a:chOff x="6504120" y="4590288"/>
            <a:chExt cx="2506111" cy="2027187"/>
          </a:xfrm>
        </p:grpSpPr>
        <p:pic>
          <p:nvPicPr>
            <p:cNvPr id="1032" name="Picture 8" descr="C:\Users\hi fi com\Downloads\SHAREit\H60\photo\book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120" y="4590288"/>
              <a:ext cx="2506111" cy="1879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7056174" y="5971144"/>
              <a:ext cx="140775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মহাকাব্য</a:t>
              </a:r>
              <a:endParaRPr lang="en-US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4C19-B911-4716-B7D6-903370302775}" type="datetime1">
              <a:rPr lang="en-US" smtClean="0"/>
              <a:t>22-May-21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527934"/>
            <a:ext cx="5015349" cy="3770530"/>
            <a:chOff x="258056" y="801469"/>
            <a:chExt cx="5015349" cy="3770530"/>
          </a:xfrm>
        </p:grpSpPr>
        <p:sp>
          <p:nvSpPr>
            <p:cNvPr id="4" name="TextBox 3"/>
            <p:cNvSpPr txBox="1"/>
            <p:nvPr/>
          </p:nvSpPr>
          <p:spPr>
            <a:xfrm>
              <a:off x="1190773" y="801469"/>
              <a:ext cx="2085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8056" y="1447800"/>
              <a:ext cx="5015349" cy="3124199"/>
              <a:chOff x="394850" y="1391014"/>
              <a:chExt cx="5015349" cy="312419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94850" y="1391014"/>
                <a:ext cx="5015349" cy="3124199"/>
                <a:chOff x="381000" y="1600200"/>
                <a:chExt cx="4419600" cy="3124199"/>
              </a:xfrm>
            </p:grpSpPr>
            <p:sp>
              <p:nvSpPr>
                <p:cNvPr id="10" name="Round Diagonal Corner Rectangle 9"/>
                <p:cNvSpPr/>
                <p:nvPr/>
              </p:nvSpPr>
              <p:spPr>
                <a:xfrm>
                  <a:off x="381000" y="1600200"/>
                  <a:ext cx="4419600" cy="3124199"/>
                </a:xfrm>
                <a:prstGeom prst="round2DiagRect">
                  <a:avLst/>
                </a:prstGeom>
                <a:blipFill>
                  <a:blip r:embed="rId3"/>
                  <a:tile tx="0" ty="0" sx="100000" sy="100000" flip="none" algn="tl"/>
                </a:blip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510885" y="1717965"/>
                  <a:ext cx="4152900" cy="2895599"/>
                  <a:chOff x="571500" y="1905000"/>
                  <a:chExt cx="4152900" cy="2895599"/>
                </a:xfrm>
              </p:grpSpPr>
              <p:sp>
                <p:nvSpPr>
                  <p:cNvPr id="7" name="Round Diagonal Corner Rectangle 6"/>
                  <p:cNvSpPr/>
                  <p:nvPr/>
                </p:nvSpPr>
                <p:spPr>
                  <a:xfrm>
                    <a:off x="571500" y="1905000"/>
                    <a:ext cx="4152900" cy="2895599"/>
                  </a:xfrm>
                  <a:prstGeom prst="round2Diag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" name="Snip Same Side Corner Rectangle 2"/>
                  <p:cNvSpPr/>
                  <p:nvPr/>
                </p:nvSpPr>
                <p:spPr>
                  <a:xfrm>
                    <a:off x="706580" y="2043545"/>
                    <a:ext cx="3886200" cy="2590800"/>
                  </a:xfrm>
                  <a:prstGeom prst="snip2Same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 w="38100">
                    <a:solidFill>
                      <a:srgbClr val="002060"/>
                    </a:solidFill>
                    <a:prstDash val="sysDot"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" name="TextBox 5"/>
              <p:cNvSpPr txBox="1"/>
              <p:nvPr/>
            </p:nvSpPr>
            <p:spPr>
              <a:xfrm>
                <a:off x="895364" y="2356413"/>
                <a:ext cx="341151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সাহিত্যের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রূপ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রীতি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-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হায়া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মাহমুদ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026" name="Picture 2" descr="C:\Users\hi fi com\Downloads\SHAREit\H60\photo\images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61" y="359012"/>
            <a:ext cx="2651430" cy="28413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411383" y="3701049"/>
            <a:ext cx="2965508" cy="2998721"/>
            <a:chOff x="4724400" y="342571"/>
            <a:chExt cx="3581400" cy="3848429"/>
          </a:xfrm>
        </p:grpSpPr>
        <p:grpSp>
          <p:nvGrpSpPr>
            <p:cNvPr id="18" name="Group 17"/>
            <p:cNvGrpSpPr/>
            <p:nvPr/>
          </p:nvGrpSpPr>
          <p:grpSpPr>
            <a:xfrm>
              <a:off x="4724400" y="342571"/>
              <a:ext cx="3581400" cy="3848429"/>
              <a:chOff x="5105400" y="342571"/>
              <a:chExt cx="3200400" cy="3243455"/>
            </a:xfrm>
          </p:grpSpPr>
          <p:pic>
            <p:nvPicPr>
              <p:cNvPr id="21" name="Picture 2" descr="C:\Users\hi fi com\Downloads\SHAREit\H60\photo\images-3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0" y="342571"/>
                <a:ext cx="3200400" cy="3243455"/>
              </a:xfrm>
              <a:prstGeom prst="rect">
                <a:avLst/>
              </a:prstGeom>
              <a:noFill/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5864265" y="1209836"/>
                <a:ext cx="1518091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5400" b="1" cap="none" spc="0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প্রবন্ধ</a:t>
                </a:r>
                <a:endParaRPr lang="en-US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9" name="Picture 4" descr="F:\flower\f8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" t="48486" r="5047" b="5303"/>
            <a:stretch/>
          </p:blipFill>
          <p:spPr bwMode="auto">
            <a:xfrm>
              <a:off x="5153891" y="2345744"/>
              <a:ext cx="2209799" cy="70039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F:\flower\f8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" t="48486" r="5047" b="5303"/>
            <a:stretch/>
          </p:blipFill>
          <p:spPr bwMode="auto">
            <a:xfrm flipV="1">
              <a:off x="5385953" y="851830"/>
              <a:ext cx="2386445" cy="64733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605274" y="4660543"/>
            <a:ext cx="2535351" cy="1828800"/>
            <a:chOff x="1605274" y="4660543"/>
            <a:chExt cx="2535351" cy="1828800"/>
          </a:xfrm>
        </p:grpSpPr>
        <p:pic>
          <p:nvPicPr>
            <p:cNvPr id="1027" name="Picture 3" descr="C:\Users\hi fi com\Downloads\SHAREit\H60\photo\images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075" y="4660543"/>
              <a:ext cx="2495550" cy="18288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 rot="19318057">
              <a:off x="1605274" y="5217782"/>
              <a:ext cx="129895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উপন্যাস</a:t>
              </a:r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0F8B-6DDF-444C-B94A-4B507845B074}" type="datetime1">
              <a:rPr lang="en-US" smtClean="0"/>
              <a:t>22-May-21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52800" y="228600"/>
            <a:ext cx="2590800" cy="841920"/>
            <a:chOff x="3276600" y="381000"/>
            <a:chExt cx="2590800" cy="84192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" name="Vertical Scroll 3"/>
            <p:cNvSpPr/>
            <p:nvPr/>
          </p:nvSpPr>
          <p:spPr>
            <a:xfrm>
              <a:off x="3276600" y="381000"/>
              <a:ext cx="2590800" cy="84192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87692" y="457159"/>
              <a:ext cx="16225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3633" y="2078186"/>
            <a:ext cx="8287454" cy="4017813"/>
            <a:chOff x="-69981" y="1953494"/>
            <a:chExt cx="8756074" cy="3511926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-69981" y="1953494"/>
              <a:ext cx="8756074" cy="3484420"/>
            </a:xfrm>
            <a:prstGeom prst="round2DiagRect">
              <a:avLst/>
            </a:prstGeom>
            <a:solidFill>
              <a:schemeClr val="bg1">
                <a:lumMod val="75000"/>
              </a:schemeClr>
            </a:solidFill>
            <a:effectLst>
              <a:glow rad="127000">
                <a:schemeClr val="tx1">
                  <a:lumMod val="50000"/>
                  <a:lumOff val="50000"/>
                </a:schemeClr>
              </a:glow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082" y="2418432"/>
              <a:ext cx="862300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i="1" u="sng" dirty="0"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bn-BD" sz="3200" i="1" u="sng" dirty="0" smtClean="0">
                  <a:latin typeface="NikoshBAN" pitchFamily="2" charset="0"/>
                  <a:cs typeface="NikoshBAN" pitchFamily="2" charset="0"/>
                </a:rPr>
                <a:t>...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(ক)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লেখক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হায়া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মাহমুদের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; </a:t>
              </a:r>
            </a:p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(খ)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মেঘনাথ-বধ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রামায়ণ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মহাভারত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লঙ্কা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দ্বীপ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বন্দে মাতরম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গুলোর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অর্থ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লিখতে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;</a:t>
              </a:r>
            </a:p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(গ)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সাহিত্যের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কবিতা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নাটক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ছোটগল্প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উপন্যাস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প্রবন্ধ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এগুলো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BE78-79DD-4387-9CBD-2DA9BA071E2F}" type="datetime1">
              <a:rPr lang="en-US" smtClean="0"/>
              <a:t>22-May-21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6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7341030"/>
              </p:ext>
            </p:extLst>
          </p:nvPr>
        </p:nvGraphicFramePr>
        <p:xfrm>
          <a:off x="342900" y="642866"/>
          <a:ext cx="8458200" cy="580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376713" y="0"/>
            <a:ext cx="2656270" cy="649795"/>
            <a:chOff x="2840182" y="166255"/>
            <a:chExt cx="3044195" cy="748145"/>
          </a:xfrm>
        </p:grpSpPr>
        <p:sp>
          <p:nvSpPr>
            <p:cNvPr id="6" name="Rounded Rectangle 5"/>
            <p:cNvSpPr/>
            <p:nvPr/>
          </p:nvSpPr>
          <p:spPr>
            <a:xfrm>
              <a:off x="2840182" y="166255"/>
              <a:ext cx="3044195" cy="74814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17275" y="217161"/>
              <a:ext cx="23791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লেখক পরিচিতি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56A1-7B0F-48CF-9E05-3B638D874E9B}" type="datetime1">
              <a:rPr lang="en-US" smtClean="0"/>
              <a:t>22-May-21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9EB4DD-4C4D-4003-B1C6-84DD1F741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A9EB4DD-4C4D-4003-B1C6-84DD1F741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AA27B9-851B-487E-8FC1-76E280B53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EAA27B9-851B-487E-8FC1-76E280B53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815384-9B4E-4A7F-8A82-61DBE6182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A2815384-9B4E-4A7F-8A82-61DBE6182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ECA7F1-8A3F-46ED-B2CF-71827213D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0EECA7F1-8A3F-46ED-B2CF-71827213D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C3C08C-0D7F-41A5-A67B-88504A3B1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7CC3C08C-0D7F-41A5-A67B-88504A3B1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B3D7E0-FFF2-4EF8-B37E-7A7C0D230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60B3D7E0-FFF2-4EF8-B37E-7A7C0D230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EE889-2794-4AC7-A10A-FB22A6521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462EE889-2794-4AC7-A10A-FB22A65213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3C75DB-7DF1-49C0-A205-88D50EB39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703C75DB-7DF1-49C0-A205-88D50EB39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D7B4ED-A4BE-48EC-86B1-D1AEC19FB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78D7B4ED-A4BE-48EC-86B1-D1AEC19FB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3D0252-CAE3-4887-8279-643D3E027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0A3D0252-CAE3-4887-8279-643D3E027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2367C0-8373-4F04-94A3-666187B82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592367C0-8373-4F04-94A3-666187B82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692FB1-47CA-495B-BC4A-CC2CC807D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AB692FB1-47CA-495B-BC4A-CC2CC807D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3C1714-195D-43D9-9440-64B44F7A2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073C1714-195D-43D9-9440-64B44F7A2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0" y="496669"/>
            <a:ext cx="2775044" cy="914400"/>
            <a:chOff x="2482756" y="429812"/>
            <a:chExt cx="2775044" cy="914400"/>
          </a:xfrm>
        </p:grpSpPr>
        <p:sp>
          <p:nvSpPr>
            <p:cNvPr id="3" name="Plaque 2"/>
            <p:cNvSpPr/>
            <p:nvPr/>
          </p:nvSpPr>
          <p:spPr>
            <a:xfrm>
              <a:off x="2482756" y="429812"/>
              <a:ext cx="2775044" cy="914400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51010" y="496669"/>
              <a:ext cx="19175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3048000" y="1676400"/>
            <a:ext cx="3200400" cy="2286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sunset" dir="t"/>
          </a:scene3d>
          <a:sp3d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28800" y="4815521"/>
            <a:ext cx="5638800" cy="875806"/>
            <a:chOff x="665010" y="4587763"/>
            <a:chExt cx="7620000" cy="1489365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665010" y="4587763"/>
              <a:ext cx="7620000" cy="1489365"/>
            </a:xfrm>
            <a:prstGeom prst="round2DiagRect">
              <a:avLst/>
            </a:prstGeom>
            <a:solidFill>
              <a:schemeClr val="bg1">
                <a:lumMod val="75000"/>
              </a:schemeClr>
            </a:solidFill>
            <a:effectLst>
              <a:glow rad="127000">
                <a:schemeClr val="bg1">
                  <a:lumMod val="75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6326" y="4625862"/>
              <a:ext cx="6918158" cy="1413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সাহিত্যের রূপ ও রীতি প্রবন্ধ লেখকের নাম, জন্ম ও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মৃত্যুর সাল খাতায় লেখ।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69B2-CC24-4A2F-A7FC-CF97ACFD7198}" type="datetime1">
              <a:rPr lang="en-US" smtClean="0"/>
              <a:t>22-May-21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228600"/>
            <a:ext cx="8458200" cy="614481"/>
            <a:chOff x="238057" y="216187"/>
            <a:chExt cx="8458200" cy="914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" name="Rounded Rectangle 2"/>
            <p:cNvSpPr/>
            <p:nvPr/>
          </p:nvSpPr>
          <p:spPr>
            <a:xfrm>
              <a:off x="238057" y="216187"/>
              <a:ext cx="8458200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241922"/>
              <a:ext cx="8324715" cy="5847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ছবিগলো দেখে আজকের পাঠের শব্দের অর্থ মনে করার চেষ্টা কর।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10956" y="1159500"/>
            <a:ext cx="5410200" cy="4006187"/>
            <a:chOff x="2590800" y="1404012"/>
            <a:chExt cx="5181600" cy="4006187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2590800" y="2362198"/>
              <a:ext cx="5181600" cy="3048001"/>
            </a:xfrm>
            <a:prstGeom prst="round2Diag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256205" y="1404012"/>
              <a:ext cx="3629777" cy="914400"/>
              <a:chOff x="2847382" y="1327812"/>
              <a:chExt cx="3629777" cy="914400"/>
            </a:xfrm>
          </p:grpSpPr>
          <p:sp>
            <p:nvSpPr>
              <p:cNvPr id="12" name="Snip Same Side Corner Rectangle 11"/>
              <p:cNvSpPr/>
              <p:nvPr/>
            </p:nvSpPr>
            <p:spPr>
              <a:xfrm>
                <a:off x="2847382" y="1327812"/>
                <a:ext cx="3629777" cy="914400"/>
              </a:xfrm>
              <a:prstGeom prst="snip2Same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695461" y="1486389"/>
                <a:ext cx="1835759" cy="64633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মেঘনাথ-বধ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894572" y="1159500"/>
            <a:ext cx="5974363" cy="4211364"/>
            <a:chOff x="2710623" y="1295400"/>
            <a:chExt cx="5974363" cy="4211364"/>
          </a:xfrm>
        </p:grpSpPr>
        <p:sp>
          <p:nvSpPr>
            <p:cNvPr id="11" name="Rounded Rectangle 10"/>
            <p:cNvSpPr/>
            <p:nvPr/>
          </p:nvSpPr>
          <p:spPr>
            <a:xfrm>
              <a:off x="2710623" y="2285997"/>
              <a:ext cx="5974363" cy="3220767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/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689698" y="1295400"/>
              <a:ext cx="3789914" cy="914400"/>
              <a:chOff x="3689698" y="1313765"/>
              <a:chExt cx="3789914" cy="914400"/>
            </a:xfrm>
          </p:grpSpPr>
          <p:sp>
            <p:nvSpPr>
              <p:cNvPr id="15" name="Snip Same Side Corner Rectangle 14"/>
              <p:cNvSpPr/>
              <p:nvPr/>
            </p:nvSpPr>
            <p:spPr>
              <a:xfrm>
                <a:off x="3689698" y="1313765"/>
                <a:ext cx="3789914" cy="914400"/>
              </a:xfrm>
              <a:prstGeom prst="snip2Same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835416" y="1447800"/>
                <a:ext cx="12410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রামায়ণ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756396" y="1144692"/>
            <a:ext cx="6250713" cy="4297009"/>
            <a:chOff x="3221185" y="1061636"/>
            <a:chExt cx="5929584" cy="4297009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3221185" y="2018941"/>
              <a:ext cx="5929584" cy="3339704"/>
            </a:xfrm>
            <a:prstGeom prst="round2Diag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117958" y="1061636"/>
              <a:ext cx="3950252" cy="935182"/>
              <a:chOff x="739429" y="2126996"/>
              <a:chExt cx="3950252" cy="935182"/>
            </a:xfrm>
          </p:grpSpPr>
          <p:sp>
            <p:nvSpPr>
              <p:cNvPr id="18" name="Snip Same Side Corner Rectangle 17"/>
              <p:cNvSpPr/>
              <p:nvPr/>
            </p:nvSpPr>
            <p:spPr>
              <a:xfrm>
                <a:off x="739429" y="2126996"/>
                <a:ext cx="3950252" cy="935182"/>
              </a:xfrm>
              <a:prstGeom prst="snip2SameRect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35988" y="2314032"/>
                <a:ext cx="15311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মহাভারত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915354" y="5367235"/>
            <a:ext cx="6174513" cy="1171229"/>
            <a:chOff x="2136803" y="5334000"/>
            <a:chExt cx="6174513" cy="1171229"/>
          </a:xfrm>
        </p:grpSpPr>
        <p:sp>
          <p:nvSpPr>
            <p:cNvPr id="22" name="Snip Same Side Corner Rectangle 21"/>
            <p:cNvSpPr/>
            <p:nvPr/>
          </p:nvSpPr>
          <p:spPr>
            <a:xfrm>
              <a:off x="2136803" y="5334000"/>
              <a:ext cx="6174513" cy="1171229"/>
            </a:xfrm>
            <a:prstGeom prst="snip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36953" y="5410200"/>
              <a:ext cx="580479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নাট্যকার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মাইকেল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মধুসূদন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দত্ত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রচিত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আধুনিক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মহাকাব্য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30975" y="5363767"/>
            <a:ext cx="6015298" cy="1171229"/>
            <a:chOff x="48945" y="1261551"/>
            <a:chExt cx="6250713" cy="1171229"/>
          </a:xfrm>
        </p:grpSpPr>
        <p:sp>
          <p:nvSpPr>
            <p:cNvPr id="25" name="Snip Same Side Corner Rectangle 24"/>
            <p:cNvSpPr/>
            <p:nvPr/>
          </p:nvSpPr>
          <p:spPr>
            <a:xfrm>
              <a:off x="48945" y="1261551"/>
              <a:ext cx="6250713" cy="1171229"/>
            </a:xfrm>
            <a:prstGeom prst="snip2Same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5800" y="1523999"/>
              <a:ext cx="4831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প্রাচীন ভারতবর্ষে রচিত মহাকাব্য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97775" y="5321237"/>
            <a:ext cx="6250713" cy="1199416"/>
            <a:chOff x="48945" y="1261551"/>
            <a:chExt cx="6250713" cy="1171229"/>
          </a:xfrm>
          <a:solidFill>
            <a:schemeClr val="bg1">
              <a:lumMod val="95000"/>
            </a:schemeClr>
          </a:solidFill>
        </p:grpSpPr>
        <p:sp>
          <p:nvSpPr>
            <p:cNvPr id="30" name="Snip Same Side Corner Rectangle 29"/>
            <p:cNvSpPr/>
            <p:nvPr/>
          </p:nvSpPr>
          <p:spPr>
            <a:xfrm>
              <a:off x="48945" y="1261551"/>
              <a:ext cx="6250713" cy="1171229"/>
            </a:xfrm>
            <a:prstGeom prst="snip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5800" y="1523999"/>
              <a:ext cx="483177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প্রাচীন ভারতবর্ষে রচিত মহাকাব্য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04800" y="1009836"/>
            <a:ext cx="1023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i="1" u="sng" dirty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91EA-3224-4116-80C3-25F20145697C}" type="datetime1">
              <a:rPr lang="en-US" smtClean="0"/>
              <a:t>22-May-21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678" y="1097328"/>
            <a:ext cx="1075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i="1" u="sng" dirty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3600" i="1" u="sng" dirty="0">
                <a:latin typeface="NikoshBAN" pitchFamily="2" charset="0"/>
                <a:cs typeface="NikoshBAN" pitchFamily="2" charset="0"/>
              </a:rPr>
              <a:t>ব্দার্থ</a:t>
            </a:r>
            <a:endParaRPr lang="en-US" sz="3600" i="1" u="sn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487357" y="1396144"/>
            <a:ext cx="5105400" cy="3669479"/>
            <a:chOff x="3124200" y="1435921"/>
            <a:chExt cx="5105400" cy="3669479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3124200" y="2401346"/>
              <a:ext cx="5105400" cy="2704054"/>
            </a:xfrm>
            <a:prstGeom prst="round2Diag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474509" y="1435921"/>
              <a:ext cx="4341372" cy="919295"/>
              <a:chOff x="2862123" y="1420782"/>
              <a:chExt cx="4341372" cy="919295"/>
            </a:xfrm>
          </p:grpSpPr>
          <p:sp>
            <p:nvSpPr>
              <p:cNvPr id="14" name="Round Same Side Corner Rectangle 13"/>
              <p:cNvSpPr/>
              <p:nvPr/>
            </p:nvSpPr>
            <p:spPr>
              <a:xfrm>
                <a:off x="2862123" y="1420782"/>
                <a:ext cx="4341372" cy="919295"/>
              </a:xfrm>
              <a:prstGeom prst="round2Same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415205" y="1447798"/>
                <a:ext cx="15327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লঙ্কা দ্বীপ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502316" y="1386723"/>
            <a:ext cx="5225056" cy="3687118"/>
            <a:chOff x="3654787" y="1389570"/>
            <a:chExt cx="5105400" cy="3687118"/>
          </a:xfrm>
        </p:grpSpPr>
        <p:grpSp>
          <p:nvGrpSpPr>
            <p:cNvPr id="7" name="Group 6"/>
            <p:cNvGrpSpPr/>
            <p:nvPr/>
          </p:nvGrpSpPr>
          <p:grpSpPr>
            <a:xfrm>
              <a:off x="3981968" y="1389570"/>
              <a:ext cx="4474340" cy="925378"/>
              <a:chOff x="1232547" y="2385621"/>
              <a:chExt cx="4474340" cy="925378"/>
            </a:xfrm>
          </p:grpSpPr>
          <p:sp>
            <p:nvSpPr>
              <p:cNvPr id="15" name="Round Same Side Corner Rectangle 14"/>
              <p:cNvSpPr/>
              <p:nvPr/>
            </p:nvSpPr>
            <p:spPr>
              <a:xfrm>
                <a:off x="1232547" y="2385621"/>
                <a:ext cx="4474340" cy="925378"/>
              </a:xfrm>
              <a:prstGeom prst="round2Same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19574" y="2467696"/>
                <a:ext cx="20762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বন্দে মাতরম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2" name="Round Diagonal Corner Rectangle 11"/>
            <p:cNvSpPr/>
            <p:nvPr/>
          </p:nvSpPr>
          <p:spPr>
            <a:xfrm>
              <a:off x="3654787" y="2362229"/>
              <a:ext cx="5105400" cy="2714459"/>
            </a:xfrm>
            <a:prstGeom prst="round2Diag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49809" y="1121422"/>
            <a:ext cx="5614669" cy="4274645"/>
            <a:chOff x="2584534" y="1177227"/>
            <a:chExt cx="5492665" cy="4122068"/>
          </a:xfrm>
        </p:grpSpPr>
        <p:grpSp>
          <p:nvGrpSpPr>
            <p:cNvPr id="17" name="Group 16"/>
            <p:cNvGrpSpPr/>
            <p:nvPr/>
          </p:nvGrpSpPr>
          <p:grpSpPr>
            <a:xfrm>
              <a:off x="2997334" y="1177227"/>
              <a:ext cx="4840473" cy="1068519"/>
              <a:chOff x="3921806" y="3988529"/>
              <a:chExt cx="4456173" cy="964468"/>
            </a:xfrm>
          </p:grpSpPr>
          <p:sp>
            <p:nvSpPr>
              <p:cNvPr id="16" name="Round Same Side Corner Rectangle 15"/>
              <p:cNvSpPr/>
              <p:nvPr/>
            </p:nvSpPr>
            <p:spPr>
              <a:xfrm>
                <a:off x="3921806" y="3988529"/>
                <a:ext cx="4456173" cy="964468"/>
              </a:xfrm>
              <a:prstGeom prst="round2Same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34000" y="4213511"/>
                <a:ext cx="18614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বৈষ্ণব কাব্য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3" name="Round Diagonal Corner Rectangle 12"/>
            <p:cNvSpPr/>
            <p:nvPr/>
          </p:nvSpPr>
          <p:spPr>
            <a:xfrm>
              <a:off x="2584534" y="2245750"/>
              <a:ext cx="5492665" cy="3053545"/>
            </a:xfrm>
            <a:prstGeom prst="round2Diag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04655" y="5111753"/>
            <a:ext cx="5570495" cy="857492"/>
            <a:chOff x="2266960" y="5543308"/>
            <a:chExt cx="5570495" cy="857492"/>
          </a:xfrm>
        </p:grpSpPr>
        <p:sp>
          <p:nvSpPr>
            <p:cNvPr id="22" name="Snip Same Side Corner Rectangle 21"/>
            <p:cNvSpPr/>
            <p:nvPr/>
          </p:nvSpPr>
          <p:spPr>
            <a:xfrm>
              <a:off x="2266960" y="5543308"/>
              <a:ext cx="5570495" cy="857492"/>
            </a:xfrm>
            <a:prstGeom prst="snip2Same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27150" y="5619509"/>
              <a:ext cx="49135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সিংহল দ্বীপ, বর্তমান নাম শ্রীলঙ্কা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400" y="5102149"/>
            <a:ext cx="5736750" cy="1002851"/>
            <a:chOff x="5869560" y="877322"/>
            <a:chExt cx="5602005" cy="1002851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5869560" y="877322"/>
              <a:ext cx="5602005" cy="1002851"/>
            </a:xfrm>
            <a:prstGeom prst="snip2Same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01401" y="1055581"/>
              <a:ext cx="53383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এই দুই শব্দের অর্থ মাকে বন্দনা করি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56547" y="5102149"/>
            <a:ext cx="6778452" cy="1176850"/>
            <a:chOff x="231948" y="2861750"/>
            <a:chExt cx="6778452" cy="891623"/>
          </a:xfrm>
        </p:grpSpPr>
        <p:sp>
          <p:nvSpPr>
            <p:cNvPr id="27" name="Snip Same Side Corner Rectangle 26"/>
            <p:cNvSpPr/>
            <p:nvPr/>
          </p:nvSpPr>
          <p:spPr>
            <a:xfrm>
              <a:off x="231948" y="2861750"/>
              <a:ext cx="6778452" cy="891623"/>
            </a:xfrm>
            <a:prstGeom prst="snip2Same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7370" y="2964546"/>
              <a:ext cx="64588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প্রচীন বাংলাদেশে প্রচলিত গীতিকবিতা ও গান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388" y="290955"/>
            <a:ext cx="8458200" cy="614481"/>
            <a:chOff x="238057" y="216187"/>
            <a:chExt cx="8458200" cy="914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1" name="Rounded Rectangle 30"/>
            <p:cNvSpPr/>
            <p:nvPr/>
          </p:nvSpPr>
          <p:spPr>
            <a:xfrm>
              <a:off x="238057" y="216187"/>
              <a:ext cx="8458200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800" y="241922"/>
              <a:ext cx="8324715" cy="87019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গু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লো দেখে আজকের পাঠের শব্দের অর্থ মনে করার চেষ্টা কর।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732C-BB13-459C-8B5B-476D837280CF}" type="datetime1">
              <a:rPr lang="en-US" smtClean="0"/>
              <a:t>22-May-21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1059</Words>
  <Application>Microsoft Office PowerPoint</Application>
  <PresentationFormat>On-screen Show (4:3)</PresentationFormat>
  <Paragraphs>240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NikoshBAN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 fi com</dc:creator>
  <cp:lastModifiedBy>Windows User</cp:lastModifiedBy>
  <cp:revision>224</cp:revision>
  <dcterms:created xsi:type="dcterms:W3CDTF">2006-08-16T00:00:00Z</dcterms:created>
  <dcterms:modified xsi:type="dcterms:W3CDTF">2021-05-22T07:18:42Z</dcterms:modified>
</cp:coreProperties>
</file>