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7" r:id="rId3"/>
    <p:sldId id="262" r:id="rId4"/>
    <p:sldId id="285" r:id="rId5"/>
    <p:sldId id="300" r:id="rId6"/>
    <p:sldId id="312" r:id="rId7"/>
    <p:sldId id="313" r:id="rId8"/>
    <p:sldId id="288" r:id="rId9"/>
    <p:sldId id="317" r:id="rId10"/>
    <p:sldId id="304" r:id="rId11"/>
    <p:sldId id="315" r:id="rId12"/>
    <p:sldId id="316" r:id="rId13"/>
    <p:sldId id="310" r:id="rId14"/>
    <p:sldId id="311" r:id="rId15"/>
    <p:sldId id="320" r:id="rId16"/>
    <p:sldId id="319" r:id="rId17"/>
    <p:sldId id="302" r:id="rId18"/>
    <p:sldId id="274" r:id="rId19"/>
    <p:sldId id="273" r:id="rId20"/>
    <p:sldId id="283" r:id="rId21"/>
    <p:sldId id="275" r:id="rId22"/>
    <p:sldId id="284" r:id="rId23"/>
    <p:sldId id="281" r:id="rId24"/>
    <p:sldId id="292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a roy" initials="jr" lastIdx="1" clrIdx="0">
    <p:extLst>
      <p:ext uri="{19B8F6BF-5375-455C-9EA6-DF929625EA0E}">
        <p15:presenceInfo xmlns:p15="http://schemas.microsoft.com/office/powerpoint/2012/main" userId="7c6877ff5bfdae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31T17:48:05.501" idx="1">
    <p:pos x="3926" y="2836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3D81C-7407-4A47-BA4B-5AE137D42CE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B83A6-080B-482F-A4BE-6E961F18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1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B83A6-080B-482F-A4BE-6E961F186E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6A2C0-74D7-4AA8-94C6-FEC3EF0F25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B83A6-080B-482F-A4BE-6E961F186E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B83A6-080B-482F-A4BE-6E961F186E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8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952C1-A6A8-484D-9403-4F48EF1AD0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3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9A52-EE39-4835-90BF-A5C54CAC0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2C4C6-AFA4-45F6-B88F-18D9EF1C3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A2806-060D-4530-8AA7-6C5BD16F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32F5D-A783-494E-98B4-D6BD200F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28A9-D2B4-48A4-970B-0D2785AE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90F4-6D8B-4CD8-AC0D-4828881B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590DD-E194-4BF7-808C-80194637C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ADF77-B27B-4AEB-BE26-453E8C27D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F6C23-C422-4265-9061-AA8B87EB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2CF26-54FD-4EE4-AD8D-36AF6BA0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5B0BB-E273-4E4E-9054-C8D236EE1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6282D-E65E-46AC-909C-5E67A98E1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F2569-DCA5-41EE-9BAA-56D46496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F126B-FF88-4D5F-B968-D370779A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9AF33-29D0-4A66-BF2D-220EC2C2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8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3274-29B6-438D-83CA-81126DD1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D591-491D-467D-8404-BD92B2A5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7EE5E-1CFC-48E4-9267-B7315A94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77493-1D12-406D-8BA4-A2F80634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05B04-8D7C-4CC6-844A-DBE0F19C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D0E2-2D67-4825-897B-5C2187CE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B1000-EC50-4D1C-9D4E-13928278B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EB8D-A6BB-4E20-9E8A-1913CE4B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DABD1-19B9-40B7-A601-8A9C3035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99FD7-16C8-485B-8DF2-4557048B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7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936-582E-49B8-B6FD-CA069B94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336E-D55B-4586-BE36-E5F58F0AA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829F-DB07-4C5C-ACE3-8646DA552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FB290-8F81-4810-BFEA-32ABED00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A6E52-FFD2-407D-AD5F-60285A02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AC93A-077D-4A07-B275-5CF76D82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6D0E-CBE0-4511-A987-D8A9387F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7D11A-50A0-466F-A5F6-2BA324C3B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40623-DD9D-437D-80D9-8799DD162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952B1-8D09-4CFD-B157-02EAA15C6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11841-0346-454B-B649-4844DCDA8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F4FF57-FD8A-4551-925A-9E6DD840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C4E8E-6663-457F-99B1-982B8C88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7B246-9EEB-4D0E-BC3E-48C0311C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0C0E-6249-40D5-93DA-E374BF72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990-6976-4CE6-AB74-BD0A1D33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F1930-CBE0-4376-8C4C-9594EB45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1FE57-0D81-4EE8-AFA2-9D4F2863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1F6F2-D7CC-4639-B12F-3159366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CB28F-9DBE-402E-8B68-2F5068E5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8D827-95A2-43AE-9435-A5F4808F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3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117-5833-41E1-A542-72A67424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4DBE2-8051-4335-A9A1-41A9C971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BD99A-A431-4C22-B594-E8F620C8B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D4C44-3893-480B-A4E0-4DD735D0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4396C-2CE7-40AD-A3B1-A0D25A7F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49733-5E1F-4644-BFEE-13419ECE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7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EDA8-0977-43DC-A4E5-A9AB0417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2BF2B-0800-432A-BB0F-0925D6C8B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E002B-7CEF-4981-8A93-6187DCBB9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9B072-C805-4CF2-B28A-D858C7D1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02783-3180-4FA0-AD8E-0296F066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7D0A9-4382-4938-8F4C-D71C7168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1D40B-385B-4ECA-AAB9-B4F2B67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E64D7-297F-4799-B1E2-7871E6435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95191-5821-4B27-9158-9AEC3143C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62BF-3E51-4C17-ABD1-8AE99E5B34BD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D928-B033-495E-A5E1-4967B8EF3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2B5E-5013-4DE2-A281-2F4A66A44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CA44-9745-4A73-A6EB-70EC6E71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g"/><Relationship Id="rId4" Type="http://schemas.openxmlformats.org/officeDocument/2006/relationships/hyperlink" Target="http://www.flickr.com/photos/bycp/558815107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2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Kazi_Islam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ommons.wikimedia.org/wiki/Category:Kazi_Nazrul_Islam?uselang=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zi_Isla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FA25D23-4240-4E9A-8BC6-FFCABB934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91762" y="789786"/>
            <a:ext cx="5244890" cy="30801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5036447-91C0-4E37-88E8-D6A529C6513A}"/>
              </a:ext>
            </a:extLst>
          </p:cNvPr>
          <p:cNvGrpSpPr/>
          <p:nvPr/>
        </p:nvGrpSpPr>
        <p:grpSpPr>
          <a:xfrm>
            <a:off x="423081" y="3094894"/>
            <a:ext cx="11140248" cy="2862775"/>
            <a:chOff x="288386" y="3094894"/>
            <a:chExt cx="11098244" cy="2862775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7A920498-352F-4E9F-BF42-38DF39C65B42}"/>
                </a:ext>
              </a:extLst>
            </p:cNvPr>
            <p:cNvSpPr/>
            <p:nvPr/>
          </p:nvSpPr>
          <p:spPr>
            <a:xfrm>
              <a:off x="288386" y="3094894"/>
              <a:ext cx="2307102" cy="1097280"/>
            </a:xfrm>
            <a:prstGeom prst="cloudCallout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</a:t>
              </a:r>
              <a:endPara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DDFCDF0B-3BDD-42FF-A91C-0E355736BAC8}"/>
                </a:ext>
              </a:extLst>
            </p:cNvPr>
            <p:cNvSpPr/>
            <p:nvPr/>
          </p:nvSpPr>
          <p:spPr>
            <a:xfrm>
              <a:off x="2279553" y="4002259"/>
              <a:ext cx="2307102" cy="1097280"/>
            </a:xfrm>
            <a:prstGeom prst="cloudCallout">
              <a:avLst/>
            </a:prstGeom>
            <a:solidFill>
              <a:srgbClr val="92D050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E3220305-9426-40F2-855C-45F9E95938FA}"/>
                </a:ext>
              </a:extLst>
            </p:cNvPr>
            <p:cNvSpPr/>
            <p:nvPr/>
          </p:nvSpPr>
          <p:spPr>
            <a:xfrm>
              <a:off x="4586655" y="4860389"/>
              <a:ext cx="2307102" cy="1097280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hought Bubble: Cloud 10">
              <a:extLst>
                <a:ext uri="{FF2B5EF4-FFF2-40B4-BE49-F238E27FC236}">
                  <a16:creationId xmlns:a16="http://schemas.microsoft.com/office/drawing/2014/main" id="{AC622E08-0602-4557-B56C-9A904EB3818D}"/>
                </a:ext>
              </a:extLst>
            </p:cNvPr>
            <p:cNvSpPr/>
            <p:nvPr/>
          </p:nvSpPr>
          <p:spPr>
            <a:xfrm>
              <a:off x="6893757" y="4002259"/>
              <a:ext cx="2307102" cy="1097280"/>
            </a:xfrm>
            <a:prstGeom prst="cloud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8458E854-EC3F-40B3-8F01-08BB0DF4F538}"/>
                </a:ext>
              </a:extLst>
            </p:cNvPr>
            <p:cNvSpPr/>
            <p:nvPr/>
          </p:nvSpPr>
          <p:spPr>
            <a:xfrm>
              <a:off x="9079528" y="3144129"/>
              <a:ext cx="2307102" cy="1097280"/>
            </a:xfrm>
            <a:prstGeom prst="cloudCallout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454045FA-0AF6-419A-8EFB-DD2B79B00A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362AFF-BCF7-4EDC-A7AD-B6FC020B5490}"/>
              </a:ext>
            </a:extLst>
          </p:cNvPr>
          <p:cNvSpPr txBox="1"/>
          <p:nvPr/>
        </p:nvSpPr>
        <p:spPr>
          <a:xfrm>
            <a:off x="768646" y="2516591"/>
            <a:ext cx="5051685" cy="193899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endParaRPr lang="bn-IN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B04CE-0887-4AB9-A8B3-ED976373688A}"/>
              </a:ext>
            </a:extLst>
          </p:cNvPr>
          <p:cNvSpPr txBox="1"/>
          <p:nvPr/>
        </p:nvSpPr>
        <p:spPr>
          <a:xfrm>
            <a:off x="596380" y="462867"/>
            <a:ext cx="1057451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কর্তৃক কবিতা পঠন ও বিষয় সংশ্লিষ্ট ছবি দেখিয়ে,শিক্ষার্থী কর্তৃক প্রশ্নোত্তরের মাধ্যমে পাঠ সহজিকরণ  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295F2-A0C7-41DF-BAC5-3E8DAE371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45379" b="4621"/>
          <a:stretch/>
        </p:blipFill>
        <p:spPr>
          <a:xfrm>
            <a:off x="5992596" y="1663196"/>
            <a:ext cx="5047213" cy="364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09381A-D849-490D-AE59-011195EA77D0}"/>
              </a:ext>
            </a:extLst>
          </p:cNvPr>
          <p:cNvSpPr txBox="1"/>
          <p:nvPr/>
        </p:nvSpPr>
        <p:spPr>
          <a:xfrm>
            <a:off x="7338572" y="5308979"/>
            <a:ext cx="251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rgbClr val="4BFF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>
                <a:ln w="0"/>
                <a:solidFill>
                  <a:srgbClr val="4BFF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n w="0"/>
                <a:solidFill>
                  <a:srgbClr val="4BFF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4800" dirty="0">
                <a:ln w="0"/>
                <a:solidFill>
                  <a:srgbClr val="4BFF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n w="0"/>
                <a:solidFill>
                  <a:srgbClr val="4BFF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4800" dirty="0">
                <a:ln w="0"/>
                <a:solidFill>
                  <a:srgbClr val="4BFF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endParaRPr lang="bn-IN" sz="4800" dirty="0">
              <a:ln w="0"/>
              <a:solidFill>
                <a:srgbClr val="4BFF4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3C038F3-4616-4FAF-ABE2-D567AB15DE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8933A-76EF-414E-BDC5-72F625CE6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23" y="1392517"/>
            <a:ext cx="4529510" cy="3953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BF17DA-96A3-472F-B7D1-AB13B9C98A3E}"/>
              </a:ext>
            </a:extLst>
          </p:cNvPr>
          <p:cNvSpPr txBox="1"/>
          <p:nvPr/>
        </p:nvSpPr>
        <p:spPr>
          <a:xfrm>
            <a:off x="989405" y="5465483"/>
            <a:ext cx="48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নিম্নে উতলা ধরণীতল,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3519F-94E3-4053-A0D7-1397BE046BB6}"/>
              </a:ext>
            </a:extLst>
          </p:cNvPr>
          <p:cNvSpPr txBox="1"/>
          <p:nvPr/>
        </p:nvSpPr>
        <p:spPr>
          <a:xfrm>
            <a:off x="989405" y="617626"/>
            <a:ext cx="48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উর্ধ্ব গগনে বাজে মাদল,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0ADEA-05D5-450C-804D-5DC48EB13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90" y="1448623"/>
            <a:ext cx="4363405" cy="405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453B88-09FA-477F-97B9-6BC4457C11B1}"/>
              </a:ext>
            </a:extLst>
          </p:cNvPr>
          <p:cNvSpPr txBox="1"/>
          <p:nvPr/>
        </p:nvSpPr>
        <p:spPr>
          <a:xfrm>
            <a:off x="6682797" y="5508387"/>
            <a:ext cx="48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অরুন প্রাতের তরুন দল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AD0E4F8-085D-48A0-9C8F-93794C0EA1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58809-A702-4593-9509-956270349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5" y="907015"/>
            <a:ext cx="4606102" cy="4059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DBDFF-92E4-4605-8D8D-17C7165DF0C4}"/>
              </a:ext>
            </a:extLst>
          </p:cNvPr>
          <p:cNvSpPr txBox="1"/>
          <p:nvPr/>
        </p:nvSpPr>
        <p:spPr>
          <a:xfrm>
            <a:off x="909251" y="4966780"/>
            <a:ext cx="4899546" cy="142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রে চল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রে চল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ts val="5100"/>
              </a:lnSpc>
            </a:pP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DE9E1-382D-49C8-A989-60FD96800C51}"/>
              </a:ext>
            </a:extLst>
          </p:cNvPr>
          <p:cNvSpPr txBox="1"/>
          <p:nvPr/>
        </p:nvSpPr>
        <p:spPr>
          <a:xfrm>
            <a:off x="6298527" y="5405258"/>
            <a:ext cx="515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ঊষার দুয়ারে হানি আঘাত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B65D4-45DF-4807-980D-1BB4E4B20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27" y="980700"/>
            <a:ext cx="5151945" cy="398608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EC11E757-E733-4710-9E9C-B5B08C75FB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0CBB71-FCC2-4A10-B1A7-DE80A450A79A}"/>
              </a:ext>
            </a:extLst>
          </p:cNvPr>
          <p:cNvSpPr txBox="1"/>
          <p:nvPr/>
        </p:nvSpPr>
        <p:spPr>
          <a:xfrm>
            <a:off x="514642" y="5488651"/>
            <a:ext cx="542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আনিব রাঙা প্রভাত,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7C3FF-6E91-456D-A364-DF7A1B48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8" y="538352"/>
            <a:ext cx="4913194" cy="4452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2DAF38-F229-49F8-B505-F357B22E3A0F}"/>
              </a:ext>
            </a:extLst>
          </p:cNvPr>
          <p:cNvSpPr txBox="1"/>
          <p:nvPr/>
        </p:nvSpPr>
        <p:spPr>
          <a:xfrm>
            <a:off x="6545787" y="5488651"/>
            <a:ext cx="48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টুটাব তিমির রাত,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E358B-1502-4907-9620-81F209A32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7"/>
          <a:stretch/>
        </p:blipFill>
        <p:spPr>
          <a:xfrm>
            <a:off x="6382013" y="682386"/>
            <a:ext cx="5392048" cy="4308285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712CA70D-63EA-4167-B13A-1FE0D00D3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ABD1AA-6870-42EB-8CC5-BB9B7550E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7" t="71685" r="55181" b="10642"/>
          <a:stretch/>
        </p:blipFill>
        <p:spPr>
          <a:xfrm>
            <a:off x="1019604" y="1108878"/>
            <a:ext cx="4868612" cy="4053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A9B08-9D44-48A8-B638-A8E4C8B98FCA}"/>
              </a:ext>
            </a:extLst>
          </p:cNvPr>
          <p:cNvSpPr txBox="1"/>
          <p:nvPr/>
        </p:nvSpPr>
        <p:spPr>
          <a:xfrm>
            <a:off x="760303" y="5385561"/>
            <a:ext cx="48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বাঁধার বিন্ধাচল।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E8C1B-8D35-4E7C-9791-A5CAB88CD8D0}"/>
              </a:ext>
            </a:extLst>
          </p:cNvPr>
          <p:cNvSpPr txBox="1"/>
          <p:nvPr/>
        </p:nvSpPr>
        <p:spPr>
          <a:xfrm>
            <a:off x="6648517" y="5385561"/>
            <a:ext cx="48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নব নবীনের গাহিয়া গান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89E08A-6629-4119-B64E-EF74F813B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8" t="44501" r="5217" b="39053"/>
          <a:stretch/>
        </p:blipFill>
        <p:spPr>
          <a:xfrm>
            <a:off x="6590334" y="1303358"/>
            <a:ext cx="4899547" cy="3858905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F740BEFA-4EE8-4884-A37C-AC74875A8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3E995F-3EDB-43A9-A959-5CAD0644D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1"/>
          <a:stretch/>
        </p:blipFill>
        <p:spPr>
          <a:xfrm>
            <a:off x="855852" y="641444"/>
            <a:ext cx="5090615" cy="4698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848C3-C30D-4D32-8F89-A24BC7F594B4}"/>
              </a:ext>
            </a:extLst>
          </p:cNvPr>
          <p:cNvSpPr txBox="1"/>
          <p:nvPr/>
        </p:nvSpPr>
        <p:spPr>
          <a:xfrm>
            <a:off x="855852" y="5339463"/>
            <a:ext cx="48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সজীব করিব মহাশ্মশান,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BA53F-F25F-4FA1-A387-DBE9587DDE45}"/>
              </a:ext>
            </a:extLst>
          </p:cNvPr>
          <p:cNvSpPr txBox="1"/>
          <p:nvPr/>
        </p:nvSpPr>
        <p:spPr>
          <a:xfrm>
            <a:off x="6713516" y="5388971"/>
            <a:ext cx="489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দানিব নতুন প্রাণ,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6C8F58-BE87-4F9F-AA2F-98B9B924D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2"/>
          <a:stretch/>
        </p:blipFill>
        <p:spPr>
          <a:xfrm>
            <a:off x="6713516" y="638032"/>
            <a:ext cx="4977476" cy="4582015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E74E31D3-B4CF-4BE9-8FAE-A341C6C764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D1C2DE-4914-4C16-81E5-D8E0BBC9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729096"/>
            <a:ext cx="6810233" cy="4612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4D1AD3-55BA-415B-8B90-5DA63EBE6EB1}"/>
              </a:ext>
            </a:extLst>
          </p:cNvPr>
          <p:cNvSpPr txBox="1"/>
          <p:nvPr/>
        </p:nvSpPr>
        <p:spPr>
          <a:xfrm>
            <a:off x="2125240" y="5426501"/>
            <a:ext cx="766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বাহুতে নবীন বল।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116606F-7B24-40FD-B8AD-9866EF38BB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BAB802-A93B-43FD-9764-A87F6C7F7579}"/>
              </a:ext>
            </a:extLst>
          </p:cNvPr>
          <p:cNvSpPr txBox="1"/>
          <p:nvPr/>
        </p:nvSpPr>
        <p:spPr>
          <a:xfrm>
            <a:off x="587422" y="1020131"/>
            <a:ext cx="11245755" cy="40376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5100"/>
              </a:lnSpc>
            </a:pP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কবিতায় কবি তরুনদের মাধ্যমে নতুনের ইতিবাচক সূচনা প্রত্যাশা করছেন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 তরুনেরা সব বাঁধা বিপত্তি অতিক্রম করে আমাদের জীবনের নেমে আশা অন্ধকারকে দূরীভূত করে নতুন সূর্যের আলোকে নিজেদেরকে আলোকিত করে দেশ ও দশের সুন্দর ভবিষ্যৎ রচনা করবে। কবি তাঁর লেখা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তরুনদেরকে উজ্জী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 করতে চেয়েছেন।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BC2730A-DD33-4F7E-B0D4-1D67A0717E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23316E9-68DF-4CF4-A930-2ACA110FADD6}"/>
              </a:ext>
            </a:extLst>
          </p:cNvPr>
          <p:cNvSpPr/>
          <p:nvPr/>
        </p:nvSpPr>
        <p:spPr>
          <a:xfrm>
            <a:off x="2593144" y="745588"/>
            <a:ext cx="7005711" cy="14911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ADF9F-BAFE-435E-9EF9-4A0A36370F8B}"/>
              </a:ext>
            </a:extLst>
          </p:cNvPr>
          <p:cNvSpPr txBox="1"/>
          <p:nvPr/>
        </p:nvSpPr>
        <p:spPr>
          <a:xfrm>
            <a:off x="1664676" y="2579979"/>
            <a:ext cx="8886093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২২   পৃষ্ঠা শিক্ষার্থীরা পড়বে। শিক্ষার্থীরা শুদ্ধ ও স্পষ্ট উচ্চারণে কবিতা পড়তে পারতেছে কিনা শিক্ষক ঘুরে ঘুরে দেখবেন। একজন শিক্ষার্থী পড়লে আরেকজন শিক্ষার্থী তাকে অনুসরন করছে কিনা ,শিক্ষার্থীদের প্রশ্ন করণে ও উত্তর দানে শিক্ষক সহযোগিতা করবেন। 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C256A85-477C-4986-BDC2-6825C0C4D3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5D0D137-B828-481A-A041-4D16003E645C}"/>
              </a:ext>
            </a:extLst>
          </p:cNvPr>
          <p:cNvSpPr txBox="1"/>
          <p:nvPr/>
        </p:nvSpPr>
        <p:spPr>
          <a:xfrm>
            <a:off x="6329154" y="1414745"/>
            <a:ext cx="4527716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পঠনের বিভিন্ন ধাপে শিক্ষক এর  সাথে পাঠ্য বইয়ের ২২ পৃষ্ঠা শিক্ষার্থীরাও  অনুসরন করবে। শিক্ষার্থীদের প্রশ্ন করণে ও উত্তর দানে শিক্ষক সহযোগিতা করবেন।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904D5C-CE75-4FDD-9656-8E99F68D824C}"/>
              </a:ext>
            </a:extLst>
          </p:cNvPr>
          <p:cNvGrpSpPr/>
          <p:nvPr/>
        </p:nvGrpSpPr>
        <p:grpSpPr>
          <a:xfrm>
            <a:off x="430255" y="1824763"/>
            <a:ext cx="5502604" cy="3042910"/>
            <a:chOff x="966763" y="2407004"/>
            <a:chExt cx="5129237" cy="2972481"/>
          </a:xfrm>
        </p:grpSpPr>
        <p:pic>
          <p:nvPicPr>
            <p:cNvPr id="16" name="Picture 2" descr="https://tse1.mm.bing.net/th?id=OIP.kqm1q_2_9q_UA4i0cBD5mgHaGo&amp;pid=Api&amp;P=0&amp;w=170&amp;h=153">
              <a:extLst>
                <a:ext uri="{FF2B5EF4-FFF2-40B4-BE49-F238E27FC236}">
                  <a16:creationId xmlns:a16="http://schemas.microsoft.com/office/drawing/2014/main" id="{9AD05579-48D5-4362-A17E-2371CF4E16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6" t="21249" r="7990" b="19946"/>
            <a:stretch/>
          </p:blipFill>
          <p:spPr bwMode="auto">
            <a:xfrm>
              <a:off x="966763" y="2407004"/>
              <a:ext cx="5129237" cy="2972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64DA4F-4D4F-4485-85C3-90623AE49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27"/>
            <a:stretch/>
          </p:blipFill>
          <p:spPr>
            <a:xfrm>
              <a:off x="3751818" y="2524837"/>
              <a:ext cx="2344181" cy="26613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B87C79-30AC-440E-92AA-7CC3F253D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26"/>
            <a:stretch/>
          </p:blipFill>
          <p:spPr>
            <a:xfrm>
              <a:off x="1165292" y="2524837"/>
              <a:ext cx="2147676" cy="2661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1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EE0AC-6475-4BBF-B5D8-66FAF9DBFBB8}"/>
              </a:ext>
            </a:extLst>
          </p:cNvPr>
          <p:cNvCxnSpPr/>
          <p:nvPr/>
        </p:nvCxnSpPr>
        <p:spPr>
          <a:xfrm>
            <a:off x="5872578" y="1687242"/>
            <a:ext cx="126609" cy="4761993"/>
          </a:xfrm>
          <a:prstGeom prst="line">
            <a:avLst/>
          </a:prstGeom>
          <a:ln w="327025" cmpd="tri">
            <a:gradFill flip="none" rotWithShape="1">
              <a:gsLst>
                <a:gs pos="37000">
                  <a:srgbClr val="00B050"/>
                </a:gs>
                <a:gs pos="69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7B2FD1-61F6-4291-A725-77B987284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r="8954" b="5115"/>
          <a:stretch/>
        </p:blipFill>
        <p:spPr>
          <a:xfrm>
            <a:off x="2174048" y="2211418"/>
            <a:ext cx="1425882" cy="1744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3A53E113-8608-4685-9A14-989F508BAFF7}"/>
              </a:ext>
            </a:extLst>
          </p:cNvPr>
          <p:cNvSpPr/>
          <p:nvPr/>
        </p:nvSpPr>
        <p:spPr>
          <a:xfrm>
            <a:off x="3431981" y="463353"/>
            <a:ext cx="4895557" cy="1223889"/>
          </a:xfrm>
          <a:prstGeom prst="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পরিচিতি</a:t>
            </a:r>
            <a:endParaRPr lang="en-US" sz="66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C61426DC-9941-4F67-9B9B-1C916C56B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38" y="2211418"/>
            <a:ext cx="1249309" cy="1707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B6BE6E1-C40A-4DC1-AD3E-24B7ECF894F4}"/>
              </a:ext>
            </a:extLst>
          </p:cNvPr>
          <p:cNvSpPr/>
          <p:nvPr/>
        </p:nvSpPr>
        <p:spPr>
          <a:xfrm>
            <a:off x="583802" y="2028270"/>
            <a:ext cx="4775989" cy="4524266"/>
          </a:xfrm>
          <a:prstGeom prst="frame">
            <a:avLst>
              <a:gd name="adj1" fmla="val 5498"/>
            </a:avLst>
          </a:prstGeom>
          <a:gradFill flip="none" rotWithShape="1">
            <a:gsLst>
              <a:gs pos="0">
                <a:srgbClr val="4BFF4B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9C71F5-8A9E-4BC1-8298-29CF355E7E99}"/>
              </a:ext>
            </a:extLst>
          </p:cNvPr>
          <p:cNvSpPr txBox="1"/>
          <p:nvPr/>
        </p:nvSpPr>
        <p:spPr>
          <a:xfrm>
            <a:off x="848764" y="3956228"/>
            <a:ext cx="4007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জয়া রায় 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বাকাইল সরকারি প্রাথমিক বিদ্যালয়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 সদর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72F262E-16A9-421C-8215-5F01FBAC5A34}"/>
              </a:ext>
            </a:extLst>
          </p:cNvPr>
          <p:cNvSpPr/>
          <p:nvPr/>
        </p:nvSpPr>
        <p:spPr>
          <a:xfrm>
            <a:off x="6446294" y="2028270"/>
            <a:ext cx="5398703" cy="4524266"/>
          </a:xfrm>
          <a:prstGeom prst="frame">
            <a:avLst>
              <a:gd name="adj1" fmla="val 5498"/>
            </a:avLst>
          </a:prstGeom>
          <a:gradFill flip="none" rotWithShape="1">
            <a:gsLst>
              <a:gs pos="0">
                <a:srgbClr val="4BFF4B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bn-BD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শ্রেণি: 		তৃতীয়</a:t>
            </a:r>
          </a:p>
          <a:p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</a:t>
            </a:r>
            <a:r>
              <a:rPr lang="bn-BD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বিষয়: 		বাংলা</a:t>
            </a:r>
          </a:p>
          <a:p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</a:t>
            </a:r>
            <a:r>
              <a:rPr lang="bn-BD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পাঠ: 		কবিতা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B2EEC2B0-351A-45CE-8DE0-2497CEDAFA75}"/>
              </a:ext>
            </a:extLst>
          </p:cNvPr>
          <p:cNvSpPr/>
          <p:nvPr/>
        </p:nvSpPr>
        <p:spPr>
          <a:xfrm>
            <a:off x="-96813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7FC0ACB-8FCF-4D1E-8CD8-4D1C7C0774A9}"/>
              </a:ext>
            </a:extLst>
          </p:cNvPr>
          <p:cNvSpPr/>
          <p:nvPr/>
        </p:nvSpPr>
        <p:spPr>
          <a:xfrm>
            <a:off x="1800679" y="1333500"/>
            <a:ext cx="7736114" cy="38585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পঠনের প্রতিটি ধাপ অনুসরন পুর্ব্বক কবিতাটূকু বার বার অনুশীলন করানো হবে।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45BCDC5-DB35-4B53-9513-2309AEB879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0433DF4-13B4-4C25-9D06-81A6E8D50315}"/>
              </a:ext>
            </a:extLst>
          </p:cNvPr>
          <p:cNvSpPr/>
          <p:nvPr/>
        </p:nvSpPr>
        <p:spPr>
          <a:xfrm>
            <a:off x="4698075" y="673697"/>
            <a:ext cx="2900438" cy="900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FB617-1EE2-4535-B7B0-FFC1882E9623}"/>
              </a:ext>
            </a:extLst>
          </p:cNvPr>
          <p:cNvSpPr txBox="1"/>
          <p:nvPr/>
        </p:nvSpPr>
        <p:spPr>
          <a:xfrm>
            <a:off x="846776" y="2545618"/>
            <a:ext cx="2175804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 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651E5D-604F-4AAC-961C-E6A2BDCE298F}"/>
              </a:ext>
            </a:extLst>
          </p:cNvPr>
          <p:cNvCxnSpPr/>
          <p:nvPr/>
        </p:nvCxnSpPr>
        <p:spPr>
          <a:xfrm>
            <a:off x="3374147" y="3129538"/>
            <a:ext cx="9500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65F3B2-372F-4DE0-8A75-AC7B2A01492C}"/>
              </a:ext>
            </a:extLst>
          </p:cNvPr>
          <p:cNvCxnSpPr/>
          <p:nvPr/>
        </p:nvCxnSpPr>
        <p:spPr>
          <a:xfrm>
            <a:off x="7051092" y="3129539"/>
            <a:ext cx="9500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CAD6BBD-D3EC-4FBE-B8FC-7CD9D0F65C68}"/>
              </a:ext>
            </a:extLst>
          </p:cNvPr>
          <p:cNvSpPr txBox="1"/>
          <p:nvPr/>
        </p:nvSpPr>
        <p:spPr>
          <a:xfrm>
            <a:off x="8109333" y="2529374"/>
            <a:ext cx="358959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7200" b="1" dirty="0">
              <a:ln w="0"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54F532-379C-42FC-8E6E-B81103594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7977" r="42800" b="53641"/>
          <a:stretch/>
        </p:blipFill>
        <p:spPr>
          <a:xfrm>
            <a:off x="4793320" y="2311392"/>
            <a:ext cx="1907479" cy="155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0A326D-2AD3-4DE6-ABAC-D2CED259971C}"/>
              </a:ext>
            </a:extLst>
          </p:cNvPr>
          <p:cNvSpPr txBox="1"/>
          <p:nvPr/>
        </p:nvSpPr>
        <p:spPr>
          <a:xfrm>
            <a:off x="846776" y="4384033"/>
            <a:ext cx="2175804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মাদল 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87E636-61C5-4C9D-8304-702C5E4AE6E2}"/>
              </a:ext>
            </a:extLst>
          </p:cNvPr>
          <p:cNvCxnSpPr/>
          <p:nvPr/>
        </p:nvCxnSpPr>
        <p:spPr>
          <a:xfrm>
            <a:off x="3199000" y="4974264"/>
            <a:ext cx="9500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16DD0A-3D04-41CB-8374-B75D76DD1B2E}"/>
              </a:ext>
            </a:extLst>
          </p:cNvPr>
          <p:cNvCxnSpPr/>
          <p:nvPr/>
        </p:nvCxnSpPr>
        <p:spPr>
          <a:xfrm>
            <a:off x="6875945" y="4974265"/>
            <a:ext cx="9500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5E7DCA3-FF3B-4E6A-9D5E-FD4A8BCB1A78}"/>
              </a:ext>
            </a:extLst>
          </p:cNvPr>
          <p:cNvSpPr txBox="1"/>
          <p:nvPr/>
        </p:nvSpPr>
        <p:spPr>
          <a:xfrm>
            <a:off x="8001152" y="4374099"/>
            <a:ext cx="358959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বাজনা</a:t>
            </a:r>
            <a:endParaRPr lang="en-US" sz="7200" b="1" dirty="0">
              <a:ln w="0"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A9172A-8B37-46A8-9669-9219985D69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3" t="45607" r="5217" b="40864"/>
          <a:stretch/>
        </p:blipFill>
        <p:spPr>
          <a:xfrm>
            <a:off x="4793320" y="3928136"/>
            <a:ext cx="1907478" cy="2092254"/>
          </a:xfrm>
          <a:prstGeom prst="rect">
            <a:avLst/>
          </a:prstGeom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FF0436A7-415C-48C8-9521-879E02581C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6" grpId="0"/>
      <p:bldP spid="14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0BA52E-597D-4149-9F3E-4020A53795A0}"/>
              </a:ext>
            </a:extLst>
          </p:cNvPr>
          <p:cNvSpPr txBox="1"/>
          <p:nvPr/>
        </p:nvSpPr>
        <p:spPr>
          <a:xfrm>
            <a:off x="764878" y="2261456"/>
            <a:ext cx="217580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অরুন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F908B6B-295A-4D05-BA6E-227643B2BD95}"/>
              </a:ext>
            </a:extLst>
          </p:cNvPr>
          <p:cNvCxnSpPr/>
          <p:nvPr/>
        </p:nvCxnSpPr>
        <p:spPr>
          <a:xfrm>
            <a:off x="3071496" y="2850806"/>
            <a:ext cx="9500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69F5FC-51F5-4A5C-A721-36F685A0346A}"/>
              </a:ext>
            </a:extLst>
          </p:cNvPr>
          <p:cNvCxnSpPr/>
          <p:nvPr/>
        </p:nvCxnSpPr>
        <p:spPr>
          <a:xfrm>
            <a:off x="6636293" y="2818597"/>
            <a:ext cx="9500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A70FD-01E6-48FD-A40D-0866872BD269}"/>
              </a:ext>
            </a:extLst>
          </p:cNvPr>
          <p:cNvSpPr txBox="1"/>
          <p:nvPr/>
        </p:nvSpPr>
        <p:spPr>
          <a:xfrm>
            <a:off x="7868610" y="2076790"/>
            <a:ext cx="3807614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সকালের সূর্য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E5009-346E-4F15-8BFF-25CA26FF400B}"/>
              </a:ext>
            </a:extLst>
          </p:cNvPr>
          <p:cNvSpPr txBox="1"/>
          <p:nvPr/>
        </p:nvSpPr>
        <p:spPr>
          <a:xfrm>
            <a:off x="797550" y="4546680"/>
            <a:ext cx="20392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তরুন</a:t>
            </a:r>
            <a:endParaRPr lang="en-US" sz="4000" b="1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4A0693-9C45-4038-B54D-344179A5AE6D}"/>
              </a:ext>
            </a:extLst>
          </p:cNvPr>
          <p:cNvCxnSpPr/>
          <p:nvPr/>
        </p:nvCxnSpPr>
        <p:spPr>
          <a:xfrm>
            <a:off x="3071496" y="4983582"/>
            <a:ext cx="9500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ame 12">
            <a:extLst>
              <a:ext uri="{FF2B5EF4-FFF2-40B4-BE49-F238E27FC236}">
                <a16:creationId xmlns:a16="http://schemas.microsoft.com/office/drawing/2014/main" id="{E56FDE97-7BA1-45C1-8B59-43896C4F65F3}"/>
              </a:ext>
            </a:extLst>
          </p:cNvPr>
          <p:cNvSpPr/>
          <p:nvPr/>
        </p:nvSpPr>
        <p:spPr>
          <a:xfrm>
            <a:off x="14056" y="44970"/>
            <a:ext cx="12192000" cy="6858000"/>
          </a:xfrm>
          <a:prstGeom prst="frame">
            <a:avLst>
              <a:gd name="adj1" fmla="val 4090"/>
            </a:avLst>
          </a:prstGeom>
          <a:gradFill flip="none" rotWithShape="1">
            <a:gsLst>
              <a:gs pos="0">
                <a:srgbClr val="92D050"/>
              </a:gs>
              <a:gs pos="73000">
                <a:schemeClr val="accent2">
                  <a:lumMod val="0"/>
                  <a:lumOff val="100000"/>
                </a:schemeClr>
              </a:gs>
              <a:gs pos="78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84150" cmpd="tri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351339-C2BD-447F-8A4C-A3E2F62B4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9" t="33100" b="5762"/>
          <a:stretch/>
        </p:blipFill>
        <p:spPr>
          <a:xfrm>
            <a:off x="4440544" y="4177857"/>
            <a:ext cx="1892018" cy="1747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989DBE-3CD5-4B12-B920-EF7D0A02E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4" t="36515" r="11971" b="46903"/>
          <a:stretch/>
        </p:blipFill>
        <p:spPr>
          <a:xfrm>
            <a:off x="4460489" y="2029620"/>
            <a:ext cx="2175804" cy="157795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87E023-94BB-4730-BC64-BCD08F5D3287}"/>
              </a:ext>
            </a:extLst>
          </p:cNvPr>
          <p:cNvCxnSpPr/>
          <p:nvPr/>
        </p:nvCxnSpPr>
        <p:spPr>
          <a:xfrm>
            <a:off x="6472063" y="4983582"/>
            <a:ext cx="9500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4D4845-20B5-4D88-8AD2-350CA3596248}"/>
              </a:ext>
            </a:extLst>
          </p:cNvPr>
          <p:cNvSpPr txBox="1"/>
          <p:nvPr/>
        </p:nvSpPr>
        <p:spPr>
          <a:xfrm>
            <a:off x="7668724" y="3989764"/>
            <a:ext cx="3807614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ছোট ছোট  ছেলেমেয়েরা 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7A083F-911E-47B4-98E0-B08C035D8681}"/>
              </a:ext>
            </a:extLst>
          </p:cNvPr>
          <p:cNvSpPr/>
          <p:nvPr/>
        </p:nvSpPr>
        <p:spPr>
          <a:xfrm>
            <a:off x="4460489" y="558720"/>
            <a:ext cx="2900438" cy="900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0B22E895-B22C-4D30-99EC-79415404D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6 Points 1">
            <a:extLst>
              <a:ext uri="{FF2B5EF4-FFF2-40B4-BE49-F238E27FC236}">
                <a16:creationId xmlns:a16="http://schemas.microsoft.com/office/drawing/2014/main" id="{15890768-E483-48D5-B698-C69014051C0C}"/>
              </a:ext>
            </a:extLst>
          </p:cNvPr>
          <p:cNvSpPr/>
          <p:nvPr/>
        </p:nvSpPr>
        <p:spPr>
          <a:xfrm>
            <a:off x="2481942" y="595086"/>
            <a:ext cx="5863772" cy="1770743"/>
          </a:xfrm>
          <a:prstGeom prst="star16">
            <a:avLst>
              <a:gd name="adj" fmla="val 35929"/>
            </a:avLst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>
            <a:prstTxWarp prst="textPlain">
              <a:avLst/>
            </a:prstTxWarp>
          </a:bodyPr>
          <a:lstStyle/>
          <a:p>
            <a:pPr algn="ctr"/>
            <a:r>
              <a:rPr lang="bn-IN" sz="8800" b="1" dirty="0">
                <a:gradFill flip="none" rotWithShape="1">
                  <a:gsLst>
                    <a:gs pos="0">
                      <a:srgbClr val="FF0000"/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gradFill flip="none" rotWithShape="1">
                <a:gsLst>
                  <a:gs pos="0">
                    <a:srgbClr val="FF0000"/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5570B-B987-4FE2-8F33-05A1953D879B}"/>
              </a:ext>
            </a:extLst>
          </p:cNvPr>
          <p:cNvSpPr txBox="1"/>
          <p:nvPr/>
        </p:nvSpPr>
        <p:spPr>
          <a:xfrm>
            <a:off x="1097279" y="2186387"/>
            <a:ext cx="6335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প্রশ্নগুলির উত্তর লিখ: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176FB1-A840-4440-8A05-05F06E5F21A8}"/>
              </a:ext>
            </a:extLst>
          </p:cNvPr>
          <p:cNvGrpSpPr/>
          <p:nvPr/>
        </p:nvGrpSpPr>
        <p:grpSpPr>
          <a:xfrm>
            <a:off x="1097279" y="3094859"/>
            <a:ext cx="6335466" cy="1635209"/>
            <a:chOff x="1097279" y="3094859"/>
            <a:chExt cx="6335466" cy="16352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CF9B65-143A-4178-8EE0-37610D0F20AA}"/>
                </a:ext>
              </a:extLst>
            </p:cNvPr>
            <p:cNvSpPr txBox="1"/>
            <p:nvPr/>
          </p:nvSpPr>
          <p:spPr>
            <a:xfrm>
              <a:off x="1097279" y="3094859"/>
              <a:ext cx="6335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কবিতাটির  নাম কী?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39B3B2-7E48-4C0C-B23C-846B873B11B2}"/>
                </a:ext>
              </a:extLst>
            </p:cNvPr>
            <p:cNvSpPr txBox="1"/>
            <p:nvPr/>
          </p:nvSpPr>
          <p:spPr>
            <a:xfrm>
              <a:off x="1097279" y="3960627"/>
              <a:ext cx="6335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কবিতাটির কবির নাম কী?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9D037C-8190-468E-B7D1-0B04A4DEF494}"/>
              </a:ext>
            </a:extLst>
          </p:cNvPr>
          <p:cNvSpPr txBox="1"/>
          <p:nvPr/>
        </p:nvSpPr>
        <p:spPr>
          <a:xfrm>
            <a:off x="6984622" y="2874940"/>
            <a:ext cx="3508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উ: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8FBCE-33CC-4498-A110-AD4F34AADBE5}"/>
              </a:ext>
            </a:extLst>
          </p:cNvPr>
          <p:cNvSpPr txBox="1"/>
          <p:nvPr/>
        </p:nvSpPr>
        <p:spPr>
          <a:xfrm>
            <a:off x="6984622" y="3705383"/>
            <a:ext cx="474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উ: কাজী নজরুল ইসলাম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03624E91-5A28-45A6-B260-A5A61ECC222D}"/>
              </a:ext>
            </a:extLst>
          </p:cNvPr>
          <p:cNvSpPr/>
          <p:nvPr/>
        </p:nvSpPr>
        <p:spPr>
          <a:xfrm>
            <a:off x="14056" y="44970"/>
            <a:ext cx="12192000" cy="6858000"/>
          </a:xfrm>
          <a:prstGeom prst="frame">
            <a:avLst>
              <a:gd name="adj1" fmla="val 4090"/>
            </a:avLst>
          </a:prstGeom>
          <a:gradFill flip="none" rotWithShape="1">
            <a:gsLst>
              <a:gs pos="0">
                <a:srgbClr val="92D050"/>
              </a:gs>
              <a:gs pos="73000">
                <a:schemeClr val="accent2">
                  <a:lumMod val="0"/>
                  <a:lumOff val="100000"/>
                </a:schemeClr>
              </a:gs>
              <a:gs pos="78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84150" cmpd="tri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3552E-22D6-45C4-AC05-3F4F97B09BD6}"/>
              </a:ext>
            </a:extLst>
          </p:cNvPr>
          <p:cNvSpPr txBox="1"/>
          <p:nvPr/>
        </p:nvSpPr>
        <p:spPr>
          <a:xfrm>
            <a:off x="1097279" y="4984118"/>
            <a:ext cx="6335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উর্ধ্বগগনে কী বাজে?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5C406-CF56-48B7-B564-3B278246B44B}"/>
              </a:ext>
            </a:extLst>
          </p:cNvPr>
          <p:cNvSpPr txBox="1"/>
          <p:nvPr/>
        </p:nvSpPr>
        <p:spPr>
          <a:xfrm>
            <a:off x="6984621" y="4877352"/>
            <a:ext cx="3508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উ: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মাদল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5785793-33F3-48D2-AB40-54993E9A77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053995-8ACD-4924-960A-22F01B85607C}"/>
              </a:ext>
            </a:extLst>
          </p:cNvPr>
          <p:cNvGrpSpPr/>
          <p:nvPr/>
        </p:nvGrpSpPr>
        <p:grpSpPr>
          <a:xfrm>
            <a:off x="290570" y="931435"/>
            <a:ext cx="11058525" cy="5669390"/>
            <a:chOff x="239258" y="1570219"/>
            <a:chExt cx="5546361" cy="37175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5CADD5-1E4E-4FF3-B94C-F30E81F30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08" b="47144"/>
            <a:stretch/>
          </p:blipFill>
          <p:spPr>
            <a:xfrm>
              <a:off x="239258" y="1570219"/>
              <a:ext cx="5546361" cy="3717561"/>
            </a:xfrm>
            <a:prstGeom prst="rect">
              <a:avLst/>
            </a:prstGeom>
          </p:spPr>
        </p:pic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16E55350-ECE3-4A4E-8C13-299050834100}"/>
                </a:ext>
              </a:extLst>
            </p:cNvPr>
            <p:cNvSpPr/>
            <p:nvPr/>
          </p:nvSpPr>
          <p:spPr>
            <a:xfrm>
              <a:off x="856714" y="1940056"/>
              <a:ext cx="4513942" cy="841829"/>
            </a:xfrm>
            <a:prstGeom prst="flowChartTerminator">
              <a:avLst/>
            </a:prstGeom>
            <a:blipFill dpi="0" rotWithShape="1">
              <a:blip r:embed="rId4" cstate="print">
                <a:alphaModFix am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7FD83B8A-4F0B-4DF4-B4D6-15C6C2819309}"/>
              </a:ext>
            </a:extLst>
          </p:cNvPr>
          <p:cNvSpPr/>
          <p:nvPr/>
        </p:nvSpPr>
        <p:spPr>
          <a:xfrm>
            <a:off x="2874202" y="3594622"/>
            <a:ext cx="5700762" cy="2473377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কবিতাটি থেকে নতুন ও অজানা শব্দগুলো সনাক্ত করে খাতায় লিখে আনবে।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B0CEA2E-8D06-4C33-B9BE-AF34975D56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422462-FC0D-4FDB-A255-D34B680E8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5" t="-1" r="21688" b="41543"/>
          <a:stretch/>
        </p:blipFill>
        <p:spPr>
          <a:xfrm flipV="1">
            <a:off x="304802" y="330964"/>
            <a:ext cx="11582398" cy="6197600"/>
          </a:xfrm>
          <a:prstGeom prst="rect">
            <a:avLst/>
          </a:prstGeom>
        </p:spPr>
      </p:pic>
      <p:sp>
        <p:nvSpPr>
          <p:cNvPr id="6" name="Star: 32 Points 5">
            <a:extLst>
              <a:ext uri="{FF2B5EF4-FFF2-40B4-BE49-F238E27FC236}">
                <a16:creationId xmlns:a16="http://schemas.microsoft.com/office/drawing/2014/main" id="{197E75B5-A5F9-4CD2-B46A-A9373A8FAA48}"/>
              </a:ext>
            </a:extLst>
          </p:cNvPr>
          <p:cNvSpPr/>
          <p:nvPr/>
        </p:nvSpPr>
        <p:spPr>
          <a:xfrm>
            <a:off x="3206327" y="2039257"/>
            <a:ext cx="8680872" cy="4487779"/>
          </a:xfrm>
          <a:prstGeom prst="star32">
            <a:avLst>
              <a:gd name="adj" fmla="val 4654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/>
          </a:bodyPr>
          <a:lstStyle/>
          <a:p>
            <a:pPr algn="ctr"/>
            <a:r>
              <a:rPr lang="bn-IN" sz="16600" b="1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6600" b="1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b="1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6600" b="1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3B87081-9A15-4E92-93BF-D845A6B5BD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28259" y="477294"/>
            <a:ext cx="9172136" cy="1575582"/>
          </a:xfrm>
          <a:prstGeom prst="cloudCallout">
            <a:avLst>
              <a:gd name="adj1" fmla="val 27705"/>
              <a:gd name="adj2" fmla="val 775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4BFF4B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4BFF4B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810" y="3013297"/>
            <a:ext cx="10568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১  </a:t>
            </a:r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অর্থ ও ব্যাঞ্জনযুক্ত সহযোগে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তৈরি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শব্দ শুনে স্পষ্ট ও শুদ্ধভাবে বলতে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810" y="5177314"/>
            <a:ext cx="1044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 কবিতা</a:t>
            </a:r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  সংশ্লিষ্ট প্রশ্নের উত্তর লিখতে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 পারবে।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810" y="4323667"/>
            <a:ext cx="1007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কবিতাটি শ্রবণযোগ্য স্বরে আবৃত্তি করতে 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পারবে।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5FC069-6C01-4DEC-AF2E-8CAAA1C380B4}"/>
              </a:ext>
            </a:extLst>
          </p:cNvPr>
          <p:cNvSpPr txBox="1"/>
          <p:nvPr/>
        </p:nvSpPr>
        <p:spPr>
          <a:xfrm>
            <a:off x="1128259" y="2031075"/>
            <a:ext cx="7716055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4BFF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rgbClr val="4BFF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4BFF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4BFF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4BFF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solidFill>
                  <a:srgbClr val="4BFF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4BFF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solidFill>
                  <a:srgbClr val="4BFF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C4FEC7F-D976-4F6C-82B7-7546E5DD64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5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1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710C14-8843-4001-B56C-0E1DD1ACFEA2}"/>
              </a:ext>
            </a:extLst>
          </p:cNvPr>
          <p:cNvSpPr txBox="1"/>
          <p:nvPr/>
        </p:nvSpPr>
        <p:spPr>
          <a:xfrm>
            <a:off x="739362" y="646143"/>
            <a:ext cx="11302584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গত দিনের শেখা কবিতাটি </a:t>
            </a:r>
            <a:r>
              <a:rPr lang="bn-BD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 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7A6AF45-564C-4469-B794-A30C69C379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Audio1">
            <a:hlinkClick r:id="" action="ppaction://media"/>
            <a:extLst>
              <a:ext uri="{FF2B5EF4-FFF2-40B4-BE49-F238E27FC236}">
                <a16:creationId xmlns:a16="http://schemas.microsoft.com/office/drawing/2014/main" id="{E1CFB0BC-ACE8-42E6-9973-72203CA3EB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01" end="124348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6015" y="5247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727AE2-A6FA-4BB0-9183-0E060416FF5C}"/>
              </a:ext>
            </a:extLst>
          </p:cNvPr>
          <p:cNvSpPr txBox="1"/>
          <p:nvPr/>
        </p:nvSpPr>
        <p:spPr>
          <a:xfrm>
            <a:off x="848443" y="343618"/>
            <a:ext cx="4886793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বলি: 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68BCF-7900-49B6-9612-F0151C03E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046" y="5655212"/>
            <a:ext cx="4332849" cy="859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A26264-A923-4BA5-A3E6-1A1446019A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630" t="7704" r="4350" b="16467"/>
          <a:stretch/>
        </p:blipFill>
        <p:spPr>
          <a:xfrm>
            <a:off x="1096644" y="1767668"/>
            <a:ext cx="4072137" cy="409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E62F9D-F9FD-4FCC-AC82-4030B9DAC81E}"/>
              </a:ext>
            </a:extLst>
          </p:cNvPr>
          <p:cNvSpPr txBox="1"/>
          <p:nvPr/>
        </p:nvSpPr>
        <p:spPr>
          <a:xfrm>
            <a:off x="5472333" y="2383862"/>
            <a:ext cx="6063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2000"/>
              <a:buBlip>
                <a:blip r:embed="rId7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বলতে পার ছবিটি কার?</a:t>
            </a:r>
          </a:p>
          <a:p>
            <a:pPr marL="285750" indent="-285750">
              <a:buSzPct val="102000"/>
              <a:buBlip>
                <a:blip r:embed="rId7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তিনি কে ছিলেন?</a:t>
            </a:r>
          </a:p>
          <a:p>
            <a:pPr marL="285750" indent="-285750">
              <a:buSzPct val="102000"/>
              <a:buBlip>
                <a:blip r:embed="rId7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তাঁর নাম কী?</a:t>
            </a:r>
          </a:p>
          <a:p>
            <a:pPr marL="285750" indent="-285750">
              <a:buSzPct val="102000"/>
              <a:buBlip>
                <a:blip r:embed="rId7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তিনি আমাদের কাছে কী কবি নামে</a:t>
            </a:r>
          </a:p>
          <a:p>
            <a:pPr>
              <a:buSzPct val="102000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পরিচিত?</a:t>
            </a:r>
          </a:p>
          <a:p>
            <a:pPr marL="285750" indent="-285750">
              <a:buSzPct val="102000"/>
              <a:buBlip>
                <a:blip r:embed="rId7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তাঁর লেখা একটি ছড়ার নাম বল।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D92BA83-3636-451E-83F4-A35A2BD6F3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3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3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3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32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32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32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A86EF1-E697-4959-8CB1-7A3840B92FC8}"/>
              </a:ext>
            </a:extLst>
          </p:cNvPr>
          <p:cNvSpPr txBox="1"/>
          <p:nvPr/>
        </p:nvSpPr>
        <p:spPr>
          <a:xfrm>
            <a:off x="713875" y="3980552"/>
            <a:ext cx="4764505" cy="23083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কী বলতে পার আমাদের রণ সঙ্গীত কোনটি?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2E47-EC99-4D6E-9037-8C479ADB25D6}"/>
              </a:ext>
            </a:extLst>
          </p:cNvPr>
          <p:cNvSpPr txBox="1"/>
          <p:nvPr/>
        </p:nvSpPr>
        <p:spPr>
          <a:xfrm>
            <a:off x="6593304" y="4581798"/>
            <a:ext cx="4993106" cy="156966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 রণ সঙ্গীত কে লিখেছেন?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AE8B1-67CF-4348-B7B6-9F91B6311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630" t="7704" r="4350" b="16467"/>
          <a:stretch/>
        </p:blipFill>
        <p:spPr>
          <a:xfrm>
            <a:off x="7599345" y="1081445"/>
            <a:ext cx="2880159" cy="2899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ECDE9-F535-4CBF-A271-85CC448CFC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53979" r="17173"/>
          <a:stretch/>
        </p:blipFill>
        <p:spPr>
          <a:xfrm>
            <a:off x="713875" y="854242"/>
            <a:ext cx="4764505" cy="2947737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B70DCE4E-DB3E-4C75-B688-2454EC4C9E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7950F5-A6B2-4B84-A16E-CB155191CBFA}"/>
              </a:ext>
            </a:extLst>
          </p:cNvPr>
          <p:cNvGrpSpPr/>
          <p:nvPr/>
        </p:nvGrpSpPr>
        <p:grpSpPr>
          <a:xfrm>
            <a:off x="1665371" y="2661304"/>
            <a:ext cx="8948728" cy="2873566"/>
            <a:chOff x="1665371" y="2661304"/>
            <a:chExt cx="8948728" cy="28735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060BFED-8AE7-4A3E-8FC5-16108566F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6" t="78277" r="56977" b="3432"/>
            <a:stretch/>
          </p:blipFill>
          <p:spPr>
            <a:xfrm>
              <a:off x="1665371" y="2661305"/>
              <a:ext cx="2507307" cy="287356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E2CAB9-95CC-4D47-A93F-A4B477B86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6" t="78277" r="56977" b="3432"/>
            <a:stretch/>
          </p:blipFill>
          <p:spPr>
            <a:xfrm flipH="1">
              <a:off x="7940563" y="2661304"/>
              <a:ext cx="2673536" cy="287356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B9E541-5EFC-4FB2-8C6C-052291C58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2" t="11443" r="46975" b="53980"/>
            <a:stretch/>
          </p:blipFill>
          <p:spPr>
            <a:xfrm>
              <a:off x="4172678" y="2781955"/>
              <a:ext cx="3767885" cy="263226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BA7796-DB53-486B-8877-DF5D23DC5BE1}"/>
              </a:ext>
            </a:extLst>
          </p:cNvPr>
          <p:cNvSpPr txBox="1"/>
          <p:nvPr/>
        </p:nvSpPr>
        <p:spPr>
          <a:xfrm>
            <a:off x="3666319" y="859849"/>
            <a:ext cx="38290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52591F7A-C4A8-428E-9B71-D0AAA9CE87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47022-C3B0-4A0E-9E8F-DEAFC80FFFD2}"/>
              </a:ext>
            </a:extLst>
          </p:cNvPr>
          <p:cNvSpPr txBox="1"/>
          <p:nvPr/>
        </p:nvSpPr>
        <p:spPr>
          <a:xfrm>
            <a:off x="1334086" y="1905506"/>
            <a:ext cx="9523827" cy="304698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বার বার কবি ও কবিতার নাম বলবেন , বোর্ডে নাম লিখবেন ও শিক্ষার্থীদের লিখতে বলবেন। সকল শিক্ষার্থী খাতায় কবিতার নাম ও কবির নাম লিখছে কিনা তা পর্যবেক্ষণ করবেন।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79AAD8B-EAF7-4378-80A8-2674A1D7D0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F9C7B-FD0F-429D-BB01-EA339F0C77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23297" r="65196" b="22911"/>
          <a:stretch/>
        </p:blipFill>
        <p:spPr>
          <a:xfrm>
            <a:off x="2991357" y="2264981"/>
            <a:ext cx="4073633" cy="404944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88CEF6-FD7A-4700-976A-6BB6C4FEB1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1474" y="5042105"/>
            <a:ext cx="609600" cy="609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C1957C-5074-4123-8A56-9B4D5CEFE848}"/>
              </a:ext>
            </a:extLst>
          </p:cNvPr>
          <p:cNvGrpSpPr/>
          <p:nvPr/>
        </p:nvGrpSpPr>
        <p:grpSpPr>
          <a:xfrm>
            <a:off x="848436" y="543577"/>
            <a:ext cx="10495127" cy="1309479"/>
            <a:chOff x="2351314" y="522515"/>
            <a:chExt cx="4934857" cy="10073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17C5EC-6B5D-4CF7-9363-494F822C4D90}"/>
                </a:ext>
              </a:extLst>
            </p:cNvPr>
            <p:cNvSpPr txBox="1"/>
            <p:nvPr/>
          </p:nvSpPr>
          <p:spPr>
            <a:xfrm>
              <a:off x="2351314" y="698829"/>
              <a:ext cx="4717143" cy="6392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কর্তৃক কবিতা আবৃত্তি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3355D851-93F5-4462-87C9-066E4C01A31A}"/>
                </a:ext>
              </a:extLst>
            </p:cNvPr>
            <p:cNvSpPr/>
            <p:nvPr/>
          </p:nvSpPr>
          <p:spPr>
            <a:xfrm>
              <a:off x="2351314" y="522515"/>
              <a:ext cx="4934857" cy="1007312"/>
            </a:xfrm>
            <a:prstGeom prst="fram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rame 8">
            <a:extLst>
              <a:ext uri="{FF2B5EF4-FFF2-40B4-BE49-F238E27FC236}">
                <a16:creationId xmlns:a16="http://schemas.microsoft.com/office/drawing/2014/main" id="{8BDF58CF-2353-4902-9CF8-EF3E040EF8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38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500</Words>
  <Application>Microsoft Office PowerPoint</Application>
  <PresentationFormat>Widescreen</PresentationFormat>
  <Paragraphs>84</Paragraphs>
  <Slides>25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joya roy</dc:creator>
  <cp:lastModifiedBy>joya roy</cp:lastModifiedBy>
  <cp:revision>55</cp:revision>
  <dcterms:created xsi:type="dcterms:W3CDTF">2021-05-31T11:01:39Z</dcterms:created>
  <dcterms:modified xsi:type="dcterms:W3CDTF">2021-06-06T15:31:33Z</dcterms:modified>
</cp:coreProperties>
</file>