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0"/>
  </p:notesMasterIdLst>
  <p:sldIdLst>
    <p:sldId id="300" r:id="rId2"/>
    <p:sldId id="256" r:id="rId3"/>
    <p:sldId id="287" r:id="rId4"/>
    <p:sldId id="288" r:id="rId5"/>
    <p:sldId id="291" r:id="rId6"/>
    <p:sldId id="289" r:id="rId7"/>
    <p:sldId id="304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49" autoAdjust="0"/>
  </p:normalViewPr>
  <p:slideViewPr>
    <p:cSldViewPr>
      <p:cViewPr varScale="1">
        <p:scale>
          <a:sx n="80" d="100"/>
          <a:sy n="80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6F06-EA3E-4831-BC5C-31E7EBACA427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823-BF4D-499E-AC80-0D133084F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researchgate.net%2Ffigure%2FParts-of-cable-termination-20_fig1_344625291&amp;psig=AOvVaw1Gwt4DGGW8uJZmg-JbqvoF&amp;ust=1623044618089000&amp;source=images&amp;cd=vfe&amp;ved=0CA0QjhxqFwoTCLCO_sSmgvECFQAAAAAdAAAAAB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youtube.com%2Fwatch%3Fv%3DHedRGM5zR7Q&amp;psig=AOvVaw1Gwt4DGGW8uJZmg-JbqvoF&amp;ust=1623044618089000&amp;source=images&amp;cd=vfe&amp;ved=0CA0QjhxqFwoTCLCO_sSmgvECFQAAAAAdAAAAABAv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powerandcables.com%2Fproduct%2Fhv-cable-joints-terminations-connectors%2Fhv-cable-terminations-heat-shrink-terminations%2F&amp;psig=AOvVaw1Gwt4DGGW8uJZmg-JbqvoF&amp;ust=1623044618089000&amp;source=images&amp;cd=vfe&amp;ved=0CA0QjhxqFwoTCLCO_sSmgvECFQAAAAAdAAAAABA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indiamart.com%2Fagniser%2Flt-cable-laying-and-termination.html&amp;psig=AOvVaw1Gwt4DGGW8uJZmg-JbqvoF&amp;ust=1623044618089000&amp;source=images&amp;cd=vfe&amp;ved=0CA0QjhxqFwoTCLCO_sSmgvECFQAAAAAdAAAAABA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indiamart.com%2Fproddetail%2Findoor-cable-termination-kits-18916367097.html&amp;psig=AOvVaw1Gwt4DGGW8uJZmg-JbqvoF&amp;ust=1623044618089000&amp;source=images&amp;cd=vfe&amp;ved=0CA0QjhxqFwoTCLCO_sSmgvECFQAAAAAdAAAAABA_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www.chelseaelectricconsulting.com%2Flow-voltage-cable-termination-kit.htm&amp;psig=AOvVaw1Gwt4DGGW8uJZmg-JbqvoF&amp;ust=1623044618089000&amp;source=images&amp;cd=vfe&amp;ved=0CA0QjhxqFwoTCLCO_sSmgvECFQAAAAAdAAAAABB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electricaltechnology.org%2F2018%2F07%2Fmv-hv-cable-termination-joints.html&amp;psig=AOvVaw1Gwt4DGGW8uJZmg-JbqvoF&amp;ust=1623044618089000&amp;source=images&amp;cd=vfe&amp;ved=0CA0QjhxqFwoTCLCO_sSmgvECFQAAAAAdAAAAABBW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electricaltechnology.org/2018/07/mv-hv-cable-termination-joints.html&amp;psig=AOvVaw1Gwt4DGGW8uJZmg-JbqvoF&amp;ust=1623044618089000&amp;source=images&amp;cd=vfe&amp;ved=0CA0QjhxqFwoTCLCO_sSmgvECFQAAAAAdAAAAABBW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powerandcables.com%2Fproduct%2Fproduct-category%2F3-core-150-240sqmm-sps-3tis-7-2x-c%2F&amp;psig=AOvVaw1Gwt4DGGW8uJZmg-JbqvoF&amp;ust=1623044618089000&amp;source=images&amp;cd=vfe&amp;ved=0CA0QjhxqFwoTCLCO_sSmgvECFQAAAAAdAAAAABA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11629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" y="-24063"/>
            <a:ext cx="9116293" cy="1700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28" y="2362200"/>
            <a:ext cx="3377047" cy="353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0" y="2743198"/>
            <a:ext cx="1524001" cy="1524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463012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"/>
            <a:ext cx="26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Parts of cable termination [20]. | Download Scientific Diagram"/>
              </a:rPr>
              <a:t>Parts of cable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87733" cy="4324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7289" y="533400"/>
            <a:ext cx="411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3 phase DB main Power cable termination"/>
              </a:rPr>
              <a:t>3 phase DB main Power cable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06" y="1600200"/>
            <a:ext cx="6300787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685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Heat Shrink Terminations 11kV 33kV High Voltage | Cable Terminations"/>
              </a:rPr>
              <a:t>Heat Shrink Terminations 11kV 33kV High Voltage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826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7255" y="762000"/>
            <a:ext cx="3066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LT Cable Laying and Termination - LT Cable Termination Service Provider  from Bhiwandi"/>
              </a:rPr>
              <a:t>LT Cable Laying and </a:t>
            </a:r>
            <a:r>
              <a:rPr lang="en-US" dirty="0" err="1">
                <a:hlinkClick r:id="rId3" tooltip="LT Cable Laying and Termination - LT Cable Termination Service Provider  from Bhiwandi"/>
              </a:rPr>
              <a:t>Terminatio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0534"/>
            <a:ext cx="5943600" cy="492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1143000"/>
            <a:ext cx="296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Indoor Cable Termination Kits"/>
              </a:rPr>
              <a:t>Indoor Cable Termination 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1832908"/>
            <a:ext cx="3803650" cy="4193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762000"/>
            <a:ext cx="412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Wholesale Low Voltage Cable Termination Kit Supplier in Delhi India"/>
              </a:rPr>
              <a:t>Wholesale Low Voltage Cable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048125" cy="4067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 tooltip="MV &amp; HV Cable Termination to Equipment &amp; Joints - ELECTRICAL TECHNOLOGY"/>
              </a:rPr>
              <a:t>             MV </a:t>
            </a:r>
            <a:r>
              <a:rPr lang="en-US" dirty="0">
                <a:hlinkClick r:id="rId3" tooltip="MV &amp; HV Cable Termination to Equipment &amp; Joints - ELECTRICAL TECHNOLOGY"/>
              </a:rPr>
              <a:t>&amp; HV Cable Termination to Equipment &amp;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239000" cy="133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362200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১। ক্যাবল </a:t>
            </a:r>
            <a:r>
              <a:rPr lang="en-US" dirty="0" err="1" smtClean="0"/>
              <a:t>টার্মিনেশন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663" y="3077781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২</a:t>
            </a:r>
            <a:r>
              <a:rPr lang="en-US" dirty="0" smtClean="0"/>
              <a:t>। ক্যাবল </a:t>
            </a:r>
            <a:r>
              <a:rPr lang="en-US" dirty="0" err="1" smtClean="0"/>
              <a:t>টার্মিনেশনের</a:t>
            </a:r>
            <a:r>
              <a:rPr lang="en-US" dirty="0" smtClean="0"/>
              <a:t> </a:t>
            </a:r>
            <a:r>
              <a:rPr lang="en-US" dirty="0" err="1" smtClean="0"/>
              <a:t>পদক্ষেপসমুহ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01383"/>
            <a:ext cx="722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৩।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MV &amp; HV Cable Termination to Equipment &amp; Joints - ELECTRICAL TECHNOLOGY"/>
              </a:rPr>
              <a:t>MV &amp; HV Cable Termination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সহ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3668"/>
          </a:xfrm>
          <a:prstGeom prst="rect">
            <a:avLst/>
          </a:prstGeom>
        </p:spPr>
      </p:pic>
      <p:pic>
        <p:nvPicPr>
          <p:cNvPr id="8" name="Picture 7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1030" flipH="1">
            <a:off x="4107799" y="3654572"/>
            <a:ext cx="1260479" cy="9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324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" y="457200"/>
            <a:ext cx="8301766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2139" y="4912404"/>
            <a:ext cx="292951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আতিকুর</a:t>
            </a:r>
            <a:r>
              <a:rPr lang="en-US" sz="2000" dirty="0"/>
              <a:t> </a:t>
            </a:r>
            <a:r>
              <a:rPr lang="en-US" sz="2000" dirty="0" err="1"/>
              <a:t>রহমান</a:t>
            </a:r>
            <a:endParaRPr lang="en-US" sz="2000" dirty="0"/>
          </a:p>
          <a:p>
            <a:r>
              <a:rPr lang="en-US" sz="1200" dirty="0" err="1"/>
              <a:t>ট্রেড</a:t>
            </a:r>
            <a:r>
              <a:rPr lang="en-US" sz="1200" dirty="0"/>
              <a:t> </a:t>
            </a:r>
            <a:r>
              <a:rPr lang="en-US" sz="1200" dirty="0" err="1"/>
              <a:t>ইন্সট্রাক্টর</a:t>
            </a:r>
            <a:r>
              <a:rPr lang="en-US" sz="1200" dirty="0"/>
              <a:t>(</a:t>
            </a:r>
            <a:r>
              <a:rPr lang="en-US" sz="1200" dirty="0" err="1"/>
              <a:t>ইলেক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ফুলকোট</a:t>
            </a:r>
            <a:r>
              <a:rPr lang="en-US" sz="1200" dirty="0"/>
              <a:t> </a:t>
            </a:r>
            <a:r>
              <a:rPr lang="en-US" sz="1200" dirty="0" err="1"/>
              <a:t>নবোদয়</a:t>
            </a:r>
            <a:r>
              <a:rPr lang="en-US" sz="1200" dirty="0"/>
              <a:t> </a:t>
            </a:r>
            <a:r>
              <a:rPr lang="en-US" sz="1200" dirty="0" err="1"/>
              <a:t>কারিগরি</a:t>
            </a:r>
            <a:r>
              <a:rPr lang="en-US" sz="1200" dirty="0"/>
              <a:t> </a:t>
            </a:r>
            <a:r>
              <a:rPr lang="en-US" sz="1200" dirty="0" err="1"/>
              <a:t>উচ্চ</a:t>
            </a:r>
            <a:r>
              <a:rPr lang="en-US" sz="1200" dirty="0"/>
              <a:t> </a:t>
            </a:r>
            <a:r>
              <a:rPr lang="en-US" sz="1200" dirty="0" err="1"/>
              <a:t>বিদ্যালয়</a:t>
            </a:r>
            <a:endParaRPr lang="en-US" sz="1200" dirty="0"/>
          </a:p>
        </p:txBody>
      </p:sp>
      <p:sp>
        <p:nvSpPr>
          <p:cNvPr id="4" name="Octagon 3"/>
          <p:cNvSpPr/>
          <p:nvPr/>
        </p:nvSpPr>
        <p:spPr>
          <a:xfrm>
            <a:off x="4067007" y="2658488"/>
            <a:ext cx="3733800" cy="3132670"/>
          </a:xfrm>
          <a:prstGeom prst="octagon">
            <a:avLst>
              <a:gd name="adj" fmla="val 4123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শ্রেনী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দশম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বিষয়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জেনারেল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ইলেকট্রিক্যাল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ওয়ার্কস-১ (২য়)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অধ্যায়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১৭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8118" y="2396878"/>
            <a:ext cx="11915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 err="1"/>
              <a:t>পাঠ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21780"/>
            <a:ext cx="4323846" cy="85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26898" y="95674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35" y="2054851"/>
            <a:ext cx="2206960" cy="2857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0" y="97502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7" y="1371600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2985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" y="4014370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" y="5564045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28" y="215302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75" y="1489400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75" y="2810785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95" y="4132170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5" y="5681845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07" y="16403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76" y="5616393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7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567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0" y="577895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92414" y="779175"/>
            <a:ext cx="2638864" cy="584775"/>
          </a:xfrm>
          <a:prstGeom prst="rect">
            <a:avLst/>
          </a:prstGeom>
          <a:gradFill flip="none" rotWithShape="1">
            <a:gsLst>
              <a:gs pos="32000">
                <a:srgbClr val="92D050"/>
              </a:gs>
              <a:gs pos="67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28" y="782432"/>
            <a:ext cx="872750" cy="87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74770" y="5284500"/>
            <a:ext cx="321434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ক্যাবল </a:t>
            </a:r>
            <a:r>
              <a:rPr lang="en-US" sz="3200" dirty="0" err="1" smtClean="0"/>
              <a:t>টার্মিনেশন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762125"/>
            <a:ext cx="5524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52800" y="838200"/>
            <a:ext cx="2362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শিখনফল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057400" y="1941670"/>
            <a:ext cx="6400799" cy="577529"/>
          </a:xfrm>
          <a:prstGeom prst="parallelogram">
            <a:avLst/>
          </a:prstGeom>
          <a:gradFill>
            <a:gsLst>
              <a:gs pos="67000">
                <a:schemeClr val="bg1">
                  <a:lumMod val="95000"/>
                </a:schemeClr>
              </a:gs>
              <a:gs pos="0">
                <a:srgbClr val="00B0F0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টার্মিনেশন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জানতে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714500" y="3195372"/>
            <a:ext cx="6515100" cy="65746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ক্যাবল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টার্মিনেশন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করার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পদক্ষেপজানতে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1447800" y="4601189"/>
            <a:ext cx="6934200" cy="657468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ক্যাবল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টার্মিনেশন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মালামাল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জানতে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14500" y="1303127"/>
            <a:ext cx="685800" cy="7119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০১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09255" y="2691211"/>
            <a:ext cx="748145" cy="7141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০২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2163" y="4153676"/>
            <a:ext cx="796637" cy="76199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০৩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8" grpId="0" animBg="1"/>
      <p:bldP spid="23" grpId="0" animBg="1"/>
      <p:bldP spid="1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2274838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ক্যাবল জয়েন্ট বলতে বিদ্যুৎ প্রবাহের অবিচ্ছিন্ন পথ তৈরির উদ্দেশ্যে স্থাপন করা দুটি ক্যাবল পরস্পর জোড়া।</a:t>
            </a:r>
            <a:endParaRPr lang="as-IN" sz="2800" b="1" dirty="0">
              <a:solidFill>
                <a:srgbClr val="FFFF00"/>
              </a:solidFill>
            </a:endParaRPr>
          </a:p>
          <a:p>
            <a:pPr algn="just"/>
            <a:r>
              <a:rPr lang="as-IN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লাগানাকে </a:t>
            </a:r>
            <a:r>
              <a:rPr lang="as-I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বুঝায়। নিখুঁত জয়েন্ট বিদ্যুৎ প্রবাহের ধারাবাহিকতাকে নিশ্চিত করে। অপর পক্ষে জয়েন্ট নিখুত </a:t>
            </a:r>
            <a:r>
              <a:rPr lang="as-IN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না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as-IN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হলে </a:t>
            </a:r>
            <a:r>
              <a:rPr lang="as-I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বিদ্যুৎ বিভ্রাটের কারণ ঘটতে পারে।</a:t>
            </a:r>
            <a:endParaRPr lang="as-IN" sz="2800" b="1" dirty="0">
              <a:solidFill>
                <a:srgbClr val="FFFF00"/>
              </a:solidFill>
            </a:endParaRPr>
          </a:p>
          <a:p>
            <a:pPr algn="just"/>
            <a:r>
              <a:rPr lang="as-IN" sz="28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4" name="Flowchart: Delay 3"/>
          <p:cNvSpPr/>
          <p:nvPr/>
        </p:nvSpPr>
        <p:spPr>
          <a:xfrm>
            <a:off x="381000" y="457200"/>
            <a:ext cx="4267200" cy="914400"/>
          </a:xfrm>
          <a:prstGeom prst="flowChartDelay">
            <a:avLst/>
          </a:prstGeom>
          <a:gradFill>
            <a:gsLst>
              <a:gs pos="32743">
                <a:srgbClr val="00B050"/>
              </a:gs>
              <a:gs pos="83000">
                <a:schemeClr val="tx1">
                  <a:lumMod val="65000"/>
                  <a:lumOff val="35000"/>
                </a:schemeClr>
              </a:gs>
              <a:gs pos="88000">
                <a:schemeClr val="bg1"/>
              </a:gs>
              <a:gs pos="100000">
                <a:srgbClr val="7030A0"/>
              </a:gs>
              <a:gs pos="92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ক্যাবল </a:t>
            </a:r>
            <a:r>
              <a:rPr lang="en-US" sz="2800" dirty="0" err="1" smtClean="0"/>
              <a:t>টার্মিনেশন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307610"/>
            <a:ext cx="67818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dirty="0"/>
              <a:t>ক্যাবলের মধ্যে ধুলা,ময়লা,জলীয়বাষ্প, পানি ইত্যাদি ঢুকে ক্যাবলের ইনসুলেশন নষ্ট হওয়ার হাত থেকে রক্ষা পাওয়ার জন্য ক্যাবল টার্মিনেশন করা হয়। ক্যাবল যেন সুরক্ষিত থাকে তার জন্যেই ক্যাবল টার্মিনেশন করা হয়।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6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05800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762000"/>
            <a:ext cx="5735866" cy="46166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as-I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ক্যাবল টার্মিনেশন করার পদক্ষেপসমূহ</a:t>
            </a:r>
            <a:r>
              <a:rPr lang="as-IN" b="1" dirty="0">
                <a:solidFill>
                  <a:srgbClr val="000000"/>
                </a:solidFill>
                <a:latin typeface="arial" panose="020B0604020202020204" pitchFamily="34" charset="0"/>
              </a:rPr>
              <a:t>: 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91633" y="1452265"/>
            <a:ext cx="556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(ক) মালামালের তালিকা প্রস্তুত করা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(খ) কন্ডাক্টর </a:t>
            </a:r>
            <a:r>
              <a:rPr lang="as-IN" sz="2000" dirty="0">
                <a:solidFill>
                  <a:schemeClr val="bg1"/>
                </a:solidFill>
                <a:latin typeface="arial" panose="020B0604020202020204" pitchFamily="34" charset="0"/>
              </a:rPr>
              <a:t>এর আবরণ </a:t>
            </a:r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সরানো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arial" panose="020B0604020202020204" pitchFamily="34" charset="0"/>
              </a:rPr>
              <a:t>গ) কন্ডাক্টর প্রস্তুত করা</a:t>
            </a:r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।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arial" panose="020B0604020202020204" pitchFamily="34" charset="0"/>
              </a:rPr>
              <a:t>ঘ) সোল্ডারিং </a:t>
            </a:r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করা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arial" panose="020B0604020202020204" pitchFamily="34" charset="0"/>
              </a:rPr>
              <a:t>ঙ) ট্যাপিং </a:t>
            </a:r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করা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arial" panose="020B0604020202020204" pitchFamily="34" charset="0"/>
              </a:rPr>
              <a:t>চ) ক্যাবলের কোর গুলো কি সংযোজন করা ।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6700"/>
            <a:ext cx="83058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6289" y="762000"/>
            <a:ext cx="3042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solidFill>
                  <a:schemeClr val="bg1"/>
                </a:solidFill>
                <a:latin typeface="arial" panose="020B0604020202020204" pitchFamily="34" charset="0"/>
              </a:rPr>
              <a:t>মালামালের তালিকা: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056" y="1371600"/>
            <a:ext cx="66139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(১)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সোল্ডার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২) ফ্লাক্স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(৩) ট্যালাে চর্বি;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৪) ইনসুলেটিং ট্যাপ;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৫) শিল্ডিং ট্যাপ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     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৬) স্ট্রেস রিলিফ কোণ;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৭) তেল নিরোধক ট্যাপ;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৮) কম্পাউন্ড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 (৯) এপােক্সি রেজিন;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(১০) এপােলি পুলি</a:t>
            </a:r>
            <a:endParaRPr lang="as-I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(১১) ছাচের আঠা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(১২) পিভিসি দ্রাবক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(১৩) প্লাম্বার্স ব্ল্যাক;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১৪) ফেরুল;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১৫) কু-কানেকর;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(১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৬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)স্পেসার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;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১৭) সীসার নল;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১৮) ঢালাই লোহার বাক্স ;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as-IN" dirty="0">
                <a:solidFill>
                  <a:schemeClr val="bg1"/>
                </a:solidFill>
                <a:latin typeface="arial" panose="020B0604020202020204" pitchFamily="34" charset="0"/>
              </a:rPr>
              <a:t>১৯) প্লাস্টিক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মোন্ড</a:t>
            </a:r>
            <a:r>
              <a:rPr lang="as-IN" dirty="0" smtClean="0">
                <a:solidFill>
                  <a:schemeClr val="bg1"/>
                </a:solidFill>
                <a:latin typeface="arial" panose="020B0604020202020204" pitchFamily="34" charset="0"/>
              </a:rPr>
              <a:t>।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as-IN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7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071562"/>
            <a:ext cx="6962775" cy="4714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299" y="578643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 tooltip="3 Core Cable Termination Kits 6.6kV 150sqmm 240sqmm Heat Shrink HV"/>
              </a:rPr>
              <a:t>           </a:t>
            </a:r>
            <a:r>
              <a:rPr lang="en-US" u="sng" dirty="0" smtClean="0">
                <a:hlinkClick r:id="rId3" tooltip="3 Core Cable Termination Kits 6.6kV 150sqmm 240sqmm Heat Shrink HV"/>
              </a:rPr>
              <a:t>3 </a:t>
            </a:r>
            <a:r>
              <a:rPr lang="en-US" u="sng" dirty="0">
                <a:hlinkClick r:id="rId3" tooltip="3 Core Cable Termination Kits 6.6kV 150sqmm 240sqmm Heat Shrink HV"/>
              </a:rPr>
              <a:t>Core Cable Termination Kits 6.6kV 150sqmm 240sqmm 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95047" y="34493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ক্যাবল </a:t>
            </a:r>
            <a:r>
              <a:rPr lang="en-US" dirty="0" err="1" smtClean="0"/>
              <a:t>টার্মিনেশনের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1602</TotalTime>
  <Words>386</Words>
  <Application>Microsoft Office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Windows User</cp:lastModifiedBy>
  <cp:revision>144</cp:revision>
  <dcterms:created xsi:type="dcterms:W3CDTF">2006-08-16T00:00:00Z</dcterms:created>
  <dcterms:modified xsi:type="dcterms:W3CDTF">2021-06-06T06:03:57Z</dcterms:modified>
</cp:coreProperties>
</file>