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0"/>
  </p:notesMasterIdLst>
  <p:sldIdLst>
    <p:sldId id="351" r:id="rId2"/>
    <p:sldId id="388" r:id="rId3"/>
    <p:sldId id="439" r:id="rId4"/>
    <p:sldId id="437" r:id="rId5"/>
    <p:sldId id="438" r:id="rId6"/>
    <p:sldId id="418" r:id="rId7"/>
    <p:sldId id="423" r:id="rId8"/>
    <p:sldId id="440" r:id="rId9"/>
    <p:sldId id="422" r:id="rId10"/>
    <p:sldId id="392" r:id="rId11"/>
    <p:sldId id="408" r:id="rId12"/>
    <p:sldId id="393" r:id="rId13"/>
    <p:sldId id="394" r:id="rId14"/>
    <p:sldId id="424" r:id="rId15"/>
    <p:sldId id="421" r:id="rId16"/>
    <p:sldId id="430" r:id="rId17"/>
    <p:sldId id="425" r:id="rId18"/>
    <p:sldId id="427" r:id="rId19"/>
    <p:sldId id="428" r:id="rId20"/>
    <p:sldId id="426" r:id="rId21"/>
    <p:sldId id="429" r:id="rId22"/>
    <p:sldId id="431" r:id="rId23"/>
    <p:sldId id="432" r:id="rId24"/>
    <p:sldId id="433" r:id="rId25"/>
    <p:sldId id="434" r:id="rId26"/>
    <p:sldId id="435" r:id="rId27"/>
    <p:sldId id="395" r:id="rId28"/>
    <p:sldId id="43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33CC"/>
    <a:srgbClr val="006600"/>
    <a:srgbClr val="D1EC7C"/>
    <a:srgbClr val="00CCFF"/>
    <a:srgbClr val="00FF00"/>
    <a:srgbClr val="FFFF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2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44620-5618-44C4-92AB-0239FB32C88C}" type="datetimeFigureOut">
              <a:rPr lang="en-US" smtClean="0"/>
              <a:t>6/6/2021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DB4AC-82C1-4C9E-8F9E-3ED9140836E6}" type="slidenum">
              <a:rPr lang="en-US" smtClean="0"/>
              <a:t>‹#›</a:t>
            </a:fld>
            <a:endParaRPr lang="en-US"/>
          </a:p>
        </p:txBody>
      </p:sp>
    </p:spTree>
    <p:extLst>
      <p:ext uri="{BB962C8B-B14F-4D97-AF65-F5344CB8AC3E}">
        <p14:creationId xmlns:p14="http://schemas.microsoft.com/office/powerpoint/2010/main" val="202680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6D520F-E16D-480F-BF95-E37BAAC71863}"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6CFDA-89EE-4E43-8D88-E57E0CEF713F}" type="slidenum">
              <a:rPr lang="en-US" smtClean="0"/>
              <a:t>‹#›</a:t>
            </a:fld>
            <a:endParaRPr lang="en-US"/>
          </a:p>
        </p:txBody>
      </p:sp>
    </p:spTree>
    <p:extLst>
      <p:ext uri="{BB962C8B-B14F-4D97-AF65-F5344CB8AC3E}">
        <p14:creationId xmlns:p14="http://schemas.microsoft.com/office/powerpoint/2010/main" val="2193771617"/>
      </p:ext>
    </p:extLst>
  </p:cSld>
  <p:clrMapOvr>
    <a:masterClrMapping/>
  </p:clrMapOvr>
  <p:transition spd="slow">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D520F-E16D-480F-BF95-E37BAAC71863}"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6CFDA-89EE-4E43-8D88-E57E0CEF713F}" type="slidenum">
              <a:rPr lang="en-US" smtClean="0"/>
              <a:t>‹#›</a:t>
            </a:fld>
            <a:endParaRPr lang="en-US"/>
          </a:p>
        </p:txBody>
      </p:sp>
    </p:spTree>
    <p:extLst>
      <p:ext uri="{BB962C8B-B14F-4D97-AF65-F5344CB8AC3E}">
        <p14:creationId xmlns:p14="http://schemas.microsoft.com/office/powerpoint/2010/main" val="3383549095"/>
      </p:ext>
    </p:extLst>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D520F-E16D-480F-BF95-E37BAAC71863}"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6CFDA-89EE-4E43-8D88-E57E0CEF713F}" type="slidenum">
              <a:rPr lang="en-US" smtClean="0"/>
              <a:t>‹#›</a:t>
            </a:fld>
            <a:endParaRPr lang="en-US"/>
          </a:p>
        </p:txBody>
      </p:sp>
    </p:spTree>
    <p:extLst>
      <p:ext uri="{BB962C8B-B14F-4D97-AF65-F5344CB8AC3E}">
        <p14:creationId xmlns:p14="http://schemas.microsoft.com/office/powerpoint/2010/main" val="2154422934"/>
      </p:ext>
    </p:extLst>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D520F-E16D-480F-BF95-E37BAAC71863}"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6CFDA-89EE-4E43-8D88-E57E0CEF713F}" type="slidenum">
              <a:rPr lang="en-US" smtClean="0"/>
              <a:t>‹#›</a:t>
            </a:fld>
            <a:endParaRPr lang="en-US"/>
          </a:p>
        </p:txBody>
      </p:sp>
    </p:spTree>
    <p:extLst>
      <p:ext uri="{BB962C8B-B14F-4D97-AF65-F5344CB8AC3E}">
        <p14:creationId xmlns:p14="http://schemas.microsoft.com/office/powerpoint/2010/main" val="4222075927"/>
      </p:ext>
    </p:extLst>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6D520F-E16D-480F-BF95-E37BAAC71863}"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6CFDA-89EE-4E43-8D88-E57E0CEF713F}" type="slidenum">
              <a:rPr lang="en-US" smtClean="0"/>
              <a:t>‹#›</a:t>
            </a:fld>
            <a:endParaRPr lang="en-US"/>
          </a:p>
        </p:txBody>
      </p:sp>
    </p:spTree>
    <p:extLst>
      <p:ext uri="{BB962C8B-B14F-4D97-AF65-F5344CB8AC3E}">
        <p14:creationId xmlns:p14="http://schemas.microsoft.com/office/powerpoint/2010/main" val="1314953084"/>
      </p:ext>
    </p:extLst>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6D520F-E16D-480F-BF95-E37BAAC71863}"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6CFDA-89EE-4E43-8D88-E57E0CEF713F}" type="slidenum">
              <a:rPr lang="en-US" smtClean="0"/>
              <a:t>‹#›</a:t>
            </a:fld>
            <a:endParaRPr lang="en-US"/>
          </a:p>
        </p:txBody>
      </p:sp>
    </p:spTree>
    <p:extLst>
      <p:ext uri="{BB962C8B-B14F-4D97-AF65-F5344CB8AC3E}">
        <p14:creationId xmlns:p14="http://schemas.microsoft.com/office/powerpoint/2010/main" val="4117801800"/>
      </p:ext>
    </p:extLst>
  </p:cSld>
  <p:clrMapOvr>
    <a:masterClrMapping/>
  </p:clrMapOvr>
  <p:transition spd="slow">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6D520F-E16D-480F-BF95-E37BAAC71863}" type="datetimeFigureOut">
              <a:rPr lang="en-US" smtClean="0"/>
              <a:t>6/6/2021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06CFDA-89EE-4E43-8D88-E57E0CEF713F}" type="slidenum">
              <a:rPr lang="en-US" smtClean="0"/>
              <a:t>‹#›</a:t>
            </a:fld>
            <a:endParaRPr lang="en-US"/>
          </a:p>
        </p:txBody>
      </p:sp>
    </p:spTree>
    <p:extLst>
      <p:ext uri="{BB962C8B-B14F-4D97-AF65-F5344CB8AC3E}">
        <p14:creationId xmlns:p14="http://schemas.microsoft.com/office/powerpoint/2010/main" val="2433259001"/>
      </p:ext>
    </p:extLst>
  </p:cSld>
  <p:clrMapOvr>
    <a:masterClrMapping/>
  </p:clrMapOvr>
  <p:transition spd="slow">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6D520F-E16D-480F-BF95-E37BAAC71863}" type="datetimeFigureOut">
              <a:rPr lang="en-US" smtClean="0"/>
              <a:t>6/6/2021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06CFDA-89EE-4E43-8D88-E57E0CEF713F}" type="slidenum">
              <a:rPr lang="en-US" smtClean="0"/>
              <a:t>‹#›</a:t>
            </a:fld>
            <a:endParaRPr lang="en-US"/>
          </a:p>
        </p:txBody>
      </p:sp>
    </p:spTree>
    <p:extLst>
      <p:ext uri="{BB962C8B-B14F-4D97-AF65-F5344CB8AC3E}">
        <p14:creationId xmlns:p14="http://schemas.microsoft.com/office/powerpoint/2010/main" val="3215290054"/>
      </p:ext>
    </p:extLst>
  </p:cSld>
  <p:clrMapOvr>
    <a:masterClrMapping/>
  </p:clrMapOvr>
  <p:transition spd="slow">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D520F-E16D-480F-BF95-E37BAAC71863}" type="datetimeFigureOut">
              <a:rPr lang="en-US" smtClean="0"/>
              <a:t>6/6/2021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06CFDA-89EE-4E43-8D88-E57E0CEF713F}" type="slidenum">
              <a:rPr lang="en-US" smtClean="0"/>
              <a:t>‹#›</a:t>
            </a:fld>
            <a:endParaRPr lang="en-US"/>
          </a:p>
        </p:txBody>
      </p:sp>
    </p:spTree>
    <p:extLst>
      <p:ext uri="{BB962C8B-B14F-4D97-AF65-F5344CB8AC3E}">
        <p14:creationId xmlns:p14="http://schemas.microsoft.com/office/powerpoint/2010/main" val="4216899306"/>
      </p:ext>
    </p:extLst>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D520F-E16D-480F-BF95-E37BAAC71863}"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6CFDA-89EE-4E43-8D88-E57E0CEF713F}" type="slidenum">
              <a:rPr lang="en-US" smtClean="0"/>
              <a:t>‹#›</a:t>
            </a:fld>
            <a:endParaRPr lang="en-US"/>
          </a:p>
        </p:txBody>
      </p:sp>
    </p:spTree>
    <p:extLst>
      <p:ext uri="{BB962C8B-B14F-4D97-AF65-F5344CB8AC3E}">
        <p14:creationId xmlns:p14="http://schemas.microsoft.com/office/powerpoint/2010/main" val="3841311763"/>
      </p:ext>
    </p:extLst>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D520F-E16D-480F-BF95-E37BAAC71863}"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6CFDA-89EE-4E43-8D88-E57E0CEF713F}" type="slidenum">
              <a:rPr lang="en-US" smtClean="0"/>
              <a:t>‹#›</a:t>
            </a:fld>
            <a:endParaRPr lang="en-US"/>
          </a:p>
        </p:txBody>
      </p:sp>
    </p:spTree>
    <p:extLst>
      <p:ext uri="{BB962C8B-B14F-4D97-AF65-F5344CB8AC3E}">
        <p14:creationId xmlns:p14="http://schemas.microsoft.com/office/powerpoint/2010/main" val="3983123903"/>
      </p:ext>
    </p:extLst>
  </p:cSld>
  <p:clrMapOvr>
    <a:masterClrMapping/>
  </p:clrMapOvr>
  <p:transition spd="slow">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50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D520F-E16D-480F-BF95-E37BAAC71863}" type="datetimeFigureOut">
              <a:rPr lang="en-US" smtClean="0"/>
              <a:t>6/6/2021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6CFDA-89EE-4E43-8D88-E57E0CEF713F}" type="slidenum">
              <a:rPr lang="en-US" smtClean="0"/>
              <a:t>‹#›</a:t>
            </a:fld>
            <a:endParaRPr lang="en-US"/>
          </a:p>
        </p:txBody>
      </p:sp>
    </p:spTree>
    <p:extLst>
      <p:ext uri="{BB962C8B-B14F-4D97-AF65-F5344CB8AC3E}">
        <p14:creationId xmlns:p14="http://schemas.microsoft.com/office/powerpoint/2010/main" val="330273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qcXy6_Mqe54"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1600" y="2971800"/>
            <a:ext cx="11988800" cy="1862048"/>
          </a:xfrm>
          <a:prstGeom prst="rect">
            <a:avLst/>
          </a:prstGeom>
          <a:noFill/>
        </p:spPr>
        <p:txBody>
          <a:bodyPr wrap="square" rtlCol="0">
            <a:prstTxWarp prst="textDeflateBottom">
              <a:avLst/>
            </a:prstTxWarp>
            <a:spAutoFit/>
          </a:bodyPr>
          <a:lstStyle/>
          <a:p>
            <a:pPr algn="ctr"/>
            <a:r>
              <a:rPr lang="en-US" sz="1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WELCOME</a:t>
            </a: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 </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endParaRPr>
          </a:p>
        </p:txBody>
      </p:sp>
    </p:spTree>
    <p:extLst>
      <p:ext uri="{BB962C8B-B14F-4D97-AF65-F5344CB8AC3E}">
        <p14:creationId xmlns:p14="http://schemas.microsoft.com/office/powerpoint/2010/main" val="5149248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100"/>
              </a:lnSpc>
            </a:pPr>
            <a:endParaRPr lang="en-US" sz="4400" b="1" u="sng"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a:lnSpc>
                <a:spcPts val="4100"/>
              </a:lnSpc>
            </a:pPr>
            <a:r>
              <a:rPr lang="en-US" sz="4400" b="1" u="sng"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Noun </a:t>
            </a:r>
            <a:r>
              <a:rPr lang="en-US" sz="4400" b="1" u="sng"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Definition | Meaning</a:t>
            </a:r>
          </a:p>
          <a:p>
            <a:pPr>
              <a:lnSpc>
                <a:spcPts val="4100"/>
              </a:lnSpc>
            </a:pPr>
            <a:r>
              <a:rPr lang="en-US"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 noun is a naming word. It can be the name of a thing, place, person, animal or feeling.</a:t>
            </a:r>
          </a:p>
          <a:p>
            <a:pPr>
              <a:lnSpc>
                <a:spcPts val="4100"/>
              </a:lnSpc>
            </a:pPr>
            <a:r>
              <a:rPr lang="en-US" sz="4000" b="1" u="sng" spc="-150"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Naming People</a:t>
            </a:r>
            <a:r>
              <a:rPr lang="bn-BD" sz="4000" b="1" u="sng" spc="-150" dirty="0" smtClean="0">
                <a:solidFill>
                  <a:srgbClr val="FF33CC"/>
                </a:solidFill>
                <a:effectLst>
                  <a:outerShdw blurRad="38100" dist="38100" dir="2700000" algn="tl">
                    <a:srgbClr val="000000">
                      <a:alpha val="43137"/>
                    </a:srgbClr>
                  </a:outerShdw>
                </a:effectLst>
                <a:latin typeface="Times New Roman" pitchFamily="18" charset="0"/>
              </a:rPr>
              <a:t>:</a:t>
            </a:r>
            <a:r>
              <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32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It could be a name of any person, for example: </a:t>
            </a:r>
            <a:r>
              <a:rPr lang="en-US" sz="3200" b="1" i="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John, </a:t>
            </a:r>
            <a:r>
              <a:rPr lang="en-US" sz="3200" b="1" i="1" spc="-15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Fatima,</a:t>
            </a:r>
            <a:r>
              <a:rPr lang="bn-BD" sz="3200" b="1" i="1" spc="-15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spc="-15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Michael</a:t>
            </a:r>
            <a:r>
              <a:rPr lang="en-US" sz="3200" b="1" i="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bn-BD" sz="3200" b="1" spc="-150" dirty="0" smtClean="0">
                <a:solidFill>
                  <a:schemeClr val="tx1"/>
                </a:solidFill>
                <a:effectLst>
                  <a:outerShdw blurRad="38100" dist="38100" dir="2700000" algn="tl">
                    <a:srgbClr val="000000">
                      <a:alpha val="43137"/>
                    </a:srgbClr>
                  </a:outerShdw>
                </a:effectLst>
                <a:latin typeface="Times New Roman" pitchFamily="18" charset="0"/>
              </a:rPr>
              <a:t>etc</a:t>
            </a:r>
            <a:r>
              <a:rPr lang="en-US" sz="3200" b="1" spc="-15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2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nSpc>
                <a:spcPts val="4100"/>
              </a:lnSpc>
            </a:pPr>
            <a:r>
              <a:rPr lang="en-US" sz="4000" b="1" u="sng"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Naming </a:t>
            </a:r>
            <a:r>
              <a:rPr lang="en-US" sz="4000" b="1" u="sng" spc="-150"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Places</a:t>
            </a:r>
            <a:r>
              <a:rPr lang="bn-BD" sz="4000" b="1" u="sng" spc="-150" dirty="0" smtClean="0">
                <a:solidFill>
                  <a:srgbClr val="FF33CC"/>
                </a:solidFill>
                <a:effectLst>
                  <a:outerShdw blurRad="38100" dist="38100" dir="2700000" algn="tl">
                    <a:srgbClr val="000000">
                      <a:alpha val="43137"/>
                    </a:srgbClr>
                  </a:outerShdw>
                </a:effectLst>
                <a:latin typeface="Times New Roman" pitchFamily="18" charset="0"/>
              </a:rPr>
              <a:t>:</a:t>
            </a:r>
            <a:r>
              <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32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It could be a name of any place, for example: </a:t>
            </a:r>
            <a:r>
              <a:rPr lang="en-US" sz="3200" b="1" i="1" spc="-15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China</a:t>
            </a:r>
            <a:r>
              <a:rPr lang="en-US" sz="3200" b="1" i="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Church, </a:t>
            </a:r>
            <a:r>
              <a:rPr lang="en-US" sz="3200" b="1" i="1" spc="-15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Tajmahal</a:t>
            </a:r>
            <a:r>
              <a:rPr lang="en-US" sz="3200" b="1" i="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bn-BD" sz="3200" b="1" spc="-150" dirty="0" smtClean="0">
                <a:solidFill>
                  <a:schemeClr val="tx1"/>
                </a:solidFill>
                <a:effectLst>
                  <a:outerShdw blurRad="38100" dist="38100" dir="2700000" algn="tl">
                    <a:srgbClr val="000000">
                      <a:alpha val="43137"/>
                    </a:srgbClr>
                  </a:outerShdw>
                </a:effectLst>
                <a:latin typeface="Times New Roman" pitchFamily="18" charset="0"/>
              </a:rPr>
              <a:t>etc</a:t>
            </a:r>
            <a:r>
              <a:rPr lang="en-US" sz="3200" b="1" spc="-15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2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nSpc>
                <a:spcPts val="4100"/>
              </a:lnSpc>
            </a:pPr>
            <a:r>
              <a:rPr lang="en-US" sz="4000" b="1" u="sng"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Naming </a:t>
            </a:r>
            <a:r>
              <a:rPr lang="en-US" sz="4000" b="1" u="sng" spc="-150"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Things</a:t>
            </a:r>
            <a:r>
              <a:rPr lang="bn-BD" sz="4000" b="1" u="sng" spc="-150" dirty="0" smtClean="0">
                <a:solidFill>
                  <a:srgbClr val="FF33CC"/>
                </a:solidFill>
                <a:effectLst>
                  <a:outerShdw blurRad="38100" dist="38100" dir="2700000" algn="tl">
                    <a:srgbClr val="000000">
                      <a:alpha val="43137"/>
                    </a:srgbClr>
                  </a:outerShdw>
                </a:effectLst>
                <a:latin typeface="Times New Roman" pitchFamily="18" charset="0"/>
              </a:rPr>
              <a:t>:</a:t>
            </a:r>
            <a:r>
              <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Naming things are like </a:t>
            </a:r>
            <a:r>
              <a:rPr lang="en-US" sz="4000" b="1" i="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Car, Hat, Bottle, Table, Chair, Ball</a:t>
            </a:r>
            <a:r>
              <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bn-BD" sz="4000" b="1" spc="-150" dirty="0" smtClean="0">
                <a:solidFill>
                  <a:schemeClr val="tx1"/>
                </a:solidFill>
                <a:effectLst>
                  <a:outerShdw blurRad="38100" dist="38100" dir="2700000" algn="tl">
                    <a:srgbClr val="000000">
                      <a:alpha val="43137"/>
                    </a:srgbClr>
                  </a:outerShdw>
                </a:effectLst>
                <a:latin typeface="Times New Roman" pitchFamily="18" charset="0"/>
              </a:rPr>
              <a:t>etc</a:t>
            </a:r>
            <a:r>
              <a:rPr lang="en-US" sz="4000" b="1" spc="-15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nSpc>
                <a:spcPts val="4100"/>
              </a:lnSpc>
            </a:pPr>
            <a:r>
              <a:rPr lang="en-US" sz="4000" b="1" u="sng"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Naming </a:t>
            </a:r>
            <a:r>
              <a:rPr lang="en-US" sz="4000" b="1" u="sng" spc="-150"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Animals</a:t>
            </a:r>
            <a:r>
              <a:rPr lang="bn-BD" sz="4000" b="1" u="sng" spc="-150" dirty="0" smtClean="0">
                <a:solidFill>
                  <a:srgbClr val="FF33CC"/>
                </a:solidFill>
                <a:effectLst>
                  <a:outerShdw blurRad="38100" dist="38100" dir="2700000" algn="tl">
                    <a:srgbClr val="000000">
                      <a:alpha val="43137"/>
                    </a:srgbClr>
                  </a:outerShdw>
                </a:effectLst>
                <a:latin typeface="Times New Roman" pitchFamily="18" charset="0"/>
              </a:rPr>
              <a:t>:</a:t>
            </a:r>
            <a:r>
              <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i="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Dog, Rabbit, Elephant, Chicken, Horse.</a:t>
            </a:r>
            <a:endPar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nSpc>
                <a:spcPts val="4100"/>
              </a:lnSpc>
            </a:pPr>
            <a:r>
              <a:rPr lang="en-US" sz="4000" b="1" u="sng"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Naming </a:t>
            </a:r>
            <a:r>
              <a:rPr lang="en-US" sz="4000" b="1" u="sng" spc="-150"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Feeling/Qualities/Ideas</a:t>
            </a:r>
            <a:r>
              <a:rPr lang="bn-BD" sz="4000" b="1" u="sng" spc="-150" dirty="0" smtClean="0">
                <a:solidFill>
                  <a:srgbClr val="FF33CC"/>
                </a:solidFill>
                <a:effectLst>
                  <a:outerShdw blurRad="38100" dist="38100" dir="2700000" algn="tl">
                    <a:srgbClr val="000000">
                      <a:alpha val="43137"/>
                    </a:srgbClr>
                  </a:outerShdw>
                </a:effectLst>
                <a:latin typeface="Times New Roman" pitchFamily="18" charset="0"/>
              </a:rPr>
              <a:t>:</a:t>
            </a:r>
            <a:r>
              <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i="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Joy, Fear, Beauty, Strength, Anger.</a:t>
            </a:r>
            <a:endPar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nSpc>
                <a:spcPts val="4100"/>
              </a:lnSpc>
            </a:pPr>
            <a:endParaRPr lang="en-US" sz="40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7368417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25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25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14" dur="25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25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25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26" dur="25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25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32" dur="250" fill="hold"/>
                                        <p:tgtEl>
                                          <p:spTgt spid="2">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36" y="855785"/>
            <a:ext cx="6057363" cy="5951079"/>
          </a:xfrm>
          <a:prstGeom prst="rect">
            <a:avLst/>
          </a:prstGeom>
          <a:ln w="57150">
            <a:solidFill>
              <a:srgbClr val="FF33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759" y="855786"/>
            <a:ext cx="5935271" cy="5951078"/>
          </a:xfrm>
          <a:prstGeom prst="rect">
            <a:avLst/>
          </a:prstGeom>
          <a:ln w="57150">
            <a:solidFill>
              <a:srgbClr val="00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Box 3"/>
          <p:cNvSpPr txBox="1"/>
          <p:nvPr/>
        </p:nvSpPr>
        <p:spPr>
          <a:xfrm>
            <a:off x="58615" y="961294"/>
            <a:ext cx="3962816" cy="1015663"/>
          </a:xfrm>
          <a:prstGeom prst="rect">
            <a:avLst/>
          </a:prstGeom>
          <a:noFill/>
        </p:spPr>
        <p:txBody>
          <a:bodyPr wrap="none" rtlCol="0">
            <a:spAutoFit/>
          </a:bodyPr>
          <a:lstStyle/>
          <a:p>
            <a:r>
              <a:rPr lang="bn-BD" sz="6000" b="1" dirty="0" smtClean="0">
                <a:solidFill>
                  <a:srgbClr val="00CCFF"/>
                </a:solidFill>
                <a:effectLst>
                  <a:outerShdw blurRad="38100" dist="38100" dir="2700000" algn="tl">
                    <a:srgbClr val="000000">
                      <a:alpha val="43137"/>
                    </a:srgbClr>
                  </a:outerShdw>
                </a:effectLst>
                <a:latin typeface="Times New Roman" pitchFamily="18" charset="0"/>
              </a:rPr>
              <a:t>Mr. </a:t>
            </a:r>
            <a:r>
              <a:rPr lang="en-US" sz="6000" b="1" dirty="0" smtClean="0">
                <a:solidFill>
                  <a:srgbClr val="00CCFF"/>
                </a:solidFill>
                <a:effectLst>
                  <a:outerShdw blurRad="38100" dist="38100" dir="2700000" algn="tl">
                    <a:srgbClr val="000000">
                      <a:alpha val="43137"/>
                    </a:srgbClr>
                  </a:outerShdw>
                </a:effectLst>
                <a:latin typeface="Times New Roman" pitchFamily="18" charset="0"/>
                <a:cs typeface="Times New Roman" pitchFamily="18" charset="0"/>
              </a:rPr>
              <a:t>NASIR</a:t>
            </a:r>
            <a:endParaRPr lang="en-US" sz="6000" b="1" dirty="0">
              <a:solidFill>
                <a:srgbClr val="00CC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6096000" y="1257162"/>
            <a:ext cx="3718262" cy="923330"/>
          </a:xfrm>
          <a:prstGeom prst="rect">
            <a:avLst/>
          </a:prstGeom>
          <a:noFill/>
        </p:spPr>
        <p:txBody>
          <a:bodyPr wrap="none" rtlCol="0">
            <a:spAutoFit/>
          </a:bodyPr>
          <a:lstStyle/>
          <a:p>
            <a:r>
              <a:rPr lang="bn-BD" sz="5400" b="1" spc="-150" dirty="0" smtClean="0">
                <a:solidFill>
                  <a:srgbClr val="0033CC"/>
                </a:solidFill>
                <a:effectLst>
                  <a:outerShdw blurRad="38100" dist="38100" dir="2700000" algn="tl">
                    <a:srgbClr val="000000">
                      <a:alpha val="43137"/>
                    </a:srgbClr>
                  </a:outerShdw>
                </a:effectLst>
                <a:latin typeface="Times New Roman" pitchFamily="18" charset="0"/>
              </a:rPr>
              <a:t>Mr. </a:t>
            </a:r>
            <a:r>
              <a:rPr lang="en-US" sz="5400" b="1" spc="-15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JAMAL</a:t>
            </a:r>
            <a:endParaRPr lang="en-US" sz="54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9248"/>
            <a:ext cx="12191999" cy="819712"/>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ts val="5500"/>
              </a:lnSpc>
            </a:pPr>
            <a:r>
              <a:rPr lang="en-US" sz="6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Name of a person:</a:t>
            </a:r>
          </a:p>
        </p:txBody>
      </p:sp>
    </p:spTree>
    <p:extLst>
      <p:ext uri="{BB962C8B-B14F-4D97-AF65-F5344CB8AC3E}">
        <p14:creationId xmlns:p14="http://schemas.microsoft.com/office/powerpoint/2010/main" val="54286645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528"/>
          <a:stretch/>
        </p:blipFill>
        <p:spPr>
          <a:xfrm>
            <a:off x="0" y="1081825"/>
            <a:ext cx="6096000" cy="5776175"/>
          </a:xfrm>
          <a:prstGeom prst="rect">
            <a:avLst/>
          </a:prstGeom>
          <a:ln w="57150">
            <a:solidFill>
              <a:srgbClr val="00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84765" y="1905001"/>
            <a:ext cx="2292615" cy="830997"/>
          </a:xfrm>
          <a:prstGeom prst="rect">
            <a:avLst/>
          </a:prstGeom>
          <a:noFill/>
        </p:spPr>
        <p:txBody>
          <a:bodyPr wrap="none" rtlCol="0">
            <a:spAutoFit/>
          </a:bodyPr>
          <a:lstStyle/>
          <a:p>
            <a:r>
              <a:rPr lang="en-US" sz="4800" b="1" dirty="0" smtClean="0">
                <a:solidFill>
                  <a:srgbClr val="00FF00"/>
                </a:solidFill>
                <a:latin typeface="Algerian" pitchFamily="82" charset="0"/>
              </a:rPr>
              <a:t>DHAKA</a:t>
            </a:r>
            <a:endParaRPr lang="en-US" sz="4800" b="1" dirty="0">
              <a:solidFill>
                <a:srgbClr val="00FF00"/>
              </a:solidFill>
              <a:latin typeface="Algerian" pitchFamily="8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254" y="1081825"/>
            <a:ext cx="5945746" cy="5776175"/>
          </a:xfrm>
          <a:prstGeom prst="rect">
            <a:avLst/>
          </a:prstGeom>
          <a:ln w="57150">
            <a:solidFill>
              <a:srgbClr val="FF33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TextBox 7"/>
          <p:cNvSpPr txBox="1"/>
          <p:nvPr/>
        </p:nvSpPr>
        <p:spPr>
          <a:xfrm>
            <a:off x="6287359" y="2006026"/>
            <a:ext cx="2642070" cy="584775"/>
          </a:xfrm>
          <a:prstGeom prst="rect">
            <a:avLst/>
          </a:prstGeom>
          <a:noFill/>
        </p:spPr>
        <p:txBody>
          <a:bodyPr wrap="none" rtlCol="0">
            <a:spAutoFit/>
          </a:bodyPr>
          <a:lstStyle/>
          <a:p>
            <a:r>
              <a:rPr lang="en-US" sz="3200" b="1" dirty="0" smtClean="0">
                <a:solidFill>
                  <a:srgbClr val="00FF00"/>
                </a:solidFill>
                <a:latin typeface="Algerian" pitchFamily="82" charset="0"/>
              </a:rPr>
              <a:t>munshiganj</a:t>
            </a:r>
            <a:endParaRPr lang="en-US" sz="3200" b="1" dirty="0">
              <a:solidFill>
                <a:srgbClr val="00FF00"/>
              </a:solidFill>
              <a:latin typeface="Algerian" pitchFamily="82" charset="0"/>
            </a:endParaRPr>
          </a:p>
        </p:txBody>
      </p:sp>
      <p:sp>
        <p:nvSpPr>
          <p:cNvPr id="3" name="Rectangle 2"/>
          <p:cNvSpPr/>
          <p:nvPr/>
        </p:nvSpPr>
        <p:spPr>
          <a:xfrm>
            <a:off x="0" y="24612"/>
            <a:ext cx="12192000" cy="924292"/>
          </a:xfrm>
          <a:prstGeom prst="rect">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0" scaled="1"/>
            <a:tileRect/>
          </a:gra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ts val="6400"/>
              </a:lnSpc>
            </a:pPr>
            <a:r>
              <a:rPr lang="en-US" sz="72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Name of a place :</a:t>
            </a:r>
          </a:p>
        </p:txBody>
      </p:sp>
    </p:spTree>
    <p:extLst>
      <p:ext uri="{BB962C8B-B14F-4D97-AF65-F5344CB8AC3E}">
        <p14:creationId xmlns:p14="http://schemas.microsoft.com/office/powerpoint/2010/main" val="123094669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10" y="1"/>
            <a:ext cx="12127343" cy="1200329"/>
          </a:xfrm>
          <a:prstGeom prst="rect">
            <a:avLst/>
          </a:prstGeom>
          <a:solidFill>
            <a:schemeClr val="bg1">
              <a:lumMod val="50000"/>
            </a:schemeClr>
          </a:solidFill>
          <a:ln w="57150">
            <a:solidFill>
              <a:srgbClr val="FF33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7200" dirty="0" smtClean="0">
                <a:solidFill>
                  <a:srgbClr val="D1EC7C"/>
                </a:solidFill>
                <a:effectLst>
                  <a:outerShdw blurRad="38100" dist="38100" dir="2700000" algn="tl">
                    <a:srgbClr val="000000">
                      <a:alpha val="43137"/>
                    </a:srgbClr>
                  </a:outerShdw>
                </a:effectLst>
                <a:latin typeface="Algerian" pitchFamily="82" charset="0"/>
              </a:rPr>
              <a:t>Name of a thing :</a:t>
            </a:r>
            <a:endParaRPr lang="en-US" sz="7200" dirty="0">
              <a:solidFill>
                <a:srgbClr val="D1EC7C"/>
              </a:solidFill>
              <a:effectLst>
                <a:outerShdw blurRad="38100" dist="38100" dir="2700000" algn="tl">
                  <a:srgbClr val="000000">
                    <a:alpha val="43137"/>
                  </a:srgbClr>
                </a:outerShdw>
              </a:effectLst>
              <a:latin typeface="Algerian"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0" y="1295401"/>
            <a:ext cx="5925493" cy="30800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380" y="1295401"/>
            <a:ext cx="6063675" cy="30800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09" y="4419600"/>
            <a:ext cx="12127345" cy="2438400"/>
          </a:xfrm>
          <a:prstGeom prst="rect">
            <a:avLst/>
          </a:prstGeom>
        </p:spPr>
      </p:pic>
      <p:sp>
        <p:nvSpPr>
          <p:cNvPr id="7" name="TextBox 6"/>
          <p:cNvSpPr txBox="1"/>
          <p:nvPr/>
        </p:nvSpPr>
        <p:spPr>
          <a:xfrm>
            <a:off x="1524001" y="1295400"/>
            <a:ext cx="1887055" cy="923330"/>
          </a:xfrm>
          <a:prstGeom prst="rect">
            <a:avLst/>
          </a:prstGeom>
          <a:noFill/>
        </p:spPr>
        <p:txBody>
          <a:bodyPr wrap="none" rtlCol="0">
            <a:spAutoFit/>
          </a:bodyPr>
          <a:lstStyle/>
          <a:p>
            <a:r>
              <a:rPr lang="en-US" sz="5400" b="1" dirty="0" smtClean="0">
                <a:solidFill>
                  <a:schemeClr val="tx2">
                    <a:lumMod val="60000"/>
                    <a:lumOff val="40000"/>
                  </a:schemeClr>
                </a:solidFill>
              </a:rPr>
              <a:t>BOOK</a:t>
            </a:r>
            <a:endParaRPr lang="en-US" sz="5400" b="1" dirty="0">
              <a:solidFill>
                <a:schemeClr val="tx2">
                  <a:lumMod val="60000"/>
                  <a:lumOff val="40000"/>
                </a:schemeClr>
              </a:solidFill>
            </a:endParaRPr>
          </a:p>
        </p:txBody>
      </p:sp>
      <p:sp>
        <p:nvSpPr>
          <p:cNvPr id="8" name="TextBox 7"/>
          <p:cNvSpPr txBox="1"/>
          <p:nvPr/>
        </p:nvSpPr>
        <p:spPr>
          <a:xfrm>
            <a:off x="6126872" y="1295401"/>
            <a:ext cx="1475084" cy="1015663"/>
          </a:xfrm>
          <a:prstGeom prst="rect">
            <a:avLst/>
          </a:prstGeom>
          <a:noFill/>
        </p:spPr>
        <p:txBody>
          <a:bodyPr wrap="none" rtlCol="0">
            <a:spAutoFit/>
          </a:bodyPr>
          <a:lstStyle/>
          <a:p>
            <a:r>
              <a:rPr lang="en-US" sz="6000" b="1" dirty="0" smtClean="0">
                <a:solidFill>
                  <a:schemeClr val="bg2">
                    <a:lumMod val="25000"/>
                  </a:schemeClr>
                </a:solidFill>
              </a:rPr>
              <a:t>PEN</a:t>
            </a:r>
            <a:endParaRPr lang="en-US" sz="6000" b="1" dirty="0">
              <a:solidFill>
                <a:schemeClr val="bg2">
                  <a:lumMod val="25000"/>
                </a:schemeClr>
              </a:solidFill>
            </a:endParaRPr>
          </a:p>
        </p:txBody>
      </p:sp>
      <p:sp>
        <p:nvSpPr>
          <p:cNvPr id="9" name="TextBox 8"/>
          <p:cNvSpPr txBox="1"/>
          <p:nvPr/>
        </p:nvSpPr>
        <p:spPr>
          <a:xfrm>
            <a:off x="6299200" y="4419600"/>
            <a:ext cx="2949590" cy="707886"/>
          </a:xfrm>
          <a:prstGeom prst="rect">
            <a:avLst/>
          </a:prstGeom>
          <a:noFill/>
        </p:spPr>
        <p:txBody>
          <a:bodyPr wrap="none" rtlCol="0">
            <a:spAutoFit/>
          </a:bodyPr>
          <a:lstStyle/>
          <a:p>
            <a:r>
              <a:rPr lang="en-US" sz="4000" b="1" dirty="0" smtClean="0"/>
              <a:t>CHAIR-TABLE</a:t>
            </a:r>
            <a:endParaRPr lang="en-US" sz="4000" b="1" dirty="0"/>
          </a:p>
        </p:txBody>
      </p:sp>
    </p:spTree>
    <p:extLst>
      <p:ext uri="{BB962C8B-B14F-4D97-AF65-F5344CB8AC3E}">
        <p14:creationId xmlns:p14="http://schemas.microsoft.com/office/powerpoint/2010/main" val="266768861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12192000" cy="6899966"/>
          </a:xfrm>
          <a:prstGeom prst="rect">
            <a:avLst/>
          </a:prstGeom>
        </p:spPr>
        <p:txBody>
          <a:bodyPr wrap="square">
            <a:spAutoFit/>
          </a:bodyPr>
          <a:lstStyle/>
          <a:p>
            <a:pPr>
              <a:lnSpc>
                <a:spcPts val="7700"/>
              </a:lnSpc>
            </a:pPr>
            <a:r>
              <a:rPr lang="en-US" sz="4400" b="1" u="sng"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Identify words that are a person, place, thing, or </a:t>
            </a:r>
            <a:r>
              <a:rPr lang="en-US" sz="4400" b="1" u="sng" spc="-150"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idea</a:t>
            </a:r>
            <a:r>
              <a:rPr lang="bn-BD" sz="4400" b="1" u="sng" spc="-150" dirty="0" smtClean="0">
                <a:solidFill>
                  <a:srgbClr val="FF33CC"/>
                </a:solidFill>
                <a:effectLst>
                  <a:outerShdw blurRad="38100" dist="38100" dir="2700000" algn="tl">
                    <a:srgbClr val="000000">
                      <a:alpha val="43137"/>
                    </a:srgbClr>
                  </a:outerShdw>
                </a:effectLst>
                <a:latin typeface="Times New Roman" pitchFamily="18" charset="0"/>
              </a:rPr>
              <a:t>:</a:t>
            </a:r>
            <a:endParaRPr lang="en-US" sz="4400" b="1" u="sng"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a:lnSpc>
                <a:spcPts val="7700"/>
              </a:lnSpc>
            </a:pPr>
            <a:r>
              <a:rPr lang="bn-BD" sz="8800" b="1" dirty="0" smtClean="0">
                <a:effectLst>
                  <a:outerShdw blurRad="38100" dist="38100" dir="2700000" algn="tl">
                    <a:srgbClr val="000000">
                      <a:alpha val="43137"/>
                    </a:srgbClr>
                  </a:outerShdw>
                </a:effectLst>
                <a:latin typeface="Times New Roman" pitchFamily="18" charset="0"/>
              </a:rPr>
              <a:t>• S</a:t>
            </a:r>
            <a:r>
              <a:rPr lang="en-US" sz="8800" b="1" dirty="0" smtClean="0">
                <a:effectLst>
                  <a:outerShdw blurRad="38100" dist="38100" dir="2700000" algn="tl">
                    <a:srgbClr val="000000">
                      <a:alpha val="43137"/>
                    </a:srgbClr>
                  </a:outerShdw>
                </a:effectLst>
                <a:latin typeface="Times New Roman" pitchFamily="18" charset="0"/>
                <a:cs typeface="Times New Roman" pitchFamily="18" charset="0"/>
              </a:rPr>
              <a:t>he</a:t>
            </a:r>
            <a:r>
              <a:rPr lang="en-US" sz="88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a:effectLst>
                  <a:outerShdw blurRad="38100" dist="38100" dir="2700000" algn="tl">
                    <a:srgbClr val="000000">
                      <a:alpha val="43137"/>
                    </a:srgbClr>
                  </a:outerShdw>
                </a:effectLst>
                <a:latin typeface="Times New Roman" pitchFamily="18" charset="0"/>
                <a:cs typeface="Times New Roman" pitchFamily="18" charset="0"/>
              </a:rPr>
              <a:t>walked </a:t>
            </a:r>
            <a:r>
              <a:rPr lang="en-US" sz="8800" b="1" dirty="0" smtClean="0">
                <a:effectLst>
                  <a:outerShdw blurRad="38100" dist="38100" dir="2700000" algn="tl">
                    <a:srgbClr val="000000">
                      <a:alpha val="43137"/>
                    </a:srgbClr>
                  </a:outerShdw>
                </a:effectLst>
                <a:latin typeface="Times New Roman" pitchFamily="18" charset="0"/>
                <a:cs typeface="Times New Roman" pitchFamily="18" charset="0"/>
              </a:rPr>
              <a:t>home</a:t>
            </a:r>
            <a:r>
              <a:rPr lang="bn-BD" sz="8800" b="1" dirty="0" smtClean="0">
                <a:effectLst>
                  <a:outerShdw blurRad="38100" dist="38100" dir="2700000" algn="tl">
                    <a:srgbClr val="000000">
                      <a:alpha val="43137"/>
                    </a:srgbClr>
                  </a:outerShdw>
                </a:effectLst>
                <a:latin typeface="Times New Roman" pitchFamily="18" charset="0"/>
              </a:rPr>
              <a:t>.</a:t>
            </a:r>
          </a:p>
          <a:p>
            <a:pPr>
              <a:lnSpc>
                <a:spcPts val="7700"/>
              </a:lnSpc>
            </a:pPr>
            <a:r>
              <a:rPr lang="en-US" sz="4200" b="1" spc="-15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In </a:t>
            </a:r>
            <a:r>
              <a:rPr lang="en-US" sz="42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the</a:t>
            </a:r>
            <a:r>
              <a:rPr lang="en-US" sz="4200" spc="-150" dirty="0">
                <a:solidFill>
                  <a:srgbClr val="0033CC"/>
                </a:solidFill>
                <a:latin typeface="Times New Roman" pitchFamily="18" charset="0"/>
                <a:cs typeface="Times New Roman" pitchFamily="18" charset="0"/>
              </a:rPr>
              <a:t> </a:t>
            </a:r>
            <a:r>
              <a:rPr lang="en-US" sz="42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sentence</a:t>
            </a:r>
            <a:r>
              <a:rPr lang="en-US" sz="4200" spc="-150" dirty="0">
                <a:solidFill>
                  <a:srgbClr val="0033CC"/>
                </a:solidFill>
                <a:latin typeface="Times New Roman" pitchFamily="18" charset="0"/>
                <a:cs typeface="Times New Roman" pitchFamily="18" charset="0"/>
              </a:rPr>
              <a:t> </a:t>
            </a:r>
            <a:r>
              <a:rPr lang="en-US" sz="4200" b="1" spc="-150"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a:t>
            </a:r>
            <a:r>
              <a:rPr lang="en-US" sz="4200" b="1"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She” </a:t>
            </a:r>
            <a:r>
              <a:rPr lang="en-US" sz="42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is the </a:t>
            </a:r>
            <a:r>
              <a:rPr lang="en-US" sz="4200" b="1"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noun</a:t>
            </a:r>
            <a:r>
              <a:rPr lang="en-US" sz="4200" spc="-150" dirty="0">
                <a:latin typeface="Times New Roman" pitchFamily="18" charset="0"/>
                <a:cs typeface="Times New Roman" pitchFamily="18" charset="0"/>
              </a:rPr>
              <a:t> </a:t>
            </a:r>
            <a:r>
              <a:rPr lang="en-US" sz="42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because she is a person</a:t>
            </a:r>
            <a:r>
              <a:rPr lang="en-US" sz="4200" b="1" spc="-15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a:t>
            </a:r>
            <a:endParaRPr lang="bn-BD" sz="4200" b="1" spc="-150" dirty="0" smtClean="0">
              <a:solidFill>
                <a:srgbClr val="0033CC"/>
              </a:solidFill>
              <a:effectLst>
                <a:outerShdw blurRad="38100" dist="38100" dir="2700000" algn="tl">
                  <a:srgbClr val="000000">
                    <a:alpha val="43137"/>
                  </a:srgbClr>
                </a:outerShdw>
              </a:effectLst>
              <a:latin typeface="Times New Roman" pitchFamily="18" charset="0"/>
            </a:endParaRPr>
          </a:p>
          <a:p>
            <a:pPr>
              <a:lnSpc>
                <a:spcPts val="7700"/>
              </a:lnSpc>
            </a:pPr>
            <a:r>
              <a:rPr lang="en-US" sz="74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bn-BD" sz="7400" b="1" dirty="0" smtClean="0">
                <a:effectLst>
                  <a:outerShdw blurRad="38100" dist="38100" dir="2700000" algn="tl">
                    <a:srgbClr val="000000">
                      <a:alpha val="43137"/>
                    </a:srgbClr>
                  </a:outerShdw>
                </a:effectLst>
                <a:latin typeface="Times New Roman" pitchFamily="18" charset="0"/>
                <a:cs typeface="Times New Roman"/>
              </a:rPr>
              <a:t> </a:t>
            </a:r>
            <a:r>
              <a:rPr lang="bn-BD" sz="7400" b="1" dirty="0" smtClean="0">
                <a:effectLst>
                  <a:outerShdw blurRad="38100" dist="38100" dir="2700000" algn="tl">
                    <a:srgbClr val="000000">
                      <a:alpha val="43137"/>
                    </a:srgbClr>
                  </a:outerShdw>
                </a:effectLst>
                <a:latin typeface="Times New Roman" pitchFamily="18" charset="0"/>
              </a:rPr>
              <a:t>Cox’s </a:t>
            </a:r>
            <a:r>
              <a:rPr lang="bn-BD" sz="7400" b="1" dirty="0">
                <a:effectLst>
                  <a:outerShdw blurRad="38100" dist="38100" dir="2700000" algn="tl">
                    <a:srgbClr val="000000">
                      <a:alpha val="43137"/>
                    </a:srgbClr>
                  </a:outerShdw>
                </a:effectLst>
                <a:latin typeface="Times New Roman" pitchFamily="18" charset="0"/>
              </a:rPr>
              <a:t>Bazar</a:t>
            </a:r>
            <a:r>
              <a:rPr lang="en-US" sz="7400" b="1" dirty="0">
                <a:effectLst>
                  <a:outerShdw blurRad="38100" dist="38100" dir="2700000" algn="tl">
                    <a:srgbClr val="000000">
                      <a:alpha val="43137"/>
                    </a:srgbClr>
                  </a:outerShdw>
                </a:effectLst>
                <a:latin typeface="Times New Roman" pitchFamily="18" charset="0"/>
                <a:cs typeface="Times New Roman" pitchFamily="18" charset="0"/>
              </a:rPr>
              <a:t> is a cool </a:t>
            </a:r>
            <a:r>
              <a:rPr lang="en-US" sz="7400" b="1" dirty="0" smtClean="0">
                <a:effectLst>
                  <a:outerShdw blurRad="38100" dist="38100" dir="2700000" algn="tl">
                    <a:srgbClr val="000000">
                      <a:alpha val="43137"/>
                    </a:srgbClr>
                  </a:outerShdw>
                </a:effectLst>
                <a:latin typeface="Times New Roman" pitchFamily="18" charset="0"/>
                <a:cs typeface="Times New Roman" pitchFamily="18" charset="0"/>
              </a:rPr>
              <a:t>city</a:t>
            </a:r>
            <a:r>
              <a:rPr lang="bn-BD" sz="7400" b="1" dirty="0" smtClean="0">
                <a:effectLst>
                  <a:outerShdw blurRad="38100" dist="38100" dir="2700000" algn="tl">
                    <a:srgbClr val="000000">
                      <a:alpha val="43137"/>
                    </a:srgbClr>
                  </a:outerShdw>
                </a:effectLst>
                <a:latin typeface="Times New Roman" pitchFamily="18" charset="0"/>
              </a:rPr>
              <a:t>.</a:t>
            </a:r>
            <a:endParaRPr lang="en-US" sz="7400" b="1" dirty="0">
              <a:effectLst>
                <a:outerShdw blurRad="38100" dist="38100" dir="2700000" algn="tl">
                  <a:srgbClr val="000000">
                    <a:alpha val="43137"/>
                  </a:srgbClr>
                </a:outerShdw>
              </a:effectLst>
              <a:latin typeface="Times New Roman" pitchFamily="18" charset="0"/>
              <a:cs typeface="Times New Roman" pitchFamily="18" charset="0"/>
            </a:endParaRPr>
          </a:p>
          <a:p>
            <a:pPr>
              <a:lnSpc>
                <a:spcPts val="7700"/>
              </a:lnSpc>
            </a:pPr>
            <a:r>
              <a:rPr lang="en-US" sz="3800" b="1" spc="-15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In</a:t>
            </a:r>
            <a:r>
              <a:rPr lang="bn-BD" sz="3800" b="1" spc="-150" dirty="0" smtClean="0">
                <a:solidFill>
                  <a:srgbClr val="0033CC"/>
                </a:solidFill>
                <a:effectLst>
                  <a:outerShdw blurRad="38100" dist="38100" dir="2700000" algn="tl">
                    <a:srgbClr val="000000">
                      <a:alpha val="43137"/>
                    </a:srgbClr>
                  </a:outerShdw>
                </a:effectLst>
                <a:latin typeface="Times New Roman" pitchFamily="18" charset="0"/>
              </a:rPr>
              <a:t> the sentence</a:t>
            </a:r>
            <a:r>
              <a:rPr lang="en-US" sz="3800" spc="-150" dirty="0" smtClean="0">
                <a:solidFill>
                  <a:srgbClr val="0033CC"/>
                </a:solidFill>
                <a:latin typeface="Times New Roman" pitchFamily="18" charset="0"/>
                <a:cs typeface="Times New Roman" pitchFamily="18" charset="0"/>
              </a:rPr>
              <a:t> </a:t>
            </a:r>
            <a:r>
              <a:rPr lang="en-US" sz="3800" b="1" spc="-150"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a:t>
            </a:r>
            <a:r>
              <a:rPr lang="bn-BD" sz="3800" b="1" spc="-150" dirty="0">
                <a:solidFill>
                  <a:srgbClr val="FF33CC"/>
                </a:solidFill>
                <a:effectLst>
                  <a:outerShdw blurRad="38100" dist="38100" dir="2700000" algn="tl">
                    <a:srgbClr val="000000">
                      <a:alpha val="43137"/>
                    </a:srgbClr>
                  </a:outerShdw>
                </a:effectLst>
                <a:latin typeface="Times New Roman" pitchFamily="18" charset="0"/>
              </a:rPr>
              <a:t>Cox’s Bazar</a:t>
            </a:r>
            <a:r>
              <a:rPr lang="en-US" sz="3800" b="1"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800" b="1" spc="-150"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8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is the </a:t>
            </a:r>
            <a:r>
              <a:rPr lang="en-US" sz="3800" b="1"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noun</a:t>
            </a:r>
            <a:r>
              <a:rPr lang="en-US" sz="3800" spc="-150" dirty="0">
                <a:solidFill>
                  <a:srgbClr val="0033CC"/>
                </a:solidFill>
                <a:latin typeface="Times New Roman" pitchFamily="18" charset="0"/>
                <a:cs typeface="Times New Roman" pitchFamily="18" charset="0"/>
              </a:rPr>
              <a:t> </a:t>
            </a:r>
            <a:r>
              <a:rPr lang="en-US" sz="38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because it is a place</a:t>
            </a:r>
            <a:r>
              <a:rPr lang="en-US" sz="3800" b="1" spc="-15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a:t>
            </a:r>
            <a:endParaRPr lang="bn-BD" sz="3800" b="1" spc="-150" dirty="0" smtClean="0">
              <a:solidFill>
                <a:srgbClr val="0033CC"/>
              </a:solidFill>
              <a:effectLst>
                <a:outerShdw blurRad="38100" dist="38100" dir="2700000" algn="tl">
                  <a:srgbClr val="000000">
                    <a:alpha val="43137"/>
                  </a:srgbClr>
                </a:outerShdw>
              </a:effectLst>
              <a:latin typeface="Times New Roman" pitchFamily="18" charset="0"/>
            </a:endParaRPr>
          </a:p>
          <a:p>
            <a:pPr>
              <a:lnSpc>
                <a:spcPts val="7700"/>
              </a:lnSpc>
            </a:pPr>
            <a:r>
              <a:rPr lang="en-US" sz="65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bn-BD" sz="6500" b="1" dirty="0" smtClean="0">
                <a:effectLst>
                  <a:outerShdw blurRad="38100" dist="38100" dir="2700000" algn="tl">
                    <a:srgbClr val="000000">
                      <a:alpha val="43137"/>
                    </a:srgbClr>
                  </a:outerShdw>
                </a:effectLst>
                <a:latin typeface="Times New Roman" pitchFamily="18" charset="0"/>
                <a:cs typeface="Times New Roman"/>
              </a:rPr>
              <a:t> </a:t>
            </a:r>
            <a:r>
              <a:rPr lang="en-US" sz="6500" b="1"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6500" b="1" dirty="0">
                <a:effectLst>
                  <a:outerShdw blurRad="38100" dist="38100" dir="2700000" algn="tl">
                    <a:srgbClr val="000000">
                      <a:alpha val="43137"/>
                    </a:srgbClr>
                  </a:outerShdw>
                </a:effectLst>
                <a:latin typeface="Times New Roman" pitchFamily="18" charset="0"/>
                <a:cs typeface="Times New Roman" pitchFamily="18" charset="0"/>
              </a:rPr>
              <a:t>windows need to be </a:t>
            </a:r>
            <a:r>
              <a:rPr lang="en-US" sz="6500" b="1" dirty="0" smtClean="0">
                <a:effectLst>
                  <a:outerShdw blurRad="38100" dist="38100" dir="2700000" algn="tl">
                    <a:srgbClr val="000000">
                      <a:alpha val="43137"/>
                    </a:srgbClr>
                  </a:outerShdw>
                </a:effectLst>
                <a:latin typeface="Times New Roman" pitchFamily="18" charset="0"/>
                <a:cs typeface="Times New Roman" pitchFamily="18" charset="0"/>
              </a:rPr>
              <a:t>open</a:t>
            </a:r>
            <a:r>
              <a:rPr lang="bn-BD" sz="6500" b="1" dirty="0" smtClean="0">
                <a:effectLst>
                  <a:outerShdw blurRad="38100" dist="38100" dir="2700000" algn="tl">
                    <a:srgbClr val="000000">
                      <a:alpha val="43137"/>
                    </a:srgbClr>
                  </a:outerShdw>
                </a:effectLst>
                <a:latin typeface="Times New Roman" pitchFamily="18" charset="0"/>
              </a:rPr>
              <a:t>.</a:t>
            </a:r>
            <a:endParaRPr lang="en-US" sz="6500" b="1" dirty="0">
              <a:effectLst>
                <a:outerShdw blurRad="38100" dist="38100" dir="2700000" algn="tl">
                  <a:srgbClr val="000000">
                    <a:alpha val="43137"/>
                  </a:srgbClr>
                </a:outerShdw>
              </a:effectLst>
              <a:latin typeface="Times New Roman" pitchFamily="18" charset="0"/>
              <a:cs typeface="Times New Roman" pitchFamily="18" charset="0"/>
            </a:endParaRPr>
          </a:p>
          <a:p>
            <a:pPr>
              <a:lnSpc>
                <a:spcPts val="7700"/>
              </a:lnSpc>
            </a:pPr>
            <a:r>
              <a:rPr lang="en-US" sz="37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In</a:t>
            </a:r>
            <a:r>
              <a:rPr lang="bn-BD" sz="3700" b="1" dirty="0">
                <a:solidFill>
                  <a:srgbClr val="0033CC"/>
                </a:solidFill>
                <a:effectLst>
                  <a:outerShdw blurRad="38100" dist="38100" dir="2700000" algn="tl">
                    <a:srgbClr val="000000">
                      <a:alpha val="43137"/>
                    </a:srgbClr>
                  </a:outerShdw>
                </a:effectLst>
                <a:latin typeface="Times New Roman" pitchFamily="18" charset="0"/>
              </a:rPr>
              <a:t> </a:t>
            </a:r>
            <a:r>
              <a:rPr lang="en-US" sz="37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37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sentence</a:t>
            </a:r>
            <a:r>
              <a:rPr lang="en-US" sz="37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7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a:t>
            </a:r>
            <a:r>
              <a:rPr lang="en-US" sz="37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windows” </a:t>
            </a:r>
            <a:r>
              <a:rPr lang="en-US" sz="37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is the </a:t>
            </a:r>
            <a:r>
              <a:rPr lang="en-US" sz="37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noun</a:t>
            </a:r>
            <a:r>
              <a:rPr lang="en-US" sz="37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 because it is a thing.</a:t>
            </a:r>
          </a:p>
        </p:txBody>
      </p:sp>
    </p:spTree>
    <p:extLst>
      <p:ext uri="{BB962C8B-B14F-4D97-AF65-F5344CB8AC3E}">
        <p14:creationId xmlns:p14="http://schemas.microsoft.com/office/powerpoint/2010/main" val="154922947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bn-BD" sz="4400" b="1" dirty="0" smtClean="0">
                <a:effectLst>
                  <a:outerShdw blurRad="38100" dist="38100" dir="2700000" algn="tl">
                    <a:srgbClr val="000000">
                      <a:alpha val="43137"/>
                    </a:srgbClr>
                  </a:outerShdw>
                </a:effectLst>
                <a:latin typeface="Times New Roman" pitchFamily="18" charset="0"/>
                <a:cs typeface="Times New Roman"/>
              </a:rPr>
              <a:t> </a:t>
            </a: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I </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live in Australia.</a:t>
            </a:r>
          </a:p>
          <a:p>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bn-BD" sz="4400" b="1" dirty="0" smtClean="0">
                <a:effectLst>
                  <a:outerShdw blurRad="38100" dist="38100" dir="2700000" algn="tl">
                    <a:srgbClr val="000000">
                      <a:alpha val="43137"/>
                    </a:srgbClr>
                  </a:outerShdw>
                </a:effectLst>
                <a:latin typeface="Times New Roman" pitchFamily="18" charset="0"/>
                <a:cs typeface="Times New Roman"/>
              </a:rPr>
              <a:t> </a:t>
            </a: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Jenny </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is my sister.</a:t>
            </a:r>
          </a:p>
          <a:p>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bn-BD" sz="4400" b="1" dirty="0" smtClean="0">
                <a:effectLst>
                  <a:outerShdw blurRad="38100" dist="38100" dir="2700000" algn="tl">
                    <a:srgbClr val="000000">
                      <a:alpha val="43137"/>
                    </a:srgbClr>
                  </a:outerShdw>
                </a:effectLst>
                <a:latin typeface="Times New Roman" pitchFamily="18" charset="0"/>
                <a:cs typeface="Times New Roman"/>
              </a:rPr>
              <a:t> </a:t>
            </a: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I </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love to play with my dog.</a:t>
            </a:r>
          </a:p>
          <a:p>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bn-BD" sz="4400" b="1" dirty="0" smtClean="0">
                <a:effectLst>
                  <a:outerShdw blurRad="38100" dist="38100" dir="2700000" algn="tl">
                    <a:srgbClr val="000000">
                      <a:alpha val="43137"/>
                    </a:srgbClr>
                  </a:outerShdw>
                </a:effectLst>
                <a:latin typeface="Times New Roman" pitchFamily="18" charset="0"/>
                <a:cs typeface="Times New Roman"/>
              </a:rPr>
              <a:t> </a:t>
            </a: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name of this monkey is Boo.</a:t>
            </a:r>
          </a:p>
          <a:p>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bn-BD" sz="4400" b="1" dirty="0" smtClean="0">
                <a:effectLst>
                  <a:outerShdw blurRad="38100" dist="38100" dir="2700000" algn="tl">
                    <a:srgbClr val="000000">
                      <a:alpha val="43137"/>
                    </a:srgbClr>
                  </a:outerShdw>
                </a:effectLst>
                <a:latin typeface="Times New Roman" pitchFamily="18" charset="0"/>
                <a:cs typeface="Times New Roman"/>
              </a:rPr>
              <a:t> </a:t>
            </a: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Pacific </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Ocean is very vast.</a:t>
            </a:r>
            <a:endParaRPr lang="bn-BD" sz="4400" b="1" dirty="0">
              <a:effectLst>
                <a:outerShdw blurRad="38100" dist="38100" dir="2700000" algn="tl">
                  <a:srgbClr val="000000">
                    <a:alpha val="43137"/>
                  </a:srgbClr>
                </a:outerShdw>
              </a:effectLst>
              <a:latin typeface="Times New Roman" pitchFamily="18" charset="0"/>
              <a:cs typeface="NikoshBAN" pitchFamily="2" charset="0"/>
            </a:endParaRPr>
          </a:p>
          <a:p>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bn-BD" sz="4400" b="1" dirty="0" smtClean="0">
                <a:effectLst>
                  <a:outerShdw blurRad="38100" dist="38100" dir="2700000" algn="tl">
                    <a:srgbClr val="000000">
                      <a:alpha val="43137"/>
                    </a:srgbClr>
                  </a:outerShdw>
                </a:effectLst>
                <a:latin typeface="Times New Roman" pitchFamily="18" charset="0"/>
                <a:cs typeface="Times New Roman"/>
              </a:rPr>
              <a:t> </a:t>
            </a: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boy and girl were holding hands as they </a:t>
            </a:r>
            <a:r>
              <a:rPr lang="bn-BD" sz="4400" b="1" dirty="0" smtClean="0">
                <a:effectLst>
                  <a:outerShdw blurRad="38100" dist="38100" dir="2700000" algn="tl">
                    <a:srgbClr val="000000">
                      <a:alpha val="43137"/>
                    </a:srgbClr>
                  </a:outerShdw>
                </a:effectLst>
                <a:latin typeface="Times New Roman" pitchFamily="18" charset="0"/>
              </a:rPr>
              <a:t>       	</a:t>
            </a: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crossed </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the bridge on the way to town.</a:t>
            </a:r>
          </a:p>
          <a:p>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bn-BD" sz="4400" b="1" dirty="0" smtClean="0">
                <a:effectLst>
                  <a:outerShdw blurRad="38100" dist="38100" dir="2700000" algn="tl">
                    <a:srgbClr val="000000">
                      <a:alpha val="43137"/>
                    </a:srgbClr>
                  </a:outerShdw>
                </a:effectLst>
                <a:latin typeface="Times New Roman" pitchFamily="18" charset="0"/>
                <a:cs typeface="Times New Roman"/>
              </a:rPr>
              <a:t> </a:t>
            </a: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I </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love watching my cat play with the pink yarn</a:t>
            </a: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 They have a cow which gives them milk. </a:t>
            </a:r>
          </a:p>
          <a:p>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 We like to go to school regularly. </a:t>
            </a:r>
            <a:endParaRPr lang="en-US"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2370993" y="157322"/>
            <a:ext cx="2180492" cy="487447"/>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5139" y="844061"/>
            <a:ext cx="1453661" cy="487447"/>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94185" y="844061"/>
            <a:ext cx="1453661" cy="487447"/>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88624" y="1519077"/>
            <a:ext cx="984738" cy="487447"/>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23154" y="2217539"/>
            <a:ext cx="1957754" cy="487447"/>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98324" y="2160802"/>
            <a:ext cx="984738" cy="487447"/>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2029" y="2838862"/>
            <a:ext cx="3352802" cy="487447"/>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60500" y="3454178"/>
            <a:ext cx="984738" cy="576418"/>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480778" y="3453012"/>
            <a:ext cx="987668" cy="576418"/>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690340" y="3429566"/>
            <a:ext cx="1488829" cy="576418"/>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838332" y="4098759"/>
            <a:ext cx="1488829" cy="576418"/>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064132" y="4098759"/>
            <a:ext cx="1066799" cy="576418"/>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764955" y="4110482"/>
            <a:ext cx="1289537" cy="576418"/>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045810" y="4837313"/>
            <a:ext cx="797168" cy="576418"/>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0410092" y="4837313"/>
            <a:ext cx="1101969" cy="576418"/>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411416" y="5460623"/>
            <a:ext cx="984738" cy="576418"/>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8698532" y="5482079"/>
            <a:ext cx="1230914" cy="576418"/>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220316" y="6138571"/>
            <a:ext cx="1547437" cy="576418"/>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880338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heel(1)">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heel(1)">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heel(1)">
                                      <p:cBhvr>
                                        <p:cTn id="62" dur="20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heel(1)">
                                      <p:cBhvr>
                                        <p:cTn id="67" dur="20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heel(1)">
                                      <p:cBhvr>
                                        <p:cTn id="72" dur="20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heel(1)">
                                      <p:cBhvr>
                                        <p:cTn id="77" dur="20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heel(1)">
                                      <p:cBhvr>
                                        <p:cTn id="82" dur="20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heel(1)">
                                      <p:cBhvr>
                                        <p:cTn id="87" dur="20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heel(1)">
                                      <p:cBhvr>
                                        <p:cTn id="9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04" t="2720" r="15341" b="19061"/>
          <a:stretch/>
        </p:blipFill>
        <p:spPr bwMode="auto">
          <a:xfrm>
            <a:off x="35170" y="1"/>
            <a:ext cx="12156830" cy="2984500"/>
          </a:xfrm>
          <a:prstGeom prst="rect">
            <a:avLst/>
          </a:prstGeom>
          <a:noFill/>
          <a:ln w="76200">
            <a:solidFill>
              <a:srgbClr val="0033CC"/>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3" name="Rectangle 2"/>
          <p:cNvSpPr/>
          <p:nvPr/>
        </p:nvSpPr>
        <p:spPr>
          <a:xfrm>
            <a:off x="0" y="3080947"/>
            <a:ext cx="12192000" cy="3785652"/>
          </a:xfrm>
          <a:prstGeom prst="rect">
            <a:avLst/>
          </a:prstGeom>
          <a:gradFill flip="none" rotWithShape="1">
            <a:gsLst>
              <a:gs pos="33750">
                <a:srgbClr val="B1C98E"/>
              </a:gs>
              <a:gs pos="0">
                <a:srgbClr val="DDEBCF"/>
              </a:gs>
              <a:gs pos="100000">
                <a:srgbClr val="9CB86E"/>
              </a:gs>
              <a:gs pos="100000">
                <a:srgbClr val="156B13"/>
              </a:gs>
            </a:gsLst>
            <a:lin ang="0" scaled="0"/>
            <a:tileRect/>
          </a:gradFill>
          <a:ln w="76200">
            <a:solidFill>
              <a:schemeClr val="tx1"/>
            </a:solidFill>
          </a:ln>
        </p:spPr>
        <p:txBody>
          <a:bodyPr wrap="square">
            <a:spAutoFit/>
          </a:bodyPr>
          <a:lstStyle/>
          <a:p>
            <a:pPr>
              <a:lnSpc>
                <a:spcPts val="3200"/>
              </a:lnSpc>
            </a:pPr>
            <a:r>
              <a:rPr lang="en-US" sz="3200" b="1" u="sng"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Identify </a:t>
            </a:r>
            <a:r>
              <a:rPr lang="en-US" sz="3200" b="1" u="sng"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words that are a person, place, thing, or idea. </a:t>
            </a:r>
            <a:endParaRPr lang="bn-BD" sz="3200" b="1" u="sng" dirty="0" smtClean="0">
              <a:solidFill>
                <a:srgbClr val="FF33CC"/>
              </a:solidFill>
              <a:effectLst>
                <a:outerShdw blurRad="38100" dist="38100" dir="2700000" algn="tl">
                  <a:srgbClr val="000000">
                    <a:alpha val="43137"/>
                  </a:srgbClr>
                </a:outerShdw>
              </a:effectLst>
              <a:latin typeface="Times New Roman" pitchFamily="18" charset="0"/>
            </a:endParaRPr>
          </a:p>
          <a:p>
            <a:pPr>
              <a:lnSpc>
                <a:spcPts val="3200"/>
              </a:lnSpc>
            </a:pP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Nouns </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are words that depict specific objects, ideas, or people, that the sentence is built around. Look out for words in a sentence that are not actionable or descriptive, and instead only state exactly what something is</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b="1" baseline="30000" dirty="0">
              <a:effectLst>
                <a:outerShdw blurRad="38100" dist="38100" dir="2700000" algn="tl">
                  <a:srgbClr val="000000">
                    <a:alpha val="43137"/>
                  </a:srgbClr>
                </a:outerShdw>
              </a:effectLst>
              <a:latin typeface="Times New Roman" pitchFamily="18" charset="0"/>
              <a:cs typeface="Times New Roman" pitchFamily="18" charset="0"/>
            </a:endParaRPr>
          </a:p>
          <a:p>
            <a:pPr>
              <a:lnSpc>
                <a:spcPts val="3200"/>
              </a:lnSpc>
            </a:pPr>
            <a:r>
              <a:rPr lang="en-US" sz="3100" b="1" spc="-150" dirty="0" smtClean="0">
                <a:solidFill>
                  <a:srgbClr val="0033CC"/>
                </a:solidFill>
                <a:effectLst>
                  <a:outerShdw blurRad="38100" dist="38100" dir="2700000" algn="tl">
                    <a:srgbClr val="000000">
                      <a:alpha val="43137"/>
                    </a:srgbClr>
                  </a:outerShdw>
                </a:effectLst>
                <a:latin typeface="Times New Roman"/>
                <a:cs typeface="Times New Roman"/>
              </a:rPr>
              <a:t>•</a:t>
            </a:r>
            <a:r>
              <a:rPr lang="en-US" sz="3100" b="1" spc="-15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1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In the sentence “</a:t>
            </a:r>
            <a:r>
              <a:rPr lang="en-US" sz="3100" b="1" i="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She</a:t>
            </a:r>
            <a:r>
              <a:rPr lang="en-US" sz="31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 walked home,” “She” is the noun because she is a person.</a:t>
            </a:r>
          </a:p>
          <a:p>
            <a:pPr>
              <a:lnSpc>
                <a:spcPts val="3200"/>
              </a:lnSpc>
            </a:pPr>
            <a:r>
              <a:rPr lang="en-US" sz="3200" b="1" spc="-150" dirty="0">
                <a:effectLst>
                  <a:outerShdw blurRad="38100" dist="38100" dir="2700000" algn="tl">
                    <a:srgbClr val="000000">
                      <a:alpha val="43137"/>
                    </a:srgbClr>
                  </a:outerShdw>
                </a:effectLst>
                <a:latin typeface="Times New Roman"/>
                <a:cs typeface="Times New Roman"/>
              </a:rPr>
              <a:t>• </a:t>
            </a:r>
            <a:r>
              <a:rPr lang="en-US" sz="3200" b="1" spc="-150" dirty="0" smtClean="0">
                <a:effectLst>
                  <a:outerShdw blurRad="38100" dist="38100" dir="2700000" algn="tl">
                    <a:srgbClr val="000000">
                      <a:alpha val="43137"/>
                    </a:srgbClr>
                  </a:outerShdw>
                </a:effectLst>
                <a:latin typeface="Times New Roman" pitchFamily="18" charset="0"/>
                <a:cs typeface="Times New Roman" pitchFamily="18" charset="0"/>
              </a:rPr>
              <a:t>In </a:t>
            </a:r>
            <a:r>
              <a:rPr lang="en-US" sz="3200" b="1" spc="-150" dirty="0">
                <a:effectLst>
                  <a:outerShdw blurRad="38100" dist="38100" dir="2700000" algn="tl">
                    <a:srgbClr val="000000">
                      <a:alpha val="43137"/>
                    </a:srgbClr>
                  </a:outerShdw>
                </a:effectLst>
                <a:latin typeface="Times New Roman" pitchFamily="18" charset="0"/>
                <a:cs typeface="Times New Roman" pitchFamily="18" charset="0"/>
              </a:rPr>
              <a:t>“</a:t>
            </a:r>
            <a:r>
              <a:rPr lang="en-US" sz="3200" b="1" i="1" spc="-150" dirty="0">
                <a:effectLst>
                  <a:outerShdw blurRad="38100" dist="38100" dir="2700000" algn="tl">
                    <a:srgbClr val="000000">
                      <a:alpha val="43137"/>
                    </a:srgbClr>
                  </a:outerShdw>
                </a:effectLst>
                <a:latin typeface="Times New Roman" pitchFamily="18" charset="0"/>
                <a:cs typeface="Times New Roman" pitchFamily="18" charset="0"/>
              </a:rPr>
              <a:t>Portland</a:t>
            </a:r>
            <a:r>
              <a:rPr lang="en-US" sz="3200" b="1" spc="-150" dirty="0">
                <a:effectLst>
                  <a:outerShdw blurRad="38100" dist="38100" dir="2700000" algn="tl">
                    <a:srgbClr val="000000">
                      <a:alpha val="43137"/>
                    </a:srgbClr>
                  </a:outerShdw>
                </a:effectLst>
                <a:latin typeface="Times New Roman" pitchFamily="18" charset="0"/>
                <a:cs typeface="Times New Roman" pitchFamily="18" charset="0"/>
              </a:rPr>
              <a:t> is a cool city,” “Portland” is the noun because it is </a:t>
            </a:r>
            <a:r>
              <a:rPr lang="en-US" sz="32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a place.</a:t>
            </a:r>
          </a:p>
          <a:p>
            <a:pPr>
              <a:lnSpc>
                <a:spcPts val="3200"/>
              </a:lnSpc>
            </a:pPr>
            <a:r>
              <a:rPr lang="en-US" sz="3100" b="1" spc="-150" dirty="0">
                <a:solidFill>
                  <a:srgbClr val="0033CC"/>
                </a:solidFill>
                <a:effectLst>
                  <a:outerShdw blurRad="38100" dist="38100" dir="2700000" algn="tl">
                    <a:srgbClr val="000000">
                      <a:alpha val="43137"/>
                    </a:srgbClr>
                  </a:outerShdw>
                </a:effectLst>
                <a:latin typeface="Times New Roman"/>
                <a:cs typeface="Times New Roman"/>
              </a:rPr>
              <a:t>• </a:t>
            </a:r>
            <a:r>
              <a:rPr lang="en-US" sz="3100" b="1" spc="-15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In </a:t>
            </a:r>
            <a:r>
              <a:rPr lang="en-US" sz="31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3100" b="1" i="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windows</a:t>
            </a:r>
            <a:r>
              <a:rPr lang="en-US" sz="31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 need to be open,” “windows” is the noun because it is a thing.</a:t>
            </a:r>
          </a:p>
          <a:p>
            <a:pPr>
              <a:lnSpc>
                <a:spcPts val="3200"/>
              </a:lnSpc>
            </a:pPr>
            <a:r>
              <a:rPr lang="en-US" sz="3200" b="1" spc="-150" dirty="0">
                <a:effectLst>
                  <a:outerShdw blurRad="38100" dist="38100" dir="2700000" algn="tl">
                    <a:srgbClr val="000000">
                      <a:alpha val="43137"/>
                    </a:srgbClr>
                  </a:outerShdw>
                </a:effectLst>
                <a:latin typeface="Times New Roman"/>
                <a:cs typeface="Times New Roman"/>
              </a:rPr>
              <a:t>• </a:t>
            </a:r>
            <a:r>
              <a:rPr lang="en-US" sz="3200" b="1" spc="-150" dirty="0" smtClean="0">
                <a:effectLst>
                  <a:outerShdw blurRad="38100" dist="38100" dir="2700000" algn="tl">
                    <a:srgbClr val="000000">
                      <a:alpha val="43137"/>
                    </a:srgbClr>
                  </a:outerShdw>
                </a:effectLst>
                <a:latin typeface="Times New Roman" pitchFamily="18" charset="0"/>
                <a:cs typeface="Times New Roman" pitchFamily="18" charset="0"/>
              </a:rPr>
              <a:t>In </a:t>
            </a:r>
            <a:r>
              <a:rPr lang="en-US" sz="3200" b="1" spc="-150" dirty="0">
                <a:effectLst>
                  <a:outerShdw blurRad="38100" dist="38100" dir="2700000" algn="tl">
                    <a:srgbClr val="000000">
                      <a:alpha val="43137"/>
                    </a:srgbClr>
                  </a:outerShdw>
                </a:effectLst>
                <a:latin typeface="Times New Roman" pitchFamily="18" charset="0"/>
                <a:cs typeface="Times New Roman" pitchFamily="18" charset="0"/>
              </a:rPr>
              <a:t>“Your </a:t>
            </a:r>
            <a:r>
              <a:rPr lang="en-US" sz="3200" b="1" i="1" spc="-150" dirty="0">
                <a:effectLst>
                  <a:outerShdw blurRad="38100" dist="38100" dir="2700000" algn="tl">
                    <a:srgbClr val="000000">
                      <a:alpha val="43137"/>
                    </a:srgbClr>
                  </a:outerShdw>
                </a:effectLst>
                <a:latin typeface="Times New Roman" pitchFamily="18" charset="0"/>
                <a:cs typeface="Times New Roman" pitchFamily="18" charset="0"/>
              </a:rPr>
              <a:t>courage</a:t>
            </a:r>
            <a:r>
              <a:rPr lang="en-US" sz="3200" b="1" spc="-150" dirty="0">
                <a:effectLst>
                  <a:outerShdw blurRad="38100" dist="38100" dir="2700000" algn="tl">
                    <a:srgbClr val="000000">
                      <a:alpha val="43137"/>
                    </a:srgbClr>
                  </a:outerShdw>
                </a:effectLst>
                <a:latin typeface="Times New Roman" pitchFamily="18" charset="0"/>
                <a:cs typeface="Times New Roman" pitchFamily="18" charset="0"/>
              </a:rPr>
              <a:t> is inspiring,” “courage” is the noun because it is an idea.</a:t>
            </a:r>
          </a:p>
        </p:txBody>
      </p:sp>
    </p:spTree>
    <p:extLst>
      <p:ext uri="{BB962C8B-B14F-4D97-AF65-F5344CB8AC3E}">
        <p14:creationId xmlns:p14="http://schemas.microsoft.com/office/powerpoint/2010/main" val="260235428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7" name="Picture 35"/>
          <p:cNvPicPr>
            <a:picLocks noChangeAspect="1" noChangeArrowheads="1"/>
          </p:cNvPicPr>
          <p:nvPr/>
        </p:nvPicPr>
        <p:blipFill rotWithShape="1">
          <a:blip r:embed="rId2">
            <a:extLst>
              <a:ext uri="{28A0092B-C50C-407E-A947-70E740481C1C}">
                <a14:useLocalDpi xmlns:a14="http://schemas.microsoft.com/office/drawing/2010/main" val="0"/>
              </a:ext>
            </a:extLst>
          </a:blip>
          <a:srcRect l="8919" t="14272" r="23795" b="41957"/>
          <a:stretch/>
        </p:blipFill>
        <p:spPr bwMode="auto">
          <a:xfrm>
            <a:off x="0" y="707471"/>
            <a:ext cx="12192000" cy="2162729"/>
          </a:xfrm>
          <a:prstGeom prst="rect">
            <a:avLst/>
          </a:prstGeom>
          <a:noFill/>
          <a:ln w="57150">
            <a:solidFill>
              <a:srgbClr val="00206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36" name="Rectangle 35"/>
          <p:cNvSpPr/>
          <p:nvPr/>
        </p:nvSpPr>
        <p:spPr>
          <a:xfrm>
            <a:off x="0" y="2913748"/>
            <a:ext cx="12192000" cy="3908762"/>
          </a:xfrm>
          <a:prstGeom prst="rect">
            <a:avLst/>
          </a:prstGeom>
          <a:gradFill flip="none" rotWithShape="1">
            <a:gsLst>
              <a:gs pos="100000">
                <a:schemeClr val="accent2">
                  <a:tint val="66000"/>
                  <a:satMod val="160000"/>
                </a:schemeClr>
              </a:gs>
              <a:gs pos="16000">
                <a:schemeClr val="accent2">
                  <a:tint val="44500"/>
                  <a:satMod val="160000"/>
                </a:schemeClr>
              </a:gs>
              <a:gs pos="100000">
                <a:schemeClr val="accent2">
                  <a:tint val="23500"/>
                  <a:satMod val="160000"/>
                </a:schemeClr>
              </a:gs>
            </a:gsLst>
            <a:lin ang="0" scaled="1"/>
            <a:tileRect/>
          </a:gradFill>
          <a:ln w="762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Locate the main verb in the sentence to identify the connected </a:t>
            </a:r>
            <a:r>
              <a:rPr lang="en-US" sz="3200" b="1" u="sng" dirty="0" smtClean="0">
                <a:effectLst>
                  <a:outerShdw blurRad="38100" dist="38100" dir="2700000" algn="tl">
                    <a:srgbClr val="000000">
                      <a:alpha val="43137"/>
                    </a:srgbClr>
                  </a:outerShdw>
                </a:effectLst>
                <a:latin typeface="Times New Roman" pitchFamily="18" charset="0"/>
                <a:cs typeface="Times New Roman" pitchFamily="18" charset="0"/>
              </a:rPr>
              <a:t>noun</a:t>
            </a:r>
            <a:r>
              <a:rPr lang="bn-BD" sz="3200" b="1" dirty="0">
                <a:effectLst>
                  <a:outerShdw blurRad="38100" dist="38100" dir="2700000" algn="tl">
                    <a:srgbClr val="000000">
                      <a:alpha val="43137"/>
                    </a:srgbClr>
                  </a:outerShdw>
                </a:effectLst>
                <a:latin typeface="Times New Roman" pitchFamily="18" charset="0"/>
              </a:rPr>
              <a:t>:</a:t>
            </a:r>
            <a:endParaRPr lang="bn-BD" sz="3200" b="1" dirty="0" smtClean="0">
              <a:effectLst>
                <a:outerShdw blurRad="38100" dist="38100" dir="2700000" algn="tl">
                  <a:srgbClr val="000000">
                    <a:alpha val="43137"/>
                  </a:srgbClr>
                </a:outerShdw>
              </a:effectLst>
              <a:latin typeface="Times New Roman" pitchFamily="18" charset="0"/>
            </a:endParaRPr>
          </a:p>
          <a:p>
            <a:pPr algn="just"/>
            <a:r>
              <a:rPr lang="en-US" sz="3400" b="1" spc="-150"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 </a:t>
            </a:r>
            <a:r>
              <a:rPr lang="en-US" sz="3400" b="1" spc="-150"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verb is an action word that usually describes the act of doing. Grabbing, singing, and playing are all verbs. More often than not, the verb in the sentence is directly linked to the subject of the sentence. Identify who or what is completing the action in the sentence</a:t>
            </a:r>
            <a:r>
              <a:rPr lang="en-US" sz="3400" b="1" spc="-150"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t>
            </a:r>
            <a:endParaRPr lang="bn-BD" sz="3400" b="1" spc="-150" baseline="30000" dirty="0">
              <a:solidFill>
                <a:srgbClr val="006600"/>
              </a:solidFill>
              <a:effectLst>
                <a:outerShdw blurRad="38100" dist="38100" dir="2700000" algn="tl">
                  <a:srgbClr val="000000">
                    <a:alpha val="43137"/>
                  </a:srgbClr>
                </a:outerShdw>
              </a:effectLst>
              <a:latin typeface="Times New Roman" pitchFamily="18" charset="0"/>
            </a:endParaRPr>
          </a:p>
          <a:p>
            <a:r>
              <a:rPr lang="en-US" sz="40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In </a:t>
            </a:r>
            <a:r>
              <a:rPr lang="en-US" sz="40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the sentence </a:t>
            </a:r>
            <a:r>
              <a:rPr lang="en-US" sz="40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“She lifts weights,” </a:t>
            </a:r>
            <a:r>
              <a:rPr lang="en-US" sz="40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“lifts” is the verb, and </a:t>
            </a:r>
            <a:r>
              <a:rPr lang="en-US" sz="40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“she” </a:t>
            </a:r>
            <a:r>
              <a:rPr lang="en-US" sz="40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is the noun.</a:t>
            </a:r>
          </a:p>
        </p:txBody>
      </p:sp>
      <p:sp>
        <p:nvSpPr>
          <p:cNvPr id="37" name="Rectangle 36"/>
          <p:cNvSpPr/>
          <p:nvPr/>
        </p:nvSpPr>
        <p:spPr>
          <a:xfrm>
            <a:off x="0" y="22503"/>
            <a:ext cx="12192000" cy="646331"/>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w="38100">
            <a:solidFill>
              <a:srgbClr val="0033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Method </a:t>
            </a:r>
            <a:r>
              <a:rPr lang="en-US" sz="36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1</a:t>
            </a:r>
            <a:r>
              <a:rPr lang="bn-BD" sz="3600" b="1" dirty="0" smtClean="0">
                <a:solidFill>
                  <a:srgbClr val="0033CC"/>
                </a:solidFill>
                <a:effectLst>
                  <a:outerShdw blurRad="38100" dist="38100" dir="2700000" algn="tl">
                    <a:srgbClr val="000000">
                      <a:alpha val="43137"/>
                    </a:srgbClr>
                  </a:outerShdw>
                </a:effectLst>
                <a:latin typeface="Times New Roman" pitchFamily="18" charset="0"/>
              </a:rPr>
              <a:t>: </a:t>
            </a:r>
            <a:r>
              <a:rPr lang="en-US" sz="36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Finding </a:t>
            </a:r>
            <a:r>
              <a:rPr lang="en-US" sz="3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Nouns in a Sentence </a:t>
            </a:r>
          </a:p>
        </p:txBody>
      </p:sp>
    </p:spTree>
    <p:extLst>
      <p:ext uri="{BB962C8B-B14F-4D97-AF65-F5344CB8AC3E}">
        <p14:creationId xmlns:p14="http://schemas.microsoft.com/office/powerpoint/2010/main" val="105734744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20" t="13370" r="4522" b="41998"/>
          <a:stretch/>
        </p:blipFill>
        <p:spPr bwMode="auto">
          <a:xfrm>
            <a:off x="0" y="38101"/>
            <a:ext cx="12192000" cy="2971799"/>
          </a:xfrm>
          <a:prstGeom prst="rect">
            <a:avLst/>
          </a:prstGeom>
          <a:noFill/>
          <a:ln w="76200">
            <a:solidFill>
              <a:srgbClr val="0033CC"/>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2" name="Rectangle 1"/>
          <p:cNvSpPr/>
          <p:nvPr/>
        </p:nvSpPr>
        <p:spPr>
          <a:xfrm>
            <a:off x="0" y="3104402"/>
            <a:ext cx="12192000" cy="3708708"/>
          </a:xfrm>
          <a:prstGeom prst="rect">
            <a:avLst/>
          </a:prstGeom>
          <a:gradFill flip="none" rotWithShape="1">
            <a:gsLst>
              <a:gs pos="0">
                <a:srgbClr val="D1EC7C">
                  <a:tint val="66000"/>
                  <a:satMod val="160000"/>
                </a:srgbClr>
              </a:gs>
              <a:gs pos="50000">
                <a:srgbClr val="D1EC7C">
                  <a:tint val="44500"/>
                  <a:satMod val="160000"/>
                </a:srgbClr>
              </a:gs>
              <a:gs pos="100000">
                <a:srgbClr val="D1EC7C">
                  <a:tint val="23500"/>
                  <a:satMod val="160000"/>
                </a:srgbClr>
              </a:gs>
            </a:gsLst>
            <a:lin ang="0" scaled="1"/>
            <a:tileRect/>
          </a:gradFill>
          <a:ln w="5715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ts val="4700"/>
              </a:lnSpc>
            </a:pPr>
            <a:r>
              <a:rPr lang="en-US" sz="3250" b="1" u="sng" spc="-150"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See </a:t>
            </a:r>
            <a:r>
              <a:rPr lang="en-US" sz="3250" b="1" u="sng"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if the word follows “a,” “and,” or “the.” </a:t>
            </a:r>
            <a:r>
              <a:rPr lang="en-US" sz="3250" b="1" u="sng" spc="-150" dirty="0">
                <a:effectLst>
                  <a:outerShdw blurRad="38100" dist="38100" dir="2700000" algn="tl">
                    <a:srgbClr val="000000">
                      <a:alpha val="43137"/>
                    </a:srgbClr>
                  </a:outerShdw>
                </a:effectLst>
                <a:latin typeface="Times New Roman" pitchFamily="18" charset="0"/>
                <a:cs typeface="Times New Roman" pitchFamily="18" charset="0"/>
              </a:rPr>
              <a:t>These words are called </a:t>
            </a:r>
            <a:r>
              <a:rPr lang="en-US" sz="3250" b="1" u="sng" spc="-150" dirty="0" smtClean="0">
                <a:effectLst>
                  <a:outerShdw blurRad="38100" dist="38100" dir="2700000" algn="tl">
                    <a:srgbClr val="000000">
                      <a:alpha val="43137"/>
                    </a:srgbClr>
                  </a:outerShdw>
                </a:effectLst>
                <a:latin typeface="Times New Roman" pitchFamily="18" charset="0"/>
                <a:cs typeface="Times New Roman" pitchFamily="18" charset="0"/>
              </a:rPr>
              <a:t>articles</a:t>
            </a:r>
            <a:r>
              <a:rPr lang="bn-BD" sz="3250" b="1" spc="-15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3250" b="1" u="sng" spc="-15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bn-BD" sz="3250" b="1" u="sng" spc="-150" dirty="0" smtClean="0">
              <a:effectLst>
                <a:outerShdw blurRad="38100" dist="38100" dir="2700000" algn="tl">
                  <a:srgbClr val="000000">
                    <a:alpha val="43137"/>
                  </a:srgbClr>
                </a:outerShdw>
              </a:effectLst>
              <a:latin typeface="Times New Roman" pitchFamily="18" charset="0"/>
            </a:endParaRPr>
          </a:p>
          <a:p>
            <a:pPr algn="just">
              <a:lnSpc>
                <a:spcPts val="4700"/>
              </a:lnSpc>
            </a:pPr>
            <a:r>
              <a:rPr lang="en-US" sz="41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If </a:t>
            </a:r>
            <a:r>
              <a:rPr lang="en-US" sz="41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 word follows an article, it is almost certainly a noun. Try to identify any articles in your sentence and see if there is a noun that follows directly after it</a:t>
            </a:r>
            <a:r>
              <a:rPr lang="en-US" sz="41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t>
            </a:r>
            <a:endParaRPr lang="bn-BD" sz="4100" b="1" dirty="0" smtClean="0">
              <a:solidFill>
                <a:srgbClr val="006600"/>
              </a:solidFill>
              <a:effectLst>
                <a:outerShdw blurRad="38100" dist="38100" dir="2700000" algn="tl">
                  <a:srgbClr val="000000">
                    <a:alpha val="43137"/>
                  </a:srgbClr>
                </a:outerShdw>
              </a:effectLst>
              <a:latin typeface="Times New Roman" pitchFamily="18" charset="0"/>
            </a:endParaRPr>
          </a:p>
          <a:p>
            <a:pPr>
              <a:lnSpc>
                <a:spcPts val="4700"/>
              </a:lnSpc>
            </a:pPr>
            <a:r>
              <a:rPr lang="en-US" sz="36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In </a:t>
            </a:r>
            <a:r>
              <a:rPr lang="en-US" sz="3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the sentence </a:t>
            </a:r>
            <a:r>
              <a:rPr lang="en-US" sz="36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36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dance</a:t>
            </a:r>
            <a:r>
              <a:rPr lang="en-US" sz="36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was held on Saturday,” </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“dance” </a:t>
            </a:r>
            <a:r>
              <a:rPr lang="en-US" sz="3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is the </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noun</a:t>
            </a:r>
            <a:r>
              <a:rPr lang="en-US" sz="3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 since it follows “the.”</a:t>
            </a:r>
          </a:p>
        </p:txBody>
      </p:sp>
    </p:spTree>
    <p:extLst>
      <p:ext uri="{BB962C8B-B14F-4D97-AF65-F5344CB8AC3E}">
        <p14:creationId xmlns:p14="http://schemas.microsoft.com/office/powerpoint/2010/main" val="312609178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72" t="16906" r="1142" b="35530"/>
          <a:stretch/>
        </p:blipFill>
        <p:spPr bwMode="auto">
          <a:xfrm>
            <a:off x="0" y="1"/>
            <a:ext cx="12192000" cy="3098800"/>
          </a:xfrm>
          <a:prstGeom prst="rect">
            <a:avLst/>
          </a:prstGeom>
          <a:noFill/>
          <a:ln w="76200">
            <a:solidFill>
              <a:srgbClr val="00FF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2" name="Rectangle 1"/>
          <p:cNvSpPr/>
          <p:nvPr/>
        </p:nvSpPr>
        <p:spPr>
          <a:xfrm>
            <a:off x="0" y="3284077"/>
            <a:ext cx="12192000" cy="3539430"/>
          </a:xfrm>
          <a:prstGeom prst="rect">
            <a:avLst/>
          </a:prstGeom>
          <a:gradFill>
            <a:gsLst>
              <a:gs pos="0">
                <a:srgbClr val="DDEBCF"/>
              </a:gs>
              <a:gs pos="100000">
                <a:srgbClr val="9CB86E"/>
              </a:gs>
              <a:gs pos="100000">
                <a:srgbClr val="156B13"/>
              </a:gs>
            </a:gsLst>
            <a:lin ang="0" scaled="0"/>
          </a:gradFill>
          <a:ln w="762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3600" b="1" u="sng"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See </a:t>
            </a:r>
            <a:r>
              <a:rPr lang="en-US" sz="3600" b="1" u="sng"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if the word follows “some,” “a lot,” or a specific </a:t>
            </a:r>
            <a:r>
              <a:rPr lang="en-US" sz="3600" b="1" u="sng"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number</a:t>
            </a:r>
            <a:r>
              <a:rPr lang="bn-BD" sz="3600" b="1" dirty="0">
                <a:solidFill>
                  <a:srgbClr val="FF33CC"/>
                </a:solidFill>
                <a:effectLst>
                  <a:outerShdw blurRad="38100" dist="38100" dir="2700000" algn="tl">
                    <a:srgbClr val="000000">
                      <a:alpha val="43137"/>
                    </a:srgbClr>
                  </a:outerShdw>
                </a:effectLst>
                <a:latin typeface="Times New Roman" pitchFamily="18" charset="0"/>
              </a:rPr>
              <a:t>:</a:t>
            </a:r>
            <a:endParaRPr lang="bn-BD" sz="3600" b="1" dirty="0" smtClean="0">
              <a:solidFill>
                <a:srgbClr val="FF33CC"/>
              </a:solidFill>
              <a:effectLst>
                <a:outerShdw blurRad="38100" dist="38100" dir="2700000" algn="tl">
                  <a:srgbClr val="000000">
                    <a:alpha val="43137"/>
                  </a:srgbClr>
                </a:outerShdw>
              </a:effectLst>
              <a:latin typeface="Times New Roman" pitchFamily="18" charset="0"/>
            </a:endParaRPr>
          </a:p>
          <a:p>
            <a:pPr algn="just"/>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Words </a:t>
            </a:r>
            <a:r>
              <a:rPr lang="en-US" sz="3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that describe quantities almost always precede a noun. If the sentence has a quantity word in it, look at the word that is directly after it to see if it could be a noun</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lang="bn-BD" sz="3600" b="1" dirty="0" smtClean="0">
              <a:solidFill>
                <a:srgbClr val="002060"/>
              </a:solidFill>
              <a:effectLst>
                <a:outerShdw blurRad="38100" dist="38100" dir="2700000" algn="tl">
                  <a:srgbClr val="000000">
                    <a:alpha val="43137"/>
                  </a:srgbClr>
                </a:outerShdw>
              </a:effectLst>
              <a:latin typeface="Times New Roman" pitchFamily="18" charset="0"/>
            </a:endParaRPr>
          </a:p>
          <a:p>
            <a:pPr algn="just"/>
            <a:r>
              <a:rPr lang="en-US" sz="40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In </a:t>
            </a:r>
            <a:r>
              <a:rPr lang="en-US" sz="40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“Some </a:t>
            </a:r>
            <a:r>
              <a:rPr lang="en-US"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computers</a:t>
            </a:r>
            <a:r>
              <a:rPr lang="en-US" sz="40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 in here are broken,” </a:t>
            </a:r>
            <a:r>
              <a:rPr lang="en-US" sz="40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“computers” </a:t>
            </a:r>
            <a:r>
              <a:rPr lang="en-US" sz="40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is the </a:t>
            </a:r>
            <a:r>
              <a:rPr lang="en-US" sz="40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noun</a:t>
            </a:r>
            <a:r>
              <a:rPr lang="en-US" sz="40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 since it follows </a:t>
            </a:r>
            <a:r>
              <a:rPr lang="en-US" sz="40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“some.”</a:t>
            </a:r>
          </a:p>
        </p:txBody>
      </p:sp>
    </p:spTree>
    <p:extLst>
      <p:ext uri="{BB962C8B-B14F-4D97-AF65-F5344CB8AC3E}">
        <p14:creationId xmlns:p14="http://schemas.microsoft.com/office/powerpoint/2010/main" val="348530779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ln w="76200">
            <a:solidFill>
              <a:srgbClr val="00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2"/>
          <p:cNvSpPr/>
          <p:nvPr/>
        </p:nvSpPr>
        <p:spPr>
          <a:xfrm>
            <a:off x="222737" y="4728385"/>
            <a:ext cx="6342186" cy="1800493"/>
          </a:xfrm>
          <a:prstGeom prst="rect">
            <a:avLst/>
          </a:prstGeom>
          <a:ln w="38100">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000" b="1" spc="300" dirty="0">
                <a:solidFill>
                  <a:srgbClr val="00FFFF"/>
                </a:solidFill>
                <a:latin typeface="Times New Roman" pitchFamily="18" charset="0"/>
                <a:cs typeface="Times New Roman" pitchFamily="18" charset="0"/>
              </a:rPr>
              <a:t>IBRAHIM </a:t>
            </a:r>
            <a:r>
              <a:rPr lang="en-US" sz="4000" b="1" spc="300" dirty="0" smtClean="0">
                <a:solidFill>
                  <a:srgbClr val="00FFFF"/>
                </a:solidFill>
                <a:latin typeface="Times New Roman" pitchFamily="18" charset="0"/>
                <a:cs typeface="Times New Roman" pitchFamily="18" charset="0"/>
              </a:rPr>
              <a:t>KHALIL</a:t>
            </a:r>
          </a:p>
          <a:p>
            <a:pPr algn="ctr"/>
            <a:r>
              <a:rPr lang="en-US" sz="24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B.Com</a:t>
            </a:r>
            <a:r>
              <a:rPr lang="en-US" sz="24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.(Hons</a:t>
            </a:r>
            <a:r>
              <a:rPr lang="en-US" sz="24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a:t>
            </a:r>
            <a:r>
              <a:rPr lang="bn-BD" sz="24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M.</a:t>
            </a:r>
            <a:r>
              <a:rPr lang="bn-BD" sz="24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Com.(Accounting),</a:t>
            </a:r>
            <a:r>
              <a:rPr lang="bn-BD" sz="24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M.Ed</a:t>
            </a:r>
            <a:r>
              <a:rPr lang="en-US" sz="20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a:t>
            </a:r>
          </a:p>
          <a:p>
            <a:pPr algn="ctr"/>
            <a:r>
              <a:rPr lang="en-US" sz="2400" b="1" spc="300" dirty="0" smtClean="0">
                <a:solidFill>
                  <a:srgbClr val="00FFFF"/>
                </a:solidFill>
                <a:latin typeface="Times New Roman" pitchFamily="18" charset="0"/>
                <a:cs typeface="Times New Roman" pitchFamily="18" charset="0"/>
              </a:rPr>
              <a:t>S</a:t>
            </a:r>
            <a:r>
              <a:rPr lang="bn-BD" sz="2400" b="1" spc="300" dirty="0" smtClean="0">
                <a:solidFill>
                  <a:srgbClr val="00FFFF"/>
                </a:solidFill>
                <a:latin typeface="Times New Roman" pitchFamily="18" charset="0"/>
                <a:cs typeface="Times New Roman" pitchFamily="18" charset="0"/>
              </a:rPr>
              <a:t>ENIO</a:t>
            </a:r>
            <a:r>
              <a:rPr lang="en-US" sz="2400" b="1" spc="300" dirty="0" smtClean="0">
                <a:solidFill>
                  <a:srgbClr val="00FFFF"/>
                </a:solidFill>
                <a:latin typeface="Times New Roman" pitchFamily="18" charset="0"/>
                <a:cs typeface="Times New Roman" pitchFamily="18" charset="0"/>
              </a:rPr>
              <a:t>R TEACHER,</a:t>
            </a:r>
            <a:endParaRPr lang="bn-BD" sz="2400" b="1" spc="300" dirty="0">
              <a:solidFill>
                <a:srgbClr val="00FFFF"/>
              </a:solidFill>
              <a:latin typeface="Times New Roman" pitchFamily="18" charset="0"/>
              <a:cs typeface="NikoshBAN" pitchFamily="2" charset="0"/>
            </a:endParaRPr>
          </a:p>
          <a:p>
            <a:pPr algn="ctr"/>
            <a:r>
              <a:rPr lang="en-US" sz="2300" b="1" dirty="0" smtClean="0">
                <a:solidFill>
                  <a:srgbClr val="CCFF99"/>
                </a:solidFill>
                <a:latin typeface="Times New Roman" pitchFamily="18" charset="0"/>
                <a:cs typeface="Times New Roman" pitchFamily="18" charset="0"/>
              </a:rPr>
              <a:t>ICHHAPURA</a:t>
            </a:r>
            <a:r>
              <a:rPr lang="bn-BD" sz="2300" b="1" dirty="0" smtClean="0">
                <a:solidFill>
                  <a:srgbClr val="CCFF99"/>
                </a:solidFill>
                <a:latin typeface="Times New Roman" pitchFamily="18" charset="0"/>
                <a:cs typeface="NikoshBAN" pitchFamily="2" charset="0"/>
              </a:rPr>
              <a:t> GOVT.</a:t>
            </a:r>
            <a:r>
              <a:rPr lang="en-US" sz="2300" b="1" dirty="0" smtClean="0">
                <a:solidFill>
                  <a:srgbClr val="CCFF99"/>
                </a:solidFill>
                <a:latin typeface="Times New Roman" pitchFamily="18" charset="0"/>
                <a:cs typeface="Times New Roman" pitchFamily="18" charset="0"/>
              </a:rPr>
              <a:t> MODEL HIGH SCHOOL</a:t>
            </a:r>
            <a:endParaRPr lang="bn-BD" sz="2300" b="1" dirty="0" smtClean="0">
              <a:solidFill>
                <a:srgbClr val="CCFF99"/>
              </a:solidFill>
              <a:latin typeface="Times New Roman" pitchFamily="18" charset="0"/>
              <a:cs typeface="NikoshBAN" pitchFamily="2" charset="0"/>
            </a:endParaRPr>
          </a:p>
        </p:txBody>
      </p:sp>
      <p:sp>
        <p:nvSpPr>
          <p:cNvPr id="5" name="Rectangle 4"/>
          <p:cNvSpPr/>
          <p:nvPr/>
        </p:nvSpPr>
        <p:spPr>
          <a:xfrm>
            <a:off x="7526215" y="117231"/>
            <a:ext cx="4572000" cy="143021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5000"/>
              </a:lnSpc>
            </a:pPr>
            <a:r>
              <a:rPr lang="en-US" sz="48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Class: </a:t>
            </a:r>
            <a:r>
              <a:rPr lang="bn-BD" sz="48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V</a:t>
            </a:r>
            <a:r>
              <a:rPr lang="en-US" sz="48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I</a:t>
            </a:r>
            <a:r>
              <a:rPr lang="bn-BD" sz="48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a:t>
            </a:r>
            <a:r>
              <a:rPr lang="en-US" sz="4800" b="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VII</a:t>
            </a:r>
            <a:endParaRPr lang="en-US" sz="48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a:lnSpc>
                <a:spcPts val="5000"/>
              </a:lnSpc>
            </a:pPr>
            <a:r>
              <a:rPr lang="en-US" sz="3600" b="1" spc="-150"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Sub: English</a:t>
            </a:r>
            <a:r>
              <a:rPr lang="bn-BD" sz="3600" b="1" spc="-150"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Grammar</a:t>
            </a:r>
            <a:endParaRPr lang="en-US" sz="3600" b="1"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695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18" t="18144" b="45507"/>
          <a:stretch/>
        </p:blipFill>
        <p:spPr bwMode="auto">
          <a:xfrm>
            <a:off x="0" y="51516"/>
            <a:ext cx="12192953" cy="2691684"/>
          </a:xfrm>
          <a:prstGeom prst="rect">
            <a:avLst/>
          </a:prstGeom>
          <a:noFill/>
          <a:ln w="76200">
            <a:solidFill>
              <a:srgbClr val="0033CC"/>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2" name="Rectangle 1"/>
          <p:cNvSpPr/>
          <p:nvPr/>
        </p:nvSpPr>
        <p:spPr>
          <a:xfrm>
            <a:off x="0" y="2880403"/>
            <a:ext cx="12192000" cy="3978012"/>
          </a:xfrm>
          <a:prstGeom prst="rect">
            <a:avLst/>
          </a:prstGeom>
          <a:blipFill>
            <a:blip r:embed="rId3"/>
            <a:tile tx="0" ty="0" sx="100000" sy="100000" flip="none" algn="tl"/>
          </a:blipFill>
          <a:ln w="57150">
            <a:solidFill>
              <a:srgbClr val="0033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650" b="1" u="sng" spc="-15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Find </a:t>
            </a:r>
            <a:r>
              <a:rPr lang="en-US" sz="3650" b="1" u="sng" spc="-15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words that are capitalized as a clue that they might be </a:t>
            </a:r>
            <a:r>
              <a:rPr lang="en-US" sz="3650" b="1" u="sng" spc="-15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nouns</a:t>
            </a:r>
            <a:r>
              <a:rPr lang="bn-BD" sz="3650" b="1" spc="-15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650" b="1" u="sng" spc="-15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endParaRPr lang="bn-BD" sz="3650" b="1" u="sng" spc="-150" dirty="0" smtClean="0">
              <a:solidFill>
                <a:srgbClr val="002060"/>
              </a:solidFill>
              <a:effectLst>
                <a:outerShdw blurRad="38100" dist="38100" dir="2700000" algn="tl">
                  <a:srgbClr val="000000">
                    <a:alpha val="43137"/>
                  </a:srgbClr>
                </a:outerShdw>
              </a:effectLst>
              <a:latin typeface="Times New Roman" pitchFamily="18" charset="0"/>
            </a:endParaRPr>
          </a:p>
          <a:p>
            <a:pPr algn="just"/>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Words that are capitalized in a sentence are almost always proper nouns, since they are usually the names of people, places, or things. Look for any words in the middle of a sentence that are capitalized and see if they could be a noun.</a:t>
            </a:r>
            <a:endParaRPr lang="bn-BD" sz="3200" b="1" dirty="0" smtClean="0">
              <a:effectLst>
                <a:outerShdw blurRad="38100" dist="38100" dir="2700000" algn="tl">
                  <a:srgbClr val="000000">
                    <a:alpha val="43137"/>
                  </a:srgbClr>
                </a:outerShdw>
              </a:effectLst>
              <a:latin typeface="Times New Roman" pitchFamily="18" charset="0"/>
            </a:endParaRPr>
          </a:p>
          <a:p>
            <a:r>
              <a:rPr lang="en-US" sz="4400" b="1" spc="-15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In </a:t>
            </a:r>
            <a:r>
              <a:rPr lang="en-US" sz="44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the sentence </a:t>
            </a:r>
            <a:r>
              <a:rPr lang="en-US" sz="4400" b="1" spc="-15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“Do you think the </a:t>
            </a:r>
            <a:r>
              <a:rPr lang="en-US" sz="4400" b="1" spc="-15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Red Sox </a:t>
            </a:r>
            <a:r>
              <a:rPr lang="en-US" sz="4400" b="1" spc="-15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will win?” </a:t>
            </a:r>
            <a:r>
              <a:rPr lang="en-US" sz="4400" b="1"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“Red Sox” </a:t>
            </a:r>
            <a:r>
              <a:rPr lang="en-US" sz="44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is the </a:t>
            </a:r>
            <a:r>
              <a:rPr lang="en-US" sz="4400" b="1"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noun</a:t>
            </a:r>
            <a:r>
              <a:rPr lang="en-US" sz="44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 since it is the name of a team.</a:t>
            </a:r>
          </a:p>
        </p:txBody>
      </p:sp>
    </p:spTree>
    <p:extLst>
      <p:ext uri="{BB962C8B-B14F-4D97-AF65-F5344CB8AC3E}">
        <p14:creationId xmlns:p14="http://schemas.microsoft.com/office/powerpoint/2010/main" val="20387461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32" t="14948" r="6382" b="38391"/>
          <a:stretch/>
        </p:blipFill>
        <p:spPr bwMode="auto">
          <a:xfrm>
            <a:off x="1" y="25753"/>
            <a:ext cx="12191999" cy="2421233"/>
          </a:xfrm>
          <a:prstGeom prst="rect">
            <a:avLst/>
          </a:prstGeom>
          <a:noFill/>
          <a:ln w="76200">
            <a:solidFill>
              <a:srgbClr val="0033CC"/>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 y="2567259"/>
            <a:ext cx="12192000" cy="4278094"/>
          </a:xfrm>
          <a:prstGeom prst="rect">
            <a:avLst/>
          </a:prstGeom>
          <a:gradFill flip="none" rotWithShape="1">
            <a:gsLst>
              <a:gs pos="0">
                <a:srgbClr val="DDEBCF"/>
              </a:gs>
              <a:gs pos="100000">
                <a:srgbClr val="9CB86E"/>
              </a:gs>
              <a:gs pos="100000">
                <a:srgbClr val="156B13"/>
              </a:gs>
            </a:gsLst>
            <a:lin ang="0" scaled="0"/>
            <a:tileRect/>
          </a:gradFill>
          <a:ln w="762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4000" b="1" u="sng"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Determine </a:t>
            </a:r>
            <a:r>
              <a:rPr lang="en-US" sz="4000" b="1" u="sng"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if the word has a descriptor in front of </a:t>
            </a:r>
            <a:r>
              <a:rPr lang="en-US" sz="4000" b="1" u="sng"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it</a:t>
            </a:r>
            <a:r>
              <a:rPr lang="bn-BD" sz="40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a:t>
            </a:r>
            <a:endParaRPr lang="bn-BD" sz="4000" b="1" dirty="0" smtClean="0">
              <a:solidFill>
                <a:srgbClr val="FF33CC"/>
              </a:solidFill>
              <a:effectLst>
                <a:outerShdw blurRad="38100" dist="38100" dir="2700000" algn="tl">
                  <a:srgbClr val="000000">
                    <a:alpha val="43137"/>
                  </a:srgbClr>
                </a:outerShdw>
              </a:effectLst>
              <a:latin typeface="Times New Roman" pitchFamily="18" charset="0"/>
            </a:endParaRPr>
          </a:p>
          <a:p>
            <a:pPr algn="just"/>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Descriptive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words, or adjectives, almost always are describing a noun. If you are questioning whether a word is a noun or not, see if there is an adjective in front of it. If there is, chances are the word is a noun</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bn-BD" sz="3600" b="1" baseline="30000" dirty="0">
              <a:effectLst>
                <a:outerShdw blurRad="38100" dist="38100" dir="2700000" algn="tl">
                  <a:srgbClr val="000000">
                    <a:alpha val="43137"/>
                  </a:srgbClr>
                </a:outerShdw>
              </a:effectLst>
              <a:latin typeface="Times New Roman" pitchFamily="18" charset="0"/>
            </a:endParaRPr>
          </a:p>
          <a:p>
            <a:pPr algn="just"/>
            <a:r>
              <a:rPr lang="en-US" sz="4000" b="1" spc="-15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For </a:t>
            </a:r>
            <a:r>
              <a:rPr lang="en-US" sz="40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example, in the sentence </a:t>
            </a:r>
            <a:r>
              <a:rPr lang="en-US" sz="4000" b="1" spc="-15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“The stinky </a:t>
            </a:r>
            <a:r>
              <a:rPr lang="en-US" sz="4000" b="1" i="1" spc="-15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socks</a:t>
            </a:r>
            <a:r>
              <a:rPr lang="en-US" sz="4000" b="1" spc="-15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were gross,”</a:t>
            </a:r>
            <a:r>
              <a:rPr lang="en-US" sz="40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“stinky” </a:t>
            </a:r>
            <a:r>
              <a:rPr lang="en-US" sz="48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is the adjective, and </a:t>
            </a:r>
            <a:r>
              <a:rPr lang="en-US" sz="4800" b="1"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“socks” </a:t>
            </a:r>
            <a:r>
              <a:rPr lang="en-US" sz="48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is the </a:t>
            </a:r>
            <a:r>
              <a:rPr lang="en-US" sz="4800" b="1"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noun</a:t>
            </a:r>
            <a:r>
              <a:rPr lang="en-US" sz="4800" b="1" spc="-150"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8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5052305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38" r="25001" b="5030"/>
          <a:stretch/>
        </p:blipFill>
        <p:spPr bwMode="auto">
          <a:xfrm>
            <a:off x="0" y="0"/>
            <a:ext cx="12192000" cy="3276600"/>
          </a:xfrm>
          <a:prstGeom prst="rect">
            <a:avLst/>
          </a:prstGeom>
          <a:noFill/>
          <a:ln w="76200">
            <a:solidFill>
              <a:srgbClr val="0033CC"/>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2" name="Rectangle 1"/>
          <p:cNvSpPr/>
          <p:nvPr/>
        </p:nvSpPr>
        <p:spPr>
          <a:xfrm>
            <a:off x="0" y="3226753"/>
            <a:ext cx="12192000" cy="3600986"/>
          </a:xfrm>
          <a:prstGeom prst="rect">
            <a:avLst/>
          </a:prstGeom>
          <a:gradFill flip="none" rotWithShape="1">
            <a:gsLst>
              <a:gs pos="0">
                <a:srgbClr val="D1EC7C">
                  <a:tint val="66000"/>
                  <a:satMod val="160000"/>
                </a:srgbClr>
              </a:gs>
              <a:gs pos="50000">
                <a:srgbClr val="D1EC7C">
                  <a:tint val="44500"/>
                  <a:satMod val="160000"/>
                </a:srgbClr>
              </a:gs>
              <a:gs pos="100000">
                <a:srgbClr val="D1EC7C">
                  <a:tint val="23500"/>
                  <a:satMod val="160000"/>
                </a:srgbClr>
              </a:gs>
            </a:gsLst>
            <a:lin ang="0" scaled="1"/>
            <a:tileRect/>
          </a:gradFill>
          <a:ln w="76200">
            <a:solidFill>
              <a:srgbClr val="FF33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3600" b="1" u="sng"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Recognize </a:t>
            </a:r>
            <a:r>
              <a:rPr lang="en-US" sz="3600" b="1" u="sng"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common endings that indicate a word is a noun. </a:t>
            </a:r>
            <a:endParaRPr lang="bn-BD" sz="3600" b="1" u="sng" dirty="0" smtClean="0">
              <a:solidFill>
                <a:srgbClr val="0033CC"/>
              </a:solidFill>
              <a:effectLst>
                <a:outerShdw blurRad="38100" dist="38100" dir="2700000" algn="tl">
                  <a:srgbClr val="000000">
                    <a:alpha val="43137"/>
                  </a:srgbClr>
                </a:outerShdw>
              </a:effectLst>
              <a:latin typeface="Times New Roman" pitchFamily="18" charset="0"/>
            </a:endParaRPr>
          </a:p>
          <a:p>
            <a:pPr algn="just"/>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Sometimes</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the ending of a word, or the suffix, can clue you in as to what function it serves in a sentence. Often, nouns end in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ity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-ness, and -hood. </a:t>
            </a:r>
            <a:r>
              <a:rPr lang="en-US" sz="32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Some other common examples of noun suffixes are</a:t>
            </a:r>
            <a:r>
              <a:rPr lang="en-US" sz="32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200" b="1" baseline="30000"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32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200" b="1" dirty="0" err="1">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tion</a:t>
            </a:r>
            <a:r>
              <a:rPr lang="en-US" sz="32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(population</a:t>
            </a:r>
            <a:r>
              <a:rPr lang="en-US" sz="32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ance</a:t>
            </a:r>
            <a:r>
              <a:rPr lang="en-US" sz="32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200" b="1" dirty="0" err="1">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ence</a:t>
            </a:r>
            <a:r>
              <a:rPr lang="en-US" sz="32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(permanence</a:t>
            </a:r>
            <a:r>
              <a:rPr lang="en-US" sz="32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ar</a:t>
            </a:r>
            <a:r>
              <a:rPr lang="en-US" sz="32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/-or (doctor</a:t>
            </a:r>
            <a:r>
              <a:rPr lang="en-US" sz="32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t>
            </a:r>
            <a:r>
              <a:rPr lang="bn-BD" sz="3200" b="1" dirty="0" smtClean="0">
                <a:solidFill>
                  <a:srgbClr val="006600"/>
                </a:solidFill>
                <a:effectLst>
                  <a:outerShdw blurRad="38100" dist="38100" dir="2700000" algn="tl">
                    <a:srgbClr val="000000">
                      <a:alpha val="43137"/>
                    </a:srgbClr>
                  </a:outerShdw>
                </a:effectLst>
                <a:latin typeface="Times New Roman" pitchFamily="18" charset="0"/>
              </a:rPr>
              <a:t> </a:t>
            </a:r>
            <a:r>
              <a:rPr lang="en-US" sz="32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2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ism (socialism</a:t>
            </a:r>
            <a:r>
              <a:rPr lang="en-US" sz="32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t>
            </a:r>
            <a:r>
              <a:rPr lang="bn-BD" sz="3200" b="1" dirty="0" smtClean="0">
                <a:solidFill>
                  <a:srgbClr val="006600"/>
                </a:solidFill>
                <a:effectLst>
                  <a:outerShdw blurRad="38100" dist="38100" dir="2700000" algn="tl">
                    <a:srgbClr val="000000">
                      <a:alpha val="43137"/>
                    </a:srgbClr>
                  </a:outerShdw>
                </a:effectLst>
                <a:latin typeface="Times New Roman" pitchFamily="18" charset="0"/>
              </a:rPr>
              <a:t>, </a:t>
            </a:r>
            <a:r>
              <a:rPr lang="en-US" sz="32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200" b="1" dirty="0" err="1">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ist</a:t>
            </a:r>
            <a:r>
              <a:rPr lang="en-US" sz="32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(dentist</a:t>
            </a:r>
            <a:r>
              <a:rPr lang="en-US" sz="32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t>
            </a:r>
            <a:r>
              <a:rPr lang="bn-BD" sz="3200" b="1" dirty="0" smtClean="0">
                <a:solidFill>
                  <a:srgbClr val="006600"/>
                </a:solidFill>
                <a:effectLst>
                  <a:outerShdw blurRad="38100" dist="38100" dir="2700000" algn="tl">
                    <a:srgbClr val="000000">
                      <a:alpha val="43137"/>
                    </a:srgbClr>
                  </a:outerShdw>
                </a:effectLst>
                <a:latin typeface="Times New Roman" pitchFamily="18" charset="0"/>
              </a:rPr>
              <a:t>,</a:t>
            </a:r>
            <a:r>
              <a:rPr lang="en-US" sz="32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ment</a:t>
            </a:r>
            <a:r>
              <a:rPr lang="en-US" sz="32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(government),    -</a:t>
            </a:r>
            <a:r>
              <a:rPr lang="en-US" sz="32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y (beauty</a:t>
            </a:r>
            <a:r>
              <a:rPr lang="en-US" sz="32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acy</a:t>
            </a:r>
            <a:r>
              <a:rPr lang="en-US" sz="32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(accuracy</a:t>
            </a:r>
            <a:r>
              <a:rPr lang="en-US" sz="3200" b="1"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age (image)</a:t>
            </a:r>
          </a:p>
        </p:txBody>
      </p:sp>
    </p:spTree>
    <p:extLst>
      <p:ext uri="{BB962C8B-B14F-4D97-AF65-F5344CB8AC3E}">
        <p14:creationId xmlns:p14="http://schemas.microsoft.com/office/powerpoint/2010/main" val="293799452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31" t="5255" r="18512" b="42900"/>
          <a:stretch/>
        </p:blipFill>
        <p:spPr bwMode="auto">
          <a:xfrm>
            <a:off x="0" y="35169"/>
            <a:ext cx="12191999" cy="2682631"/>
          </a:xfrm>
          <a:prstGeom prst="rect">
            <a:avLst/>
          </a:prstGeom>
          <a:noFill/>
          <a:ln w="76200">
            <a:solidFill>
              <a:srgbClr val="7030A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3676" y="2841516"/>
            <a:ext cx="12203723" cy="4042132"/>
          </a:xfrm>
          <a:prstGeom prst="rect">
            <a:avLst/>
          </a:prstGeom>
          <a:gradFill flip="none" rotWithShape="1">
            <a:gsLst>
              <a:gs pos="91000">
                <a:srgbClr val="FFFF99">
                  <a:shade val="30000"/>
                  <a:satMod val="115000"/>
                </a:srgbClr>
              </a:gs>
              <a:gs pos="100000">
                <a:srgbClr val="FFFF99">
                  <a:shade val="67500"/>
                  <a:satMod val="115000"/>
                </a:srgbClr>
              </a:gs>
              <a:gs pos="100000">
                <a:srgbClr val="FFFF99">
                  <a:shade val="100000"/>
                  <a:satMod val="115000"/>
                </a:srgbClr>
              </a:gs>
            </a:gsLst>
            <a:lin ang="0" scaled="1"/>
            <a:tileRect/>
          </a:gradFill>
          <a:ln w="57150">
            <a:solidFill>
              <a:srgbClr val="00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ts val="4400"/>
              </a:lnSpc>
            </a:pPr>
            <a:r>
              <a:rPr lang="en-US" sz="4400" b="1" u="sng"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Test </a:t>
            </a:r>
            <a:r>
              <a:rPr lang="en-US" sz="4400" b="1" u="sng"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to see if the word can be pluralized. </a:t>
            </a:r>
            <a:endParaRPr lang="bn-BD" sz="4400" b="1" u="sng" dirty="0" smtClean="0">
              <a:solidFill>
                <a:srgbClr val="FF33CC"/>
              </a:solidFill>
              <a:effectLst>
                <a:outerShdw blurRad="38100" dist="38100" dir="2700000" algn="tl">
                  <a:srgbClr val="000000">
                    <a:alpha val="43137"/>
                  </a:srgbClr>
                </a:outerShdw>
              </a:effectLst>
              <a:latin typeface="Times New Roman" pitchFamily="18" charset="0"/>
            </a:endParaRPr>
          </a:p>
          <a:p>
            <a:pPr>
              <a:lnSpc>
                <a:spcPts val="4400"/>
              </a:lnSpc>
            </a:pPr>
            <a:r>
              <a:rPr lang="en-US" sz="4000" b="1" spc="-150"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If </a:t>
            </a:r>
            <a:r>
              <a:rPr lang="en-US" sz="4000" b="1" spc="-150"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you can add a plural modifier onto the back of a word, it is most likely a noun. Choose the word that you believe to be a noun and add a letter or letters on the end of it to make it plural. Most often, the plural version of a word has an “s” on the end of it</a:t>
            </a:r>
            <a:r>
              <a:rPr lang="en-US" sz="4000" b="1" spc="-150"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t>
            </a:r>
            <a:endParaRPr lang="bn-BD" sz="4000" b="1" spc="-150" baseline="30000" dirty="0">
              <a:solidFill>
                <a:srgbClr val="006600"/>
              </a:solidFill>
              <a:effectLst>
                <a:outerShdw blurRad="38100" dist="38100" dir="2700000" algn="tl">
                  <a:srgbClr val="000000">
                    <a:alpha val="43137"/>
                  </a:srgbClr>
                </a:outerShdw>
              </a:effectLst>
              <a:latin typeface="Times New Roman" pitchFamily="18" charset="0"/>
            </a:endParaRPr>
          </a:p>
          <a:p>
            <a:pPr>
              <a:lnSpc>
                <a:spcPts val="4400"/>
              </a:lnSpc>
            </a:pPr>
            <a:r>
              <a:rPr lang="en-US" sz="4700" b="1" spc="-150" dirty="0" smtClean="0">
                <a:solidFill>
                  <a:srgbClr val="00CCFF"/>
                </a:solidFill>
                <a:effectLst>
                  <a:outerShdw blurRad="38100" dist="38100" dir="2700000" algn="tl">
                    <a:srgbClr val="000000">
                      <a:alpha val="43137"/>
                    </a:srgbClr>
                  </a:outerShdw>
                </a:effectLst>
                <a:latin typeface="Times New Roman" pitchFamily="18" charset="0"/>
                <a:cs typeface="Times New Roman" pitchFamily="18" charset="0"/>
              </a:rPr>
              <a:t>If </a:t>
            </a:r>
            <a:r>
              <a:rPr lang="en-US" sz="4700" b="1" spc="-150" dirty="0">
                <a:solidFill>
                  <a:srgbClr val="00CCFF"/>
                </a:solidFill>
                <a:effectLst>
                  <a:outerShdw blurRad="38100" dist="38100" dir="2700000" algn="tl">
                    <a:srgbClr val="000000">
                      <a:alpha val="43137"/>
                    </a:srgbClr>
                  </a:outerShdw>
                </a:effectLst>
                <a:latin typeface="Times New Roman" pitchFamily="18" charset="0"/>
                <a:cs typeface="Times New Roman" pitchFamily="18" charset="0"/>
              </a:rPr>
              <a:t>a noun is plural in a sentence, it is a plural noun.</a:t>
            </a:r>
          </a:p>
        </p:txBody>
      </p:sp>
    </p:spTree>
    <p:extLst>
      <p:ext uri="{BB962C8B-B14F-4D97-AF65-F5344CB8AC3E}">
        <p14:creationId xmlns:p14="http://schemas.microsoft.com/office/powerpoint/2010/main" val="424755767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94" t="13977" r="6170" b="42867"/>
          <a:stretch/>
        </p:blipFill>
        <p:spPr bwMode="auto">
          <a:xfrm>
            <a:off x="0" y="0"/>
            <a:ext cx="12192000" cy="2921000"/>
          </a:xfrm>
          <a:prstGeom prst="rect">
            <a:avLst/>
          </a:prstGeom>
          <a:noFill/>
          <a:ln w="76200">
            <a:solidFill>
              <a:srgbClr val="0033CC"/>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2" name="Rectangle 1"/>
          <p:cNvSpPr/>
          <p:nvPr/>
        </p:nvSpPr>
        <p:spPr>
          <a:xfrm>
            <a:off x="0" y="3011853"/>
            <a:ext cx="12192000" cy="3862596"/>
          </a:xfrm>
          <a:prstGeom prst="rect">
            <a:avLst/>
          </a:prstGeom>
          <a:gradFill flip="none" rotWithShape="1">
            <a:gsLst>
              <a:gs pos="0">
                <a:srgbClr val="D1EC7C">
                  <a:tint val="66000"/>
                  <a:satMod val="160000"/>
                </a:srgbClr>
              </a:gs>
              <a:gs pos="50000">
                <a:srgbClr val="D1EC7C">
                  <a:tint val="44500"/>
                  <a:satMod val="160000"/>
                </a:srgbClr>
              </a:gs>
              <a:gs pos="100000">
                <a:srgbClr val="D1EC7C">
                  <a:tint val="23500"/>
                  <a:satMod val="160000"/>
                </a:srgbClr>
              </a:gs>
            </a:gsLst>
            <a:lin ang="0" scaled="1"/>
            <a:tileRect/>
          </a:gradFill>
          <a:ln w="76200">
            <a:solidFill>
              <a:srgbClr val="00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ts val="4200"/>
              </a:lnSpc>
            </a:pPr>
            <a:r>
              <a:rPr lang="en-US" sz="3400" b="1" u="sng"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Spot </a:t>
            </a:r>
            <a:r>
              <a:rPr lang="en-US" sz="3400" b="1" u="sng"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possessive nouns by looking for an apostrophe and an “s</a:t>
            </a:r>
            <a:r>
              <a:rPr lang="en-US" sz="3400" b="1" u="sng"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lnSpc>
                <a:spcPts val="4200"/>
              </a:lnSpc>
            </a:pPr>
            <a:r>
              <a:rPr lang="en-US" sz="2800" b="1" dirty="0" smtClean="0">
                <a:latin typeface="Times New Roman" pitchFamily="18" charset="0"/>
                <a:cs typeface="Times New Roman" pitchFamily="18" charset="0"/>
              </a:rPr>
              <a:t> </a:t>
            </a:r>
            <a:r>
              <a:rPr lang="en-US" sz="3400" b="1" dirty="0">
                <a:latin typeface="Times New Roman" pitchFamily="18" charset="0"/>
                <a:cs typeface="Times New Roman" pitchFamily="18" charset="0"/>
              </a:rPr>
              <a:t>Possessive nouns add ownership to a person, place, thing, or idea by adding an apostrophe and an “s” after the word. Theses nouns usually stand right in front of the thing that they are possessing. If </a:t>
            </a:r>
            <a:r>
              <a:rPr lang="en-US" sz="3300" b="1" dirty="0">
                <a:latin typeface="Times New Roman" pitchFamily="18" charset="0"/>
                <a:cs typeface="Times New Roman" pitchFamily="18" charset="0"/>
              </a:rPr>
              <a:t>a person, place, thing, or idea owns something, that word is a noun</a:t>
            </a:r>
            <a:r>
              <a:rPr lang="en-US" sz="3300" b="1" dirty="0" smtClean="0">
                <a:latin typeface="Times New Roman" pitchFamily="18" charset="0"/>
                <a:cs typeface="Times New Roman" pitchFamily="18" charset="0"/>
              </a:rPr>
              <a:t>.</a:t>
            </a:r>
            <a:endParaRPr lang="en-US" sz="3300" b="1" baseline="30000" dirty="0">
              <a:latin typeface="Times New Roman" pitchFamily="18" charset="0"/>
              <a:cs typeface="Times New Roman" pitchFamily="18" charset="0"/>
            </a:endParaRPr>
          </a:p>
          <a:p>
            <a:pPr>
              <a:lnSpc>
                <a:spcPts val="4200"/>
              </a:lnSpc>
            </a:pPr>
            <a:r>
              <a:rPr lang="en-US" sz="3600" b="1" spc="-150" dirty="0" smtClean="0">
                <a:latin typeface="Times New Roman" pitchFamily="18" charset="0"/>
                <a:cs typeface="Times New Roman" pitchFamily="18" charset="0"/>
              </a:rPr>
              <a:t> </a:t>
            </a:r>
            <a:r>
              <a:rPr lang="en-US" sz="3600" b="1" spc="-150" dirty="0">
                <a:latin typeface="Times New Roman" pitchFamily="18" charset="0"/>
                <a:cs typeface="Times New Roman" pitchFamily="18" charset="0"/>
              </a:rPr>
              <a:t>In </a:t>
            </a:r>
            <a:r>
              <a:rPr lang="en-US" sz="36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3600" b="1" i="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book’s</a:t>
            </a:r>
            <a:r>
              <a:rPr lang="en-US" sz="3600" b="1" spc="-15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 cover is gold,” </a:t>
            </a:r>
            <a:r>
              <a:rPr lang="en-US" sz="3600" b="1"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“book’s” </a:t>
            </a:r>
            <a:r>
              <a:rPr lang="en-US" sz="3600" b="1" spc="-150" dirty="0">
                <a:latin typeface="Times New Roman" pitchFamily="18" charset="0"/>
                <a:cs typeface="Times New Roman" pitchFamily="18" charset="0"/>
              </a:rPr>
              <a:t>is the possessive </a:t>
            </a:r>
            <a:r>
              <a:rPr lang="en-US" sz="3600" b="1"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noun</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49563337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87" b="6833"/>
          <a:stretch/>
        </p:blipFill>
        <p:spPr bwMode="auto">
          <a:xfrm>
            <a:off x="0" y="0"/>
            <a:ext cx="12192000" cy="2921000"/>
          </a:xfrm>
          <a:prstGeom prst="rect">
            <a:avLst/>
          </a:prstGeom>
          <a:noFill/>
          <a:ln w="76200">
            <a:solidFill>
              <a:srgbClr val="0033CC"/>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2" name="Rectangle 1"/>
          <p:cNvSpPr/>
          <p:nvPr/>
        </p:nvSpPr>
        <p:spPr>
          <a:xfrm>
            <a:off x="0" y="3034796"/>
            <a:ext cx="12192000" cy="3785652"/>
          </a:xfrm>
          <a:prstGeom prst="rect">
            <a:avLst/>
          </a:prstGeom>
          <a:gradFill flip="none" rotWithShape="1">
            <a:gsLst>
              <a:gs pos="0">
                <a:srgbClr val="DDEBCF"/>
              </a:gs>
              <a:gs pos="93000">
                <a:srgbClr val="9CB86E"/>
              </a:gs>
              <a:gs pos="0">
                <a:srgbClr val="156B13"/>
              </a:gs>
            </a:gsLst>
            <a:lin ang="0" scaled="0"/>
            <a:tileRect/>
          </a:gradFill>
          <a:ln w="76200">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4000" b="1" u="sng"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Look </a:t>
            </a:r>
            <a:r>
              <a:rPr lang="en-US" sz="4000" b="1" u="sng"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for nouns that describe groups as a single </a:t>
            </a:r>
            <a:r>
              <a:rPr lang="en-US" sz="4000" b="1" u="sng"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entity</a:t>
            </a:r>
            <a:r>
              <a:rPr lang="bn-BD" sz="40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0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Collective </a:t>
            </a:r>
            <a:r>
              <a:rPr lang="en-US"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nouns, or nouns that give a name to a large group of people, things, objects, or ideas, can be hard to spot, since they may not seem like nouns at first glance. Watch out for words like “array,” “choir,” and “class” to find collective nouns in a </a:t>
            </a:r>
            <a:r>
              <a:rPr lang="en-US"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sentence.</a:t>
            </a:r>
            <a:endParaRPr lang="en-US" sz="4000" b="1" baseline="30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8977942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312"/>
          <a:stretch/>
        </p:blipFill>
        <p:spPr bwMode="auto">
          <a:xfrm>
            <a:off x="0" y="8057"/>
            <a:ext cx="12180276" cy="3544035"/>
          </a:xfrm>
          <a:prstGeom prst="rect">
            <a:avLst/>
          </a:prstGeom>
          <a:noFill/>
          <a:ln w="76200">
            <a:solidFill>
              <a:srgbClr val="0033CC"/>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1722" y="3700707"/>
            <a:ext cx="12168554" cy="315471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a:ln w="762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900" b="1" u="sng"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Look </a:t>
            </a:r>
            <a:r>
              <a:rPr lang="en-US" sz="3900" b="1" u="sng"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up the word in the dictionary to see if it is a </a:t>
            </a:r>
            <a:r>
              <a:rPr lang="en-US" sz="3900" b="1" u="sng"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noun</a:t>
            </a:r>
            <a:r>
              <a:rPr lang="bn-BD" sz="39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900" b="1" u="sng" dirty="0" smtClean="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a:t>
            </a:r>
          </a:p>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If </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all else fails, take a peek inside of a dictionary to find out what part of a sentence that word usually is. </a:t>
            </a:r>
            <a:r>
              <a:rPr lang="en-US" sz="40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Dictionaries have symbols next to each definition of a word. </a:t>
            </a:r>
            <a:r>
              <a:rPr lang="en-US" sz="40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A lowercase “n” signifies that a word is a noun</a:t>
            </a:r>
            <a:r>
              <a:rPr lang="en-US" sz="40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0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4239012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q"/>
            </a:pPr>
            <a:endParaRPr lang="bn-BD" dirty="0" smtClean="0"/>
          </a:p>
          <a:p>
            <a:pPr marL="285750" indent="-285750">
              <a:buFont typeface="Wingdings" pitchFamily="2" charset="2"/>
              <a:buChar char="q"/>
            </a:pPr>
            <a:endParaRPr lang="bn-BD" dirty="0"/>
          </a:p>
          <a:p>
            <a:pPr marL="285750" indent="-285750">
              <a:buFont typeface="Wingdings" pitchFamily="2" charset="2"/>
              <a:buChar char="q"/>
            </a:pPr>
            <a:endParaRPr lang="bn-BD" dirty="0" smtClean="0"/>
          </a:p>
          <a:p>
            <a:pPr marL="285750" indent="-285750">
              <a:buFont typeface="Wingdings" pitchFamily="2" charset="2"/>
              <a:buChar char="q"/>
            </a:pPr>
            <a:endParaRPr lang="bn-BD" dirty="0"/>
          </a:p>
          <a:p>
            <a:pPr marL="285750" indent="-285750">
              <a:buFont typeface="Wingdings" pitchFamily="2" charset="2"/>
              <a:buChar char="q"/>
            </a:pPr>
            <a:endParaRPr lang="bn-BD" dirty="0" smtClean="0"/>
          </a:p>
          <a:p>
            <a:pPr marL="285750" indent="-285750">
              <a:buFont typeface="Wingdings" pitchFamily="2" charset="2"/>
              <a:buChar char="q"/>
            </a:pPr>
            <a:endParaRPr lang="bn-BD" dirty="0"/>
          </a:p>
          <a:p>
            <a:pPr marL="285750" indent="-285750">
              <a:buFont typeface="Wingdings" pitchFamily="2" charset="2"/>
              <a:buChar char="q"/>
            </a:pPr>
            <a:endParaRPr lang="bn-BD" dirty="0" smtClean="0"/>
          </a:p>
          <a:p>
            <a:pPr marL="285750" indent="-285750">
              <a:buFont typeface="Wingdings" pitchFamily="2" charset="2"/>
              <a:buChar char="q"/>
            </a:pPr>
            <a:endParaRPr lang="bn-BD" dirty="0"/>
          </a:p>
          <a:p>
            <a:pPr marL="285750" indent="-285750">
              <a:buFont typeface="Wingdings" pitchFamily="2" charset="2"/>
              <a:buChar char="q"/>
            </a:pPr>
            <a:endParaRPr lang="bn-BD" dirty="0" smtClean="0"/>
          </a:p>
          <a:p>
            <a:pPr marL="285750" indent="-285750">
              <a:buFont typeface="Wingdings" pitchFamily="2" charset="2"/>
              <a:buChar char="q"/>
            </a:pPr>
            <a:endParaRPr lang="bn-BD" dirty="0"/>
          </a:p>
          <a:p>
            <a:pPr marL="285750" indent="-285750">
              <a:buFont typeface="Wingdings" pitchFamily="2" charset="2"/>
              <a:buChar char="q"/>
            </a:pPr>
            <a:endParaRPr lang="bn-BD" dirty="0" smtClean="0"/>
          </a:p>
          <a:p>
            <a:pPr marL="285750" indent="-285750">
              <a:buFont typeface="Wingdings" pitchFamily="2" charset="2"/>
              <a:buChar char="q"/>
            </a:pPr>
            <a:endParaRPr lang="en-US" dirty="0"/>
          </a:p>
        </p:txBody>
      </p:sp>
      <p:sp>
        <p:nvSpPr>
          <p:cNvPr id="3" name="TextBox 2"/>
          <p:cNvSpPr txBox="1"/>
          <p:nvPr/>
        </p:nvSpPr>
        <p:spPr>
          <a:xfrm>
            <a:off x="0" y="76200"/>
            <a:ext cx="12192000" cy="923330"/>
          </a:xfrm>
          <a:prstGeom prst="rect">
            <a:avLst/>
          </a:prstGeom>
          <a:solidFill>
            <a:schemeClr val="accent6">
              <a:lumMod val="20000"/>
              <a:lumOff val="80000"/>
            </a:schemeClr>
          </a:solidFill>
        </p:spPr>
        <p:txBody>
          <a:bodyPr wrap="square" rtlCol="0">
            <a:spAutoFit/>
          </a:bodyPr>
          <a:lstStyle/>
          <a:p>
            <a:r>
              <a:rPr lang="en-US" sz="5400" dirty="0" smtClean="0">
                <a:latin typeface="Algerian" pitchFamily="82" charset="0"/>
              </a:rPr>
              <a:t>C</a:t>
            </a:r>
            <a:r>
              <a:rPr lang="bn-BD" sz="5400" dirty="0" smtClean="0">
                <a:latin typeface="Algerian" pitchFamily="82" charset="0"/>
              </a:rPr>
              <a:t>lassification of nouns:</a:t>
            </a:r>
            <a:endParaRPr lang="en-US" sz="5400" dirty="0">
              <a:latin typeface="Algerian" pitchFamily="82" charset="0"/>
            </a:endParaRPr>
          </a:p>
        </p:txBody>
      </p:sp>
      <p:sp>
        <p:nvSpPr>
          <p:cNvPr id="4" name="TextBox 3"/>
          <p:cNvSpPr txBox="1"/>
          <p:nvPr/>
        </p:nvSpPr>
        <p:spPr>
          <a:xfrm>
            <a:off x="0" y="1225690"/>
            <a:ext cx="12192000" cy="5632311"/>
          </a:xfrm>
          <a:prstGeom prst="rect">
            <a:avLst/>
          </a:prstGeom>
          <a:solidFill>
            <a:schemeClr val="tx1">
              <a:lumMod val="50000"/>
              <a:lumOff val="50000"/>
            </a:schemeClr>
          </a:solidFill>
        </p:spPr>
        <p:txBody>
          <a:bodyPr wrap="square" rtlCol="0">
            <a:spAutoFit/>
          </a:bodyPr>
          <a:lstStyle/>
          <a:p>
            <a:pPr marL="285750" indent="-285750">
              <a:buFont typeface="Wingdings" pitchFamily="2" charset="2"/>
              <a:buChar char="q"/>
            </a:pPr>
            <a:r>
              <a:rPr lang="en-US" sz="7200" dirty="0" smtClean="0">
                <a:latin typeface="Algerian" pitchFamily="82" charset="0"/>
              </a:rPr>
              <a:t>P</a:t>
            </a:r>
            <a:r>
              <a:rPr lang="bn-BD" sz="7200" dirty="0" smtClean="0">
                <a:latin typeface="Algerian" pitchFamily="82" charset="0"/>
              </a:rPr>
              <a:t>roper noun</a:t>
            </a:r>
          </a:p>
          <a:p>
            <a:pPr marL="285750" indent="-285750">
              <a:buFont typeface="Wingdings" pitchFamily="2" charset="2"/>
              <a:buChar char="q"/>
            </a:pPr>
            <a:r>
              <a:rPr lang="en-US" sz="7200" dirty="0" smtClean="0">
                <a:latin typeface="Algerian" pitchFamily="82" charset="0"/>
              </a:rPr>
              <a:t>C</a:t>
            </a:r>
            <a:r>
              <a:rPr lang="bn-BD" sz="7200" dirty="0" smtClean="0">
                <a:latin typeface="Algerian" pitchFamily="82" charset="0"/>
              </a:rPr>
              <a:t>ommon noun</a:t>
            </a:r>
          </a:p>
          <a:p>
            <a:pPr marL="285750" indent="-285750">
              <a:buFont typeface="Wingdings" pitchFamily="2" charset="2"/>
              <a:buChar char="q"/>
            </a:pPr>
            <a:r>
              <a:rPr lang="en-US" sz="7200" dirty="0" smtClean="0">
                <a:latin typeface="Algerian" pitchFamily="82" charset="0"/>
              </a:rPr>
              <a:t>C</a:t>
            </a:r>
            <a:r>
              <a:rPr lang="bn-BD" sz="7200" dirty="0" smtClean="0">
                <a:latin typeface="Algerian" pitchFamily="82" charset="0"/>
              </a:rPr>
              <a:t>ollective noun</a:t>
            </a:r>
          </a:p>
          <a:p>
            <a:pPr marL="285750" indent="-285750">
              <a:buFont typeface="Wingdings" pitchFamily="2" charset="2"/>
              <a:buChar char="q"/>
            </a:pPr>
            <a:r>
              <a:rPr lang="en-US" sz="7200" dirty="0" smtClean="0">
                <a:latin typeface="Algerian" pitchFamily="82" charset="0"/>
              </a:rPr>
              <a:t>M</a:t>
            </a:r>
            <a:r>
              <a:rPr lang="bn-BD" sz="7200" dirty="0" smtClean="0">
                <a:latin typeface="Algerian" pitchFamily="82" charset="0"/>
              </a:rPr>
              <a:t>aterial noun</a:t>
            </a:r>
          </a:p>
          <a:p>
            <a:pPr marL="285750" indent="-285750">
              <a:buFont typeface="Wingdings" pitchFamily="2" charset="2"/>
              <a:buChar char="q"/>
            </a:pPr>
            <a:r>
              <a:rPr lang="en-US" sz="7200" dirty="0" smtClean="0">
                <a:latin typeface="Algerian" pitchFamily="82" charset="0"/>
              </a:rPr>
              <a:t>A</a:t>
            </a:r>
            <a:r>
              <a:rPr lang="bn-BD" sz="7200" dirty="0" smtClean="0">
                <a:latin typeface="Algerian" pitchFamily="82" charset="0"/>
              </a:rPr>
              <a:t>bstract noun</a:t>
            </a:r>
            <a:endParaRPr lang="en-US" sz="7200" dirty="0">
              <a:latin typeface="Algerian" pitchFamily="82" charset="0"/>
            </a:endParaRPr>
          </a:p>
        </p:txBody>
      </p:sp>
    </p:spTree>
    <p:extLst>
      <p:ext uri="{BB962C8B-B14F-4D97-AF65-F5344CB8AC3E}">
        <p14:creationId xmlns:p14="http://schemas.microsoft.com/office/powerpoint/2010/main" val="332996238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arn(outHorizontal)">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out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out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out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arn(outHorizontal)">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barn(outHorizontal)">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845089"/>
      </p:ext>
    </p:extLst>
  </p:cSld>
  <p:clrMapOvr>
    <a:masterClrMapping/>
  </p:clrMapOvr>
  <p:transition spd="slow">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87" t="5741" r="7084" b="6666"/>
          <a:stretch/>
        </p:blipFill>
        <p:spPr bwMode="auto">
          <a:xfrm>
            <a:off x="38100" y="-1"/>
            <a:ext cx="12153900" cy="6824591"/>
          </a:xfrm>
          <a:prstGeom prst="rect">
            <a:avLst/>
          </a:prstGeom>
          <a:noFill/>
          <a:ln w="76200">
            <a:solidFill>
              <a:srgbClr val="0033CC"/>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23585307"/>
      </p:ext>
    </p:extLst>
  </p:cSld>
  <p:clrMapOvr>
    <a:masterClrMapping/>
  </p:clrMapOvr>
  <p:transition spd="slow">
    <p:push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762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3891546"/>
      </p:ext>
    </p:extLst>
  </p:cSld>
  <p:clrMapOvr>
    <a:masterClrMapping/>
  </p:clrMapOvr>
  <p:transition spd="slow">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155"/>
          <a:stretch/>
        </p:blipFill>
        <p:spPr bwMode="auto">
          <a:xfrm>
            <a:off x="0" y="0"/>
            <a:ext cx="12192000" cy="6858000"/>
          </a:xfrm>
          <a:prstGeom prst="rect">
            <a:avLst/>
          </a:prstGeom>
          <a:noFill/>
          <a:ln w="76200">
            <a:solidFill>
              <a:srgbClr val="0033CC"/>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8802333"/>
      </p:ext>
    </p:extLst>
  </p:cSld>
  <p:clrMapOvr>
    <a:masterClrMapping/>
  </p:clrMapOvr>
  <p:transition spd="slow">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712383" y="6049665"/>
            <a:ext cx="10093084" cy="646331"/>
          </a:xfrm>
          <a:prstGeom prst="rect">
            <a:avLst/>
          </a:prstGeom>
          <a:solidFill>
            <a:schemeClr val="accent4">
              <a:lumMod val="20000"/>
              <a:lumOff val="80000"/>
            </a:schemeClr>
          </a:solidFill>
        </p:spPr>
        <p:txBody>
          <a:bodyPr wrap="none">
            <a:spAutoFit/>
          </a:bodyPr>
          <a:lstStyle/>
          <a:p>
            <a:r>
              <a:rPr lang="en-US" sz="3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https://www.youtube.com/watch?v=qcXy6_Mqe54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5880100"/>
          </a:xfrm>
          <a:prstGeom prst="rect">
            <a:avLst/>
          </a:prstGeom>
          <a:noFill/>
          <a:ln w="57150">
            <a:solidFill>
              <a:srgbClr val="0033CC"/>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496" t="33464" r="8070"/>
          <a:stretch/>
        </p:blipFill>
        <p:spPr bwMode="auto">
          <a:xfrm>
            <a:off x="6248400" y="-1"/>
            <a:ext cx="5943600" cy="5880101"/>
          </a:xfrm>
          <a:prstGeom prst="rect">
            <a:avLst/>
          </a:prstGeom>
          <a:noFill/>
          <a:ln w="57150">
            <a:solidFill>
              <a:srgbClr val="FF33CC"/>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21221304"/>
      </p:ext>
    </p:extLst>
  </p:cSld>
  <p:clrMapOvr>
    <a:masterClrMapping/>
  </p:clrMapOvr>
  <p:transition spd="slow">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54" t="12461" r="4435" b="23415"/>
          <a:stretch/>
        </p:blipFill>
        <p:spPr bwMode="auto">
          <a:xfrm>
            <a:off x="0" y="11721"/>
            <a:ext cx="12192000" cy="684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84000"/>
      </p:ext>
    </p:extLst>
  </p:cSld>
  <p:clrMapOvr>
    <a:masterClrMapping/>
  </p:clrMapOvr>
  <p:transition spd="slow">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39113"/>
            <a:ext cx="12192000" cy="3785652"/>
          </a:xfrm>
          <a:prstGeom prst="rect">
            <a:avLst/>
          </a:prstGeom>
          <a:noFill/>
          <a:ln w="57150">
            <a:solidFill>
              <a:srgbClr val="0033CC"/>
            </a:solidFill>
          </a:ln>
        </p:spPr>
        <p:txBody>
          <a:bodyPr wrap="square" rtlCol="0">
            <a:spAutoFit/>
          </a:bodyPr>
          <a:lstStyle/>
          <a:p>
            <a:r>
              <a:rPr lang="en-US" sz="4800" b="1" dirty="0" smtClean="0">
                <a:solidFill>
                  <a:srgbClr val="FF3399"/>
                </a:solidFill>
                <a:effectLst>
                  <a:outerShdw blurRad="38100" dist="38100" dir="2700000" algn="tl">
                    <a:srgbClr val="000000">
                      <a:alpha val="43137"/>
                    </a:srgbClr>
                  </a:outerShdw>
                </a:effectLst>
                <a:latin typeface="Times New Roman" pitchFamily="18" charset="0"/>
                <a:cs typeface="Times New Roman" pitchFamily="18" charset="0"/>
              </a:rPr>
              <a:t>After learning this lesson. Ss will be able to--</a:t>
            </a:r>
          </a:p>
          <a:p>
            <a:r>
              <a:rPr lang="en-US" sz="4800" b="1" dirty="0" smtClean="0">
                <a:solidFill>
                  <a:schemeClr val="tx1">
                    <a:lumMod val="95000"/>
                    <a:lumOff val="5000"/>
                  </a:schemeClr>
                </a:solidFill>
                <a:effectLst>
                  <a:outerShdw blurRad="38100" dist="38100" dir="2700000" algn="tl">
                    <a:srgbClr val="000000">
                      <a:alpha val="43137"/>
                    </a:srgbClr>
                  </a:outerShdw>
                </a:effectLst>
                <a:latin typeface="Times New Roman"/>
                <a:cs typeface="Times New Roman"/>
              </a:rPr>
              <a:t>* </a:t>
            </a:r>
            <a:r>
              <a:rPr lang="bn-BD" sz="48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a:rPr>
              <a:t>Have a clear idea about ‘Noun’</a:t>
            </a:r>
          </a:p>
          <a:p>
            <a:r>
              <a:rPr lang="en-US" sz="4800" b="1" dirty="0" smtClean="0">
                <a:solidFill>
                  <a:schemeClr val="tx1">
                    <a:lumMod val="95000"/>
                    <a:lumOff val="5000"/>
                  </a:schemeClr>
                </a:solidFill>
                <a:effectLst>
                  <a:outerShdw blurRad="38100" dist="38100" dir="2700000" algn="tl">
                    <a:srgbClr val="000000">
                      <a:alpha val="43137"/>
                    </a:srgbClr>
                  </a:outerShdw>
                </a:effectLst>
                <a:latin typeface="Times New Roman"/>
                <a:cs typeface="Times New Roman"/>
              </a:rPr>
              <a:t>*</a:t>
            </a:r>
            <a:r>
              <a:rPr lang="bn-BD" sz="4800" b="1" dirty="0" smtClean="0">
                <a:solidFill>
                  <a:schemeClr val="tx1">
                    <a:lumMod val="95000"/>
                    <a:lumOff val="5000"/>
                  </a:schemeClr>
                </a:solidFill>
                <a:effectLst>
                  <a:outerShdw blurRad="38100" dist="38100" dir="2700000" algn="tl">
                    <a:srgbClr val="000000">
                      <a:alpha val="43137"/>
                    </a:srgbClr>
                  </a:outerShdw>
                </a:effectLst>
                <a:latin typeface="Times New Roman"/>
                <a:cs typeface="Times New Roman"/>
              </a:rPr>
              <a:t> Define noun.</a:t>
            </a:r>
            <a:endParaRPr lang="en-US" sz="48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800" b="1" dirty="0" smtClean="0">
                <a:solidFill>
                  <a:schemeClr val="tx1">
                    <a:lumMod val="95000"/>
                    <a:lumOff val="5000"/>
                  </a:schemeClr>
                </a:solidFill>
                <a:effectLst>
                  <a:outerShdw blurRad="38100" dist="38100" dir="2700000" algn="tl">
                    <a:srgbClr val="000000">
                      <a:alpha val="43137"/>
                    </a:srgbClr>
                  </a:outerShdw>
                </a:effectLst>
                <a:latin typeface="Times New Roman"/>
                <a:cs typeface="Times New Roman"/>
              </a:rPr>
              <a:t>* </a:t>
            </a:r>
            <a:r>
              <a:rPr lang="bn-BD" sz="48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a:rPr>
              <a:t>Identify naming words in a sentense. </a:t>
            </a:r>
            <a:endParaRPr lang="en-US" sz="48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800" b="1" dirty="0" smtClean="0">
                <a:solidFill>
                  <a:schemeClr val="tx1">
                    <a:lumMod val="95000"/>
                    <a:lumOff val="5000"/>
                  </a:schemeClr>
                </a:solidFill>
                <a:effectLst>
                  <a:outerShdw blurRad="38100" dist="38100" dir="2700000" algn="tl">
                    <a:srgbClr val="000000">
                      <a:alpha val="43137"/>
                    </a:srgbClr>
                  </a:outerShdw>
                </a:effectLst>
                <a:latin typeface="Times New Roman"/>
                <a:cs typeface="Times New Roman"/>
              </a:rPr>
              <a:t>* </a:t>
            </a:r>
            <a:r>
              <a:rPr lang="en-US" sz="48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Ask and answer </a:t>
            </a:r>
            <a:r>
              <a:rPr lang="en-US" sz="48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questions</a:t>
            </a:r>
            <a:r>
              <a:rPr lang="bn-BD" sz="48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about nouns.</a:t>
            </a:r>
            <a:endParaRPr lang="en-US" sz="48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loud 2"/>
          <p:cNvSpPr/>
          <p:nvPr/>
        </p:nvSpPr>
        <p:spPr>
          <a:xfrm>
            <a:off x="738558" y="222742"/>
            <a:ext cx="9988062" cy="1512277"/>
          </a:xfrm>
          <a:prstGeom prst="cloud">
            <a:avLst/>
          </a:prstGeom>
          <a:ln w="57150">
            <a:solidFill>
              <a:srgbClr val="FF3399"/>
            </a:solidFill>
          </a:ln>
          <a:effectLst>
            <a:glow rad="228600">
              <a:srgbClr val="00FF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Learning outcomes</a:t>
            </a:r>
          </a:p>
        </p:txBody>
      </p:sp>
    </p:spTree>
    <p:extLst>
      <p:ext uri="{BB962C8B-B14F-4D97-AF65-F5344CB8AC3E}">
        <p14:creationId xmlns:p14="http://schemas.microsoft.com/office/powerpoint/2010/main" val="2038716879"/>
      </p:ext>
    </p:extLst>
  </p:cSld>
  <p:clrMapOvr>
    <a:masterClrMapping/>
  </p:clrMapOvr>
  <p:transition spd="slow">
    <p:push dir="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94195"/>
          </a:xfrm>
          <a:prstGeom prst="rect">
            <a:avLst/>
          </a:prstGeom>
        </p:spPr>
        <p:txBody>
          <a:bodyPr wrap="square">
            <a:spAutoFit/>
          </a:bodyPr>
          <a:lstStyle/>
          <a:p>
            <a:pPr algn="just">
              <a:lnSpc>
                <a:spcPts val="4800"/>
              </a:lnSpc>
            </a:pPr>
            <a:r>
              <a:rPr lang="bn-BD" sz="5600" b="1" spc="-150" dirty="0">
                <a:solidFill>
                  <a:srgbClr val="006600"/>
                </a:solidFill>
                <a:effectLst>
                  <a:outerShdw blurRad="38100" dist="38100" dir="2700000" algn="tl">
                    <a:srgbClr val="000000">
                      <a:alpha val="43137"/>
                    </a:srgbClr>
                  </a:outerShdw>
                </a:effectLst>
                <a:latin typeface="Times New Roman" pitchFamily="18" charset="0"/>
                <a:cs typeface="NikoshBAN" pitchFamily="2" charset="0"/>
              </a:rPr>
              <a:t>যে </a:t>
            </a:r>
            <a:r>
              <a:rPr lang="en-US" sz="5600" b="1" spc="-150"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word </a:t>
            </a:r>
            <a:r>
              <a:rPr lang="bn-BD" sz="5600" b="1" spc="-150" dirty="0">
                <a:solidFill>
                  <a:srgbClr val="006600"/>
                </a:solidFill>
                <a:effectLst>
                  <a:outerShdw blurRad="38100" dist="38100" dir="2700000" algn="tl">
                    <a:srgbClr val="000000">
                      <a:alpha val="43137"/>
                    </a:srgbClr>
                  </a:outerShdw>
                </a:effectLst>
                <a:latin typeface="Times New Roman" pitchFamily="18" charset="0"/>
                <a:cs typeface="NikoshBAN" pitchFamily="2" charset="0"/>
              </a:rPr>
              <a:t>দ্বারা কোন কিছুর নাম প্রকাশ করা হয় তাকেই </a:t>
            </a:r>
            <a:r>
              <a:rPr lang="en-US" sz="5600" b="1" spc="-150"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noun </a:t>
            </a:r>
            <a:r>
              <a:rPr lang="bn-BD" sz="5600" b="1" spc="-150" dirty="0">
                <a:solidFill>
                  <a:srgbClr val="006600"/>
                </a:solidFill>
                <a:effectLst>
                  <a:outerShdw blurRad="38100" dist="38100" dir="2700000" algn="tl">
                    <a:srgbClr val="000000">
                      <a:alpha val="43137"/>
                    </a:srgbClr>
                  </a:outerShdw>
                </a:effectLst>
                <a:latin typeface="Times New Roman" pitchFamily="18" charset="0"/>
                <a:cs typeface="NikoshBAN" pitchFamily="2" charset="0"/>
              </a:rPr>
              <a:t>বলে । আমাদের চোখের সামনে যা দেখি সেগুলোর নামকেই </a:t>
            </a:r>
            <a:r>
              <a:rPr lang="en-US" sz="5600" b="1" spc="-150"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noun </a:t>
            </a:r>
            <a:r>
              <a:rPr lang="bn-BD" sz="5600" b="1" spc="-150" dirty="0">
                <a:solidFill>
                  <a:srgbClr val="006600"/>
                </a:solidFill>
                <a:effectLst>
                  <a:outerShdw blurRad="38100" dist="38100" dir="2700000" algn="tl">
                    <a:srgbClr val="000000">
                      <a:alpha val="43137"/>
                    </a:srgbClr>
                  </a:outerShdw>
                </a:effectLst>
                <a:latin typeface="Times New Roman" pitchFamily="18" charset="0"/>
                <a:cs typeface="NikoshBAN" pitchFamily="2" charset="0"/>
              </a:rPr>
              <a:t>বলে। </a:t>
            </a:r>
            <a:r>
              <a:rPr lang="en-US" sz="5600" b="1" spc="-150"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Noun </a:t>
            </a:r>
            <a:r>
              <a:rPr lang="bn-BD" sz="5600" b="1" spc="-150" dirty="0">
                <a:solidFill>
                  <a:srgbClr val="006600"/>
                </a:solidFill>
                <a:effectLst>
                  <a:outerShdw blurRad="38100" dist="38100" dir="2700000" algn="tl">
                    <a:srgbClr val="000000">
                      <a:alpha val="43137"/>
                    </a:srgbClr>
                  </a:outerShdw>
                </a:effectLst>
                <a:latin typeface="Times New Roman" pitchFamily="18" charset="0"/>
                <a:cs typeface="NikoshBAN" pitchFamily="2" charset="0"/>
              </a:rPr>
              <a:t>দ্বারা কোন ব্যক্তি, বস্তু, প্রাণী ,স্থান ,ঘটনা ইত্যাদির নাম বোঝায়।</a:t>
            </a:r>
          </a:p>
          <a:p>
            <a:pPr>
              <a:lnSpc>
                <a:spcPts val="4800"/>
              </a:lnSpc>
            </a:pPr>
            <a:r>
              <a:rPr lang="en-US" sz="4800" b="1" u="sng" spc="-150"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Example</a:t>
            </a:r>
            <a:r>
              <a:rPr lang="en-US" sz="4800" b="1" u="sng"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a:t>
            </a:r>
          </a:p>
          <a:p>
            <a:pPr>
              <a:lnSpc>
                <a:spcPts val="4800"/>
              </a:lnSpc>
            </a:pPr>
            <a:r>
              <a:rPr lang="en-US" sz="4800" b="1" spc="-150" dirty="0">
                <a:effectLst>
                  <a:outerShdw blurRad="38100" dist="38100" dir="2700000" algn="tl">
                    <a:srgbClr val="000000">
                      <a:alpha val="43137"/>
                    </a:srgbClr>
                  </a:outerShdw>
                </a:effectLst>
                <a:latin typeface="Times New Roman" pitchFamily="18" charset="0"/>
                <a:cs typeface="Times New Roman" pitchFamily="18" charset="0"/>
              </a:rPr>
              <a:t>Karim does not like to go to school. </a:t>
            </a:r>
            <a:r>
              <a:rPr lang="bn-BD" sz="4800" b="1" spc="-150" dirty="0" smtClean="0">
                <a:effectLst>
                  <a:outerShdw blurRad="38100" dist="38100" dir="2700000" algn="tl">
                    <a:srgbClr val="000000">
                      <a:alpha val="43137"/>
                    </a:srgbClr>
                  </a:outerShdw>
                </a:effectLst>
                <a:latin typeface="Times New Roman" pitchFamily="18" charset="0"/>
                <a:cs typeface="NikoshBAN" pitchFamily="2" charset="0"/>
              </a:rPr>
              <a:t>  </a:t>
            </a:r>
          </a:p>
          <a:p>
            <a:pPr>
              <a:lnSpc>
                <a:spcPts val="4800"/>
              </a:lnSpc>
            </a:pPr>
            <a:r>
              <a:rPr lang="bn-BD" sz="4800" b="1" spc="-150" dirty="0" smtClean="0">
                <a:solidFill>
                  <a:srgbClr val="FF33CC"/>
                </a:solidFill>
                <a:effectLst>
                  <a:outerShdw blurRad="38100" dist="38100" dir="2700000" algn="tl">
                    <a:srgbClr val="000000">
                      <a:alpha val="43137"/>
                    </a:srgbClr>
                  </a:outerShdw>
                </a:effectLst>
                <a:latin typeface="Times New Roman" pitchFamily="18" charset="0"/>
                <a:cs typeface="NikoshBAN" pitchFamily="2" charset="0"/>
              </a:rPr>
              <a:t>এই </a:t>
            </a:r>
            <a:r>
              <a:rPr lang="bn-BD" sz="4800" b="1" spc="-150" dirty="0">
                <a:solidFill>
                  <a:srgbClr val="FF33CC"/>
                </a:solidFill>
                <a:effectLst>
                  <a:outerShdw blurRad="38100" dist="38100" dir="2700000" algn="tl">
                    <a:srgbClr val="000000">
                      <a:alpha val="43137"/>
                    </a:srgbClr>
                  </a:outerShdw>
                </a:effectLst>
                <a:latin typeface="Times New Roman" pitchFamily="18" charset="0"/>
                <a:cs typeface="NikoshBAN" pitchFamily="2" charset="0"/>
              </a:rPr>
              <a:t>বাক্যে </a:t>
            </a:r>
            <a:r>
              <a:rPr lang="en-US" sz="4800" b="1" spc="-150"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Karim </a:t>
            </a:r>
            <a:r>
              <a:rPr lang="bn-BD" sz="4800" b="1" spc="-150" dirty="0">
                <a:solidFill>
                  <a:srgbClr val="FF33CC"/>
                </a:solidFill>
                <a:effectLst>
                  <a:outerShdw blurRad="38100" dist="38100" dir="2700000" algn="tl">
                    <a:srgbClr val="000000">
                      <a:alpha val="43137"/>
                    </a:srgbClr>
                  </a:outerShdw>
                </a:effectLst>
                <a:latin typeface="Times New Roman" pitchFamily="18" charset="0"/>
                <a:cs typeface="NikoshBAN" pitchFamily="2" charset="0"/>
              </a:rPr>
              <a:t>একজন ব্যক্তির নাম।</a:t>
            </a:r>
          </a:p>
          <a:p>
            <a:pPr>
              <a:lnSpc>
                <a:spcPts val="4800"/>
              </a:lnSpc>
            </a:pPr>
            <a:r>
              <a:rPr lang="en-US" sz="4800" b="1" spc="-150" dirty="0">
                <a:effectLst>
                  <a:outerShdw blurRad="38100" dist="38100" dir="2700000" algn="tl">
                    <a:srgbClr val="000000">
                      <a:alpha val="43137"/>
                    </a:srgbClr>
                  </a:outerShdw>
                </a:effectLst>
                <a:latin typeface="Times New Roman" pitchFamily="18" charset="0"/>
                <a:cs typeface="Times New Roman" pitchFamily="18" charset="0"/>
              </a:rPr>
              <a:t>Kuwait is a Muslim country. </a:t>
            </a:r>
            <a:endParaRPr lang="bn-BD" sz="4800" b="1" spc="-150" dirty="0" smtClean="0">
              <a:effectLst>
                <a:outerShdw blurRad="38100" dist="38100" dir="2700000" algn="tl">
                  <a:srgbClr val="000000">
                    <a:alpha val="43137"/>
                  </a:srgbClr>
                </a:outerShdw>
              </a:effectLst>
              <a:latin typeface="Times New Roman" pitchFamily="18" charset="0"/>
              <a:cs typeface="NikoshBAN" pitchFamily="2" charset="0"/>
            </a:endParaRPr>
          </a:p>
          <a:p>
            <a:pPr>
              <a:lnSpc>
                <a:spcPts val="4800"/>
              </a:lnSpc>
            </a:pPr>
            <a:r>
              <a:rPr lang="bn-BD" sz="4800" b="1" spc="-150" dirty="0" smtClean="0">
                <a:solidFill>
                  <a:srgbClr val="FF33CC"/>
                </a:solidFill>
                <a:effectLst>
                  <a:outerShdw blurRad="38100" dist="38100" dir="2700000" algn="tl">
                    <a:srgbClr val="000000">
                      <a:alpha val="43137"/>
                    </a:srgbClr>
                  </a:outerShdw>
                </a:effectLst>
                <a:latin typeface="Times New Roman" pitchFamily="18" charset="0"/>
                <a:cs typeface="NikoshBAN" pitchFamily="2" charset="0"/>
              </a:rPr>
              <a:t>এখানে </a:t>
            </a:r>
            <a:r>
              <a:rPr lang="bn-BD" sz="4800" b="1" spc="-150" dirty="0">
                <a:solidFill>
                  <a:srgbClr val="FF33CC"/>
                </a:solidFill>
                <a:effectLst>
                  <a:outerShdw blurRad="38100" dist="38100" dir="2700000" algn="tl">
                    <a:srgbClr val="000000">
                      <a:alpha val="43137"/>
                    </a:srgbClr>
                  </a:outerShdw>
                </a:effectLst>
                <a:latin typeface="Times New Roman" pitchFamily="18" charset="0"/>
                <a:cs typeface="NikoshBAN" pitchFamily="2" charset="0"/>
              </a:rPr>
              <a:t>কুয়েত একটি দেশের নাম।</a:t>
            </a:r>
          </a:p>
          <a:p>
            <a:pPr>
              <a:lnSpc>
                <a:spcPts val="4800"/>
              </a:lnSpc>
            </a:pPr>
            <a:r>
              <a:rPr lang="en-US" sz="4800" b="1" spc="-150" dirty="0">
                <a:effectLst>
                  <a:outerShdw blurRad="38100" dist="38100" dir="2700000" algn="tl">
                    <a:srgbClr val="000000">
                      <a:alpha val="43137"/>
                    </a:srgbClr>
                  </a:outerShdw>
                </a:effectLst>
                <a:latin typeface="Times New Roman" pitchFamily="18" charset="0"/>
                <a:cs typeface="Times New Roman" pitchFamily="18" charset="0"/>
              </a:rPr>
              <a:t>Diamond is very valuable. </a:t>
            </a:r>
            <a:endParaRPr lang="bn-BD" sz="4800" b="1" spc="-150" dirty="0" smtClean="0">
              <a:effectLst>
                <a:outerShdw blurRad="38100" dist="38100" dir="2700000" algn="tl">
                  <a:srgbClr val="000000">
                    <a:alpha val="43137"/>
                  </a:srgbClr>
                </a:outerShdw>
              </a:effectLst>
              <a:latin typeface="Times New Roman" pitchFamily="18" charset="0"/>
              <a:cs typeface="NikoshBAN" pitchFamily="2" charset="0"/>
            </a:endParaRPr>
          </a:p>
          <a:p>
            <a:pPr>
              <a:lnSpc>
                <a:spcPts val="4800"/>
              </a:lnSpc>
            </a:pPr>
            <a:r>
              <a:rPr lang="bn-BD" sz="4800" b="1" spc="-150" dirty="0" smtClean="0">
                <a:solidFill>
                  <a:srgbClr val="FF33CC"/>
                </a:solidFill>
                <a:effectLst>
                  <a:outerShdw blurRad="38100" dist="38100" dir="2700000" algn="tl">
                    <a:srgbClr val="000000">
                      <a:alpha val="43137"/>
                    </a:srgbClr>
                  </a:outerShdw>
                </a:effectLst>
                <a:latin typeface="Times New Roman" pitchFamily="18" charset="0"/>
                <a:cs typeface="NikoshBAN" pitchFamily="2" charset="0"/>
              </a:rPr>
              <a:t>ডায়মন্ড </a:t>
            </a:r>
            <a:r>
              <a:rPr lang="bn-BD" sz="4800" b="1" spc="-150" dirty="0">
                <a:solidFill>
                  <a:srgbClr val="FF33CC"/>
                </a:solidFill>
                <a:effectLst>
                  <a:outerShdw blurRad="38100" dist="38100" dir="2700000" algn="tl">
                    <a:srgbClr val="000000">
                      <a:alpha val="43137"/>
                    </a:srgbClr>
                  </a:outerShdw>
                </a:effectLst>
                <a:latin typeface="Times New Roman" pitchFamily="18" charset="0"/>
                <a:cs typeface="NikoshBAN" pitchFamily="2" charset="0"/>
              </a:rPr>
              <a:t>একটি বস্তুর নাম</a:t>
            </a:r>
            <a:r>
              <a:rPr lang="bn-BD" sz="4800" b="1" spc="-150" dirty="0" smtClean="0">
                <a:solidFill>
                  <a:srgbClr val="FF33CC"/>
                </a:solidFill>
                <a:effectLst>
                  <a:outerShdw blurRad="38100" dist="38100" dir="2700000" algn="tl">
                    <a:srgbClr val="000000">
                      <a:alpha val="43137"/>
                    </a:srgbClr>
                  </a:outerShdw>
                </a:effectLst>
                <a:latin typeface="Times New Roman" pitchFamily="18" charset="0"/>
                <a:cs typeface="NikoshBAN" pitchFamily="2" charset="0"/>
              </a:rPr>
              <a:t>।</a:t>
            </a:r>
          </a:p>
        </p:txBody>
      </p:sp>
    </p:spTree>
    <p:extLst>
      <p:ext uri="{BB962C8B-B14F-4D97-AF65-F5344CB8AC3E}">
        <p14:creationId xmlns:p14="http://schemas.microsoft.com/office/powerpoint/2010/main" val="37352383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25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2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25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2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25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25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25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25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25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25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25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8" dur="25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25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4" dur="25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5487</TotalTime>
  <Words>1379</Words>
  <Application>Microsoft Office PowerPoint</Application>
  <PresentationFormat>Custom</PresentationFormat>
  <Paragraphs>107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Prodip</dc:creator>
  <cp:lastModifiedBy>Hp</cp:lastModifiedBy>
  <cp:revision>381</cp:revision>
  <dcterms:created xsi:type="dcterms:W3CDTF">2015-08-29T16:25:43Z</dcterms:created>
  <dcterms:modified xsi:type="dcterms:W3CDTF">2021-06-06T03:12:37Z</dcterms:modified>
</cp:coreProperties>
</file>