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7"/>
  </p:notesMasterIdLst>
  <p:sldIdLst>
    <p:sldId id="256" r:id="rId2"/>
    <p:sldId id="257" r:id="rId3"/>
    <p:sldId id="258" r:id="rId4"/>
    <p:sldId id="289" r:id="rId5"/>
    <p:sldId id="340" r:id="rId6"/>
    <p:sldId id="260" r:id="rId7"/>
    <p:sldId id="329" r:id="rId8"/>
    <p:sldId id="320" r:id="rId9"/>
    <p:sldId id="328" r:id="rId10"/>
    <p:sldId id="366" r:id="rId11"/>
    <p:sldId id="316" r:id="rId12"/>
    <p:sldId id="367" r:id="rId13"/>
    <p:sldId id="368" r:id="rId14"/>
    <p:sldId id="339" r:id="rId15"/>
    <p:sldId id="369" r:id="rId16"/>
    <p:sldId id="370" r:id="rId17"/>
    <p:sldId id="371" r:id="rId18"/>
    <p:sldId id="355" r:id="rId19"/>
    <p:sldId id="374" r:id="rId20"/>
    <p:sldId id="375" r:id="rId21"/>
    <p:sldId id="372" r:id="rId22"/>
    <p:sldId id="373" r:id="rId23"/>
    <p:sldId id="337" r:id="rId24"/>
    <p:sldId id="300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FF3399"/>
    <a:srgbClr val="800000"/>
    <a:srgbClr val="1E00D0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71" autoAdjust="0"/>
    <p:restoredTop sz="50717" autoAdjust="0"/>
  </p:normalViewPr>
  <p:slideViewPr>
    <p:cSldViewPr snapToGrid="0">
      <p:cViewPr>
        <p:scale>
          <a:sx n="62" d="100"/>
          <a:sy n="62" d="100"/>
        </p:scale>
        <p:origin x="-108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122370" y="4566612"/>
            <a:ext cx="6073254" cy="2218313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5" name="Picture 4" descr="screensho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494" y="526131"/>
            <a:ext cx="5467350" cy="4105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81200" y="443340"/>
            <a:ext cx="8244840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অঙ্গজ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প্রজনন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90862" y="1297015"/>
            <a:ext cx="10491537" cy="2296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FF3399"/>
              </a:buClr>
              <a:buSzTx/>
              <a:tabLst/>
              <a:defRPr/>
            </a:pP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বংশধর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বংশধরে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অক্ষুন্ন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বংশধরকে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ক্লোন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85" y="3636294"/>
            <a:ext cx="4295775" cy="2505075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626" y="3142328"/>
            <a:ext cx="3316224" cy="3346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821" y="1267326"/>
            <a:ext cx="8694821" cy="5227757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খণ্ডায়ন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যান্ত্রিক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আঘাতে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পুরাতন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পচনের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খণ্ড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উদাহরণ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শৈবাল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ছত্রাক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ব্রায়োফাইট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SG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বাডিং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কতিপয়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এককোষী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স্ফীত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মুকুল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বিচ্ছিন্ন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উদাহরণ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ব্যাকটেরিয়া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ঈস্ট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SG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দ্বিবিভাজন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মধ্যাঞ্চলে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কোষঝিল্লি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কোষপ্রাচীর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সংকোচিত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গভীর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হওয়ার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অপত্য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উদাহরণ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ব্যাকটেরিয়া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এককোষী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শৈবাল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ছত্রাক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10840" y="391930"/>
            <a:ext cx="6416039" cy="7359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স্বাভাবিক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অঙ্গজ</a:t>
            </a:r>
            <a:r>
              <a:rPr lang="en-SG" sz="4500" b="1" dirty="0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জনন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4" name="Picture 3" descr="Fragment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52" y="946485"/>
            <a:ext cx="1895475" cy="1927560"/>
          </a:xfrm>
          <a:prstGeom prst="rect">
            <a:avLst/>
          </a:prstGeom>
        </p:spPr>
      </p:pic>
      <p:pic>
        <p:nvPicPr>
          <p:cNvPr id="6" name="Picture 5" descr="Budding.jpg"/>
          <p:cNvPicPr>
            <a:picLocks noChangeAspect="1"/>
          </p:cNvPicPr>
          <p:nvPr/>
        </p:nvPicPr>
        <p:blipFill>
          <a:blip r:embed="rId4"/>
          <a:srcRect l="10666" t="51143" r="56336" b="16861"/>
          <a:stretch>
            <a:fillRect/>
          </a:stretch>
        </p:blipFill>
        <p:spPr>
          <a:xfrm>
            <a:off x="9914021" y="2743200"/>
            <a:ext cx="2159514" cy="1572126"/>
          </a:xfrm>
          <a:prstGeom prst="rect">
            <a:avLst/>
          </a:prstGeom>
        </p:spPr>
      </p:pic>
      <p:pic>
        <p:nvPicPr>
          <p:cNvPr id="7" name="Picture 6" descr="Binary fission.jpg"/>
          <p:cNvPicPr>
            <a:picLocks noChangeAspect="1"/>
          </p:cNvPicPr>
          <p:nvPr/>
        </p:nvPicPr>
        <p:blipFill>
          <a:blip r:embed="rId5"/>
          <a:srcRect l="33648" r="-1013"/>
          <a:stretch>
            <a:fillRect/>
          </a:stretch>
        </p:blipFill>
        <p:spPr>
          <a:xfrm>
            <a:off x="9817768" y="4186990"/>
            <a:ext cx="2133600" cy="1596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821" y="433138"/>
            <a:ext cx="5053263" cy="60157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কাণ্ডের</a:t>
            </a:r>
            <a:r>
              <a:rPr lang="en-SG" sz="3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endParaRPr lang="en-SG" sz="3500" b="1" u="sng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স্বাভাবিক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উদাহরণ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আখ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অর্ধবায়বীয়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রানার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স্টোলন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অফসেট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উদাহরণ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কচু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থানকুনি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কচুরিপানা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চন্দ্রমল্লিকা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ভূনিম্নস্থ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রূপান্তরিত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ভূনিম্নস্থ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সাহায্যে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উদাহরণ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আদা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হলুদ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পেঁয়াজ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আলু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pic>
        <p:nvPicPr>
          <p:cNvPr id="4" name="Picture 3" descr="Comp2-4.jpg"/>
          <p:cNvPicPr>
            <a:picLocks noChangeAspect="1"/>
          </p:cNvPicPr>
          <p:nvPr/>
        </p:nvPicPr>
        <p:blipFill>
          <a:blip r:embed="rId3"/>
          <a:srcRect r="50797"/>
          <a:stretch>
            <a:fillRect/>
          </a:stretch>
        </p:blipFill>
        <p:spPr>
          <a:xfrm>
            <a:off x="6270172" y="496392"/>
            <a:ext cx="1319349" cy="2165874"/>
          </a:xfrm>
          <a:prstGeom prst="rect">
            <a:avLst/>
          </a:prstGeom>
        </p:spPr>
      </p:pic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953" y="274323"/>
            <a:ext cx="3791952" cy="2318924"/>
          </a:xfrm>
          <a:prstGeom prst="rect">
            <a:avLst/>
          </a:prstGeom>
        </p:spPr>
      </p:pic>
      <p:pic>
        <p:nvPicPr>
          <p:cNvPr id="7" name="Picture 6" descr="84e68d44a315183a419ff2c3574e859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8505" y="2732623"/>
            <a:ext cx="1298838" cy="1782773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1016" y="4897009"/>
            <a:ext cx="2342606" cy="1558898"/>
          </a:xfrm>
          <a:prstGeom prst="rect">
            <a:avLst/>
          </a:prstGeom>
        </p:spPr>
      </p:pic>
      <p:pic>
        <p:nvPicPr>
          <p:cNvPr id="9" name="Picture 8" descr="main-qimg-e9aacbda559adf99399adc2ad1c92cb4.jpg"/>
          <p:cNvPicPr>
            <a:picLocks noChangeAspect="1"/>
          </p:cNvPicPr>
          <p:nvPr/>
        </p:nvPicPr>
        <p:blipFill>
          <a:blip r:embed="rId7"/>
          <a:srcRect r="6890"/>
          <a:stretch>
            <a:fillRect/>
          </a:stretch>
        </p:blipFill>
        <p:spPr>
          <a:xfrm>
            <a:off x="7721373" y="4352244"/>
            <a:ext cx="2101896" cy="2333625"/>
          </a:xfrm>
          <a:prstGeom prst="rect">
            <a:avLst/>
          </a:prstGeom>
        </p:spPr>
      </p:pic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8"/>
          <a:srcRect r="47352"/>
          <a:stretch>
            <a:fillRect/>
          </a:stretch>
        </p:blipFill>
        <p:spPr>
          <a:xfrm>
            <a:off x="6295072" y="4603842"/>
            <a:ext cx="1298802" cy="1794783"/>
          </a:xfrm>
          <a:prstGeom prst="rect">
            <a:avLst/>
          </a:prstGeom>
        </p:spPr>
      </p:pic>
      <p:pic>
        <p:nvPicPr>
          <p:cNvPr id="14" name="Picture 13" descr="Runn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5574" y="2647953"/>
            <a:ext cx="3259382" cy="1741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821" y="914402"/>
            <a:ext cx="7748337" cy="5227757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মূকুলের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সাহায্যে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কতিপয়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কক্ষে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মুকুল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সঞ্চয়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বুলবিল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উদাহরণ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গাছ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আলু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সাহায্যে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ভূনিম্নস্থ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রূপান্তরিত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অস্থানিক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মুকুলের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সাহায্যে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উদাহরণ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পটল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কাকরোল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আলু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শতমূলী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সাহায্যে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পত্রফলকের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কিনারায়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অস্থানিক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মুকুল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গাছ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জন্মে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উদাহরণ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পাথরকুঁচি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নাইটকুইন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pic>
        <p:nvPicPr>
          <p:cNvPr id="4" name="Picture 3" descr="Bulbil-from-axil-of-leaf-DIoscorea.png"/>
          <p:cNvPicPr>
            <a:picLocks noChangeAspect="1"/>
          </p:cNvPicPr>
          <p:nvPr/>
        </p:nvPicPr>
        <p:blipFill>
          <a:blip r:embed="rId3"/>
          <a:srcRect l="12882" t="3336" r="4833" b="19110"/>
          <a:stretch>
            <a:fillRect/>
          </a:stretch>
        </p:blipFill>
        <p:spPr>
          <a:xfrm>
            <a:off x="9091749" y="353630"/>
            <a:ext cx="2416628" cy="2036872"/>
          </a:xfrm>
          <a:prstGeom prst="rect">
            <a:avLst/>
          </a:prstGeom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238" y="2434883"/>
            <a:ext cx="2425202" cy="1993447"/>
          </a:xfrm>
          <a:prstGeom prst="rect">
            <a:avLst/>
          </a:prstGeom>
        </p:spPr>
      </p:pic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5"/>
          <a:srcRect l="4971" t="5862" r="10799" b="12415"/>
          <a:stretch>
            <a:fillRect/>
          </a:stretch>
        </p:blipFill>
        <p:spPr>
          <a:xfrm>
            <a:off x="9104813" y="4483173"/>
            <a:ext cx="2390501" cy="19124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41321" y="374503"/>
            <a:ext cx="6355080" cy="7359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কৃত্রিম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অঙ্গজ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জনন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06905" y="1106908"/>
            <a:ext cx="10475495" cy="555858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প্রচলিত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ধারায়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বীজ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উৎপাদনে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প্রজন্মে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পরিবর্তন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ঘটায়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সঠিক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গুণাবলি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অক্ষুন্ন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অঙ্গজ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প্রজননে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বংশানুক্রমে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চারিত্রিক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বৈশিষ্ট্য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অক্ষুন্ন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উৎপাদকের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একান্ত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কাম্য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কৃত্রিম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প্রজননে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ক্লোন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মাতৃ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জেনেটিক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গুণসম্পন্ন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অসংখ্য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এছাড়া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ফুল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উৎপাদনকারী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অনেক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বন্ধ্যা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গোলাপ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বংশরক্ষা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কৃত্রিম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প্রজনন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মানুষ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বিশেষ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ব্যবহার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কলম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কৃত্রিম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উপায়ে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মাতৃউদ্ভিদের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গুণসম্পন্ন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নতুন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147" y="481263"/>
            <a:ext cx="7507707" cy="588745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শাখা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কলম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Cutting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বসন্তের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শুরুতে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৪-৫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পর্ববিশিষ্ট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কাণ্ডের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শাখা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৪৫</a:t>
            </a:r>
            <a:r>
              <a:rPr lang="as-IN" sz="3500" b="1" baseline="30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৹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কোণে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মাটিতে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লাগিয়ে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শাখার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ঊর্ধ্ব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প্রান্তে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প্রলেপ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নিম্নাংশ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হরমোন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দ্রবণে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ডুবিয়ে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তাড়াতাড়ি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গজায়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কিছুদিনেই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অস্থানিক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শাখাপ্রশাখা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পাতাবাহার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গোলাপ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দাবা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কলম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Layering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শীত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ছাড়া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বছরই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মাটি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সংলগ্ন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কচি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শাখা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এমনভাবে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মাটিচাপা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অগ্রভাগ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বাইরে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কয়েকদিন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সংলগ্ন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গজায়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শাখাটি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অন্যত্র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আঙুর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আপেল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লেবু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পেয়ারা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ডালিম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615" y="4020736"/>
            <a:ext cx="2846887" cy="2219227"/>
          </a:xfrm>
          <a:prstGeom prst="rect">
            <a:avLst/>
          </a:prstGeom>
        </p:spPr>
      </p:pic>
      <p:pic>
        <p:nvPicPr>
          <p:cNvPr id="5" name="Picture 4" descr="thumbnail-kj.jpg"/>
          <p:cNvPicPr>
            <a:picLocks noChangeAspect="1"/>
          </p:cNvPicPr>
          <p:nvPr/>
        </p:nvPicPr>
        <p:blipFill>
          <a:blip r:embed="rId4"/>
          <a:srcRect l="6946" r="4410"/>
          <a:stretch>
            <a:fillRect/>
          </a:stretch>
        </p:blipFill>
        <p:spPr>
          <a:xfrm>
            <a:off x="8390222" y="909844"/>
            <a:ext cx="3627607" cy="1950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980" y="243840"/>
            <a:ext cx="7395410" cy="641604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গুটি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কলম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Gootee</a:t>
            </a:r>
            <a:r>
              <a:rPr lang="en-SG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বর্ষার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শুরুতে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শক্ত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শাখাযুক্ত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নির্বাচিত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শাখার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কয়েক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ইঞ্চি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বাকল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চারদিক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তুলে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সেখানে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সারযু্ক্ত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মাটি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খড়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শক্ত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বেঁধে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কিছুদিন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পানি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দিয়ে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ভিজিয়ে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রাখলে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গজায়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মূলসহ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শাখাটি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অন্যত্র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রোপন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লিচু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জামরুল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পেয়ারা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SG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জোড়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কলম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Grafting</a:t>
            </a:r>
            <a:r>
              <a:rPr lang="en-SG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গাছের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শাখার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কিছু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কৌণিকভাবে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অন্য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গাছে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সমব্যাসের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শাখার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সাথে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জুড়ে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স্থানটি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পলিথিন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দিয়ে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বেঁধে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বায়ুরোধী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রাখলে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মধ্যেই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জোড়া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লেগে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উন্নত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জোড়া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অংশকে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সায়ন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জোড়া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লাগানো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স্টক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বরই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কুল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pic>
        <p:nvPicPr>
          <p:cNvPr id="5" name="Picture 4" descr="types-of-layering-vegetaive-propaga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766" y="872572"/>
            <a:ext cx="4022234" cy="1693572"/>
          </a:xfrm>
          <a:prstGeom prst="rect">
            <a:avLst/>
          </a:prstGeom>
        </p:spPr>
      </p:pic>
      <p:pic>
        <p:nvPicPr>
          <p:cNvPr id="6" name="Picture 5" descr="figure-32-03-0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122" y="3001845"/>
            <a:ext cx="3316224" cy="3346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63" y="1026696"/>
            <a:ext cx="7523748" cy="5227757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চোখ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কলম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Budding</a:t>
            </a:r>
            <a:r>
              <a:rPr lang="en-SG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গাছের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অন্য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গাছের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কাক্ষিক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মুকুল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কাণ্ডে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চাকু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‘</a:t>
            </a:r>
            <a:r>
              <a:rPr lang="en-SG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’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আকারে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বাকল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তুলে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সেখানে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কাঙ্ক্ষিত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মুকুল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বসিয়ে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বায়ুরোধী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বেঁধে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কয়েক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মধ্যে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মুকুলটি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বৃদ্ধি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কুল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গোলাপ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কালচার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Tissue Culture</a:t>
            </a:r>
            <a:r>
              <a:rPr lang="en-SG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অতি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দ্রুত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অধিক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সংখ্যক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কাঙ্ক্ষিত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মানের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উৎপাদন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কৌশল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যেকোনো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জীবন্ত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ব্যবহার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কৃত্রিম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আবাদ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চাষ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অসংখ্য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সমগুণের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সমবয়সী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চারা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জারবেরা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আলু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  <p:pic>
        <p:nvPicPr>
          <p:cNvPr id="4" name="Picture 3" descr="propagation-graphics1.jpg"/>
          <p:cNvPicPr>
            <a:picLocks noChangeAspect="1"/>
          </p:cNvPicPr>
          <p:nvPr/>
        </p:nvPicPr>
        <p:blipFill>
          <a:blip r:embed="rId3" cstate="print"/>
          <a:srcRect l="10226" t="3720" r="9271" b="9308"/>
          <a:stretch>
            <a:fillRect/>
          </a:stretch>
        </p:blipFill>
        <p:spPr>
          <a:xfrm>
            <a:off x="8511631" y="901338"/>
            <a:ext cx="3205752" cy="2583276"/>
          </a:xfrm>
          <a:prstGeom prst="rect">
            <a:avLst/>
          </a:prstGeom>
        </p:spPr>
      </p:pic>
      <p:pic>
        <p:nvPicPr>
          <p:cNvPr id="5" name="Picture 4" descr="What-is-tissue-culture.png"/>
          <p:cNvPicPr>
            <a:picLocks noChangeAspect="1"/>
          </p:cNvPicPr>
          <p:nvPr/>
        </p:nvPicPr>
        <p:blipFill>
          <a:blip r:embed="rId4"/>
          <a:srcRect r="4015"/>
          <a:stretch>
            <a:fillRect/>
          </a:stretch>
        </p:blipFill>
        <p:spPr>
          <a:xfrm>
            <a:off x="8374009" y="3691829"/>
            <a:ext cx="3539318" cy="2540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41321" y="454713"/>
            <a:ext cx="6355080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অস্বাভাবিক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জনন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  <a:sym typeface="Symbol" panose="05050102010706020507" pitchFamily="18" charset="2"/>
              </a:rPr>
              <a:t>কৌশল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6905" y="1521668"/>
            <a:ext cx="1047549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পার্থেনোজেনেসিস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নিষেক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ছাড়াই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ডিম্বাণু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তথা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বীজ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হওয়ার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অপুংজনি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পার্থেনোজেনেসিস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গ্রিক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parthenos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virgin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genesis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origin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মেগাস্পোর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মাতৃকোষ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মায়োসিস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হ্যাপ্লয়েড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মেগাস্পোর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ভ্রূণথলিতে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ডিম্বাণু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কিন্তু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নিষেকবিহীনভাবেই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ডিম্বাণু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ভ্রূণ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বিকাশ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লাভ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সর্বপ্রথম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নিষেকবিহীনভাবে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উৎপাদন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লক্ষ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Winkler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(১৯০৮)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পার্থেনোজেনেসিস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অস্বাভাবিক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হলেও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প্রাণীতে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স্বাভাবিক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জনন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6905" y="1104576"/>
            <a:ext cx="1047549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smtClean="0">
                <a:solidFill>
                  <a:srgbClr val="008000"/>
                </a:solidFill>
                <a:latin typeface="NikoshBAN" panose="02000000000000000000" pitchFamily="2" charset="0"/>
                <a:ea typeface="Cambria Math"/>
                <a:cs typeface="NikoshBAN" panose="02000000000000000000" pitchFamily="2" charset="0"/>
                <a:sym typeface="Symbol" panose="05050102010706020507" pitchFamily="18" charset="2"/>
              </a:rPr>
              <a:t>⇒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পার্থেনোজেনেসিস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দু-প্রকার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হ্যাপ্লয়েড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/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জেনারেটিভ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পার্থেনোজেনেসিস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অনিষিক্ত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হ্যাপ্লয়েড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ডিম্বাণু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হ্যাপ্লয়েড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অনুর্বর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মৌমাছি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বোলতা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তিতবেগুণ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তামাক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ডিপ্লয়েড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/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সোমাটিক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পার্থেনোজেনেসিস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অনিষিক্ত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ডিপ্লয়েড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ডিম্বাণু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মায়োসিস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হওয়ায়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মেগাস্পোর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মাতৃকোষ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ডিপ্লয়েড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মেগাস্পোর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ডিম্বাণু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অথবা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মায়োসিস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হলেও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ভ্রূণথলি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বিকাশের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সময়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দুটি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হ্যাপ্লয়েড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নিউক্লিয়াস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মিলিত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ডিপ্লয়েড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ডিম্বাণু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Taraxacum</a:t>
            </a:r>
            <a:r>
              <a:rPr lang="en-SG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SG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albidum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.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674806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-Figure1.1-1.png"/>
          <p:cNvPicPr>
            <a:picLocks noChangeAspect="1"/>
          </p:cNvPicPr>
          <p:nvPr/>
        </p:nvPicPr>
        <p:blipFill>
          <a:blip r:embed="rId2"/>
          <a:srcRect b="7093"/>
          <a:stretch>
            <a:fillRect/>
          </a:stretch>
        </p:blipFill>
        <p:spPr>
          <a:xfrm>
            <a:off x="95250" y="346710"/>
            <a:ext cx="12001500" cy="612375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6905" y="944156"/>
            <a:ext cx="1047549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কৃত্রিম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পার্থেনোজেনেসিস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পুংগ্যামিট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ডিম্বাণুতে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উদ্দীপনা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এরূপ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উদ্দীপনা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সৃষ্টিকারী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পদার্থ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প্রয়োগ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নিষেকবিহীনভাবে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ডিম্বাণু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এক্স-রে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প্রয়োগ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পরাগ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পরাগায়ন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ইমাস্কুলেশনের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পরাগায়ন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বিলম্ব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বেলভিটান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পদার্থ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প্রয়োগে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কৃত্রিম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পার্থেনোজেনেসিস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বীজহীন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উৎপাদন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পার্থেনোকার্পি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লেবু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কমলা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পার্থেনোজেনেসিসের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গুরুত্ব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পার্থেনোজেনিক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অভিযোজন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ক্ষমতা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বৈচিত্র্য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না-থাকায়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জীবনীশক্তি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ক্ষীণ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জীবনকাল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স্বল্প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এসব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সীমাবদ্ধতা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সত্ত্বেও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হোমোজাইগাস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স্বভাবের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জন্য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বংশগতিবিদ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প্রজননবিদের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নিকট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পার্থেনোজেনিক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গুরুত্বপূর্ণ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pic>
        <p:nvPicPr>
          <p:cNvPr id="3" name="Picture 2" descr="d4149dc1176899075af7ed9f95244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0244"/>
            <a:ext cx="1230903" cy="12826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821" y="548640"/>
            <a:ext cx="10507579" cy="591312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অ্যাপোস্পোরি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Apospory</a:t>
            </a:r>
            <a:r>
              <a:rPr lang="en-SG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ডিপ্লয়েড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অঙ্গজ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2n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সরাসরি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গ্যামিটোফাইট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উৎপত্তির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অস্বাভাবিক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অঙ্গজ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জনন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পদ্ধতি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এক্ষেত্রে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ডিপ্লয়েড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ডিম্বাণু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ভ্রূণ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সৃষ্টির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মাধ্যমে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বীজ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প্রাপ্ত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উদ্ভিদ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ডিপ্লয়েড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মাতৃ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গুণসম্পন্ন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Hieracium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সহ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ফার্ন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অ্যাপোগ্যামি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Apogamy</a:t>
            </a:r>
            <a:r>
              <a:rPr lang="en-SG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ডিম্বাণু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ছাড়া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ভ্রূণথলির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অন্য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কোনো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কোষ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n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সৃষ্টির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Allium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সহ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ফার্ন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  <a:endParaRPr lang="en-SG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অ্যান্ড্রোজেনেসিস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Androgenesis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নিষেক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ছাড়া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শুক্রাণু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ভ্রূণ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হওয়ার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অ্যাডভেটেটিভ</a:t>
            </a:r>
            <a:r>
              <a:rPr lang="en-SG" sz="35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এমব্রায়োনি</a:t>
            </a:r>
            <a:r>
              <a:rPr lang="en-SG" sz="35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দেহকোষ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2n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ভ্রূণথলি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ছাড়া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সরাসরি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জীব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অ্যাগামোস্পার্মি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ধরনের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পার্থেনোজেনেসিসকে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সামগ্রিকভাবে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অ্যাগামোস্পার্মি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7966" y="534662"/>
            <a:ext cx="7267074" cy="7848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E78042-01E9-40A4-8C0F-A2BC1F328825}"/>
              </a:ext>
            </a:extLst>
          </p:cNvPr>
          <p:cNvSpPr txBox="1"/>
          <p:nvPr/>
        </p:nvSpPr>
        <p:spPr>
          <a:xfrm>
            <a:off x="1052945" y="1641521"/>
            <a:ext cx="1052945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বংশধর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নিষেক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দ্বিনিষেক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SG" sz="1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অঙ্গজ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কোনটিতে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চুপরি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ওলকচু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নিষেক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ডিম্বাণু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অ্যাগামোস্পার্মি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পার্থেনোজেনেসিস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অ্যাপোস্পোরি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অ্যাপোগ্যামি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18383" y="2207503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7213" y="3329825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38218" y="4441243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91527" y="5609173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70416" y="1820977"/>
            <a:ext cx="10807336" cy="3033388"/>
            <a:chOff x="607899" y="1588227"/>
            <a:chExt cx="10820336" cy="3033388"/>
          </a:xfrm>
        </p:grpSpPr>
        <p:sp>
          <p:nvSpPr>
            <p:cNvPr id="4" name="Rectangle 3"/>
            <p:cNvSpPr/>
            <p:nvPr/>
          </p:nvSpPr>
          <p:spPr>
            <a:xfrm>
              <a:off x="2068674" y="2755900"/>
              <a:ext cx="9359561" cy="66040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345197" y="2742884"/>
              <a:ext cx="899325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Wingdings" pitchFamily="2" charset="2"/>
                <a:buChar char="v"/>
              </a:pP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কৃত্রিম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অঙ্গজ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জনন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pic>
          <p:nvPicPr>
            <p:cNvPr id="11" name="Picture 10" descr="123.jpg"/>
            <p:cNvPicPr>
              <a:picLocks noChangeAspect="1"/>
            </p:cNvPicPr>
            <p:nvPr/>
          </p:nvPicPr>
          <p:blipFill>
            <a:blip r:embed="rId2"/>
            <a:srcRect r="42099"/>
            <a:stretch>
              <a:fillRect/>
            </a:stretch>
          </p:blipFill>
          <p:spPr>
            <a:xfrm>
              <a:off x="-1" y="0"/>
              <a:ext cx="2983833" cy="6858000"/>
            </a:xfrm>
            <a:prstGeom prst="rect">
              <a:avLst/>
            </a:prstGeom>
          </p:spPr>
        </p:pic>
        <p:pic>
          <p:nvPicPr>
            <p:cNvPr id="12" name="Picture 11" descr="123.jpg"/>
            <p:cNvPicPr>
              <a:picLocks noChangeAspect="1"/>
            </p:cNvPicPr>
            <p:nvPr/>
          </p:nvPicPr>
          <p:blipFill>
            <a:blip r:embed="rId2"/>
            <a:srcRect l="44589"/>
            <a:stretch>
              <a:fillRect/>
            </a:stretch>
          </p:blipFill>
          <p:spPr>
            <a:xfrm>
              <a:off x="9336505" y="-1"/>
              <a:ext cx="2855495" cy="6858001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1" y="1684410"/>
            <a:ext cx="12191999" cy="3311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6000" b="1" dirty="0" err="1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6000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000" b="1" dirty="0">
              <a:ln w="28575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49496" y="2037809"/>
            <a:ext cx="6699504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98" y="2244436"/>
            <a:ext cx="2519064" cy="3409604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96252"/>
            <a:ext cx="12191999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5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SG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SG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SG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SG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39554"/>
            <a:ext cx="12192000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অযৌন</a:t>
            </a:r>
            <a:r>
              <a:rPr lang="en-SG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জনন</a:t>
            </a:r>
            <a:endParaRPr 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983331"/>
            <a:ext cx="12040477" cy="5000375"/>
            <a:chOff x="0" y="983331"/>
            <a:chExt cx="12040477" cy="5000375"/>
          </a:xfrm>
        </p:grpSpPr>
        <p:pic>
          <p:nvPicPr>
            <p:cNvPr id="13" name="Picture 12" descr="1.jpg"/>
            <p:cNvPicPr>
              <a:picLocks noChangeAspect="1"/>
            </p:cNvPicPr>
            <p:nvPr/>
          </p:nvPicPr>
          <p:blipFill>
            <a:blip r:embed="rId2"/>
            <a:srcRect l="5946" r="5366"/>
            <a:stretch>
              <a:fillRect/>
            </a:stretch>
          </p:blipFill>
          <p:spPr>
            <a:xfrm>
              <a:off x="192505" y="983331"/>
              <a:ext cx="2871537" cy="2963028"/>
            </a:xfrm>
            <a:prstGeom prst="rect">
              <a:avLst/>
            </a:prstGeom>
          </p:spPr>
        </p:pic>
        <p:pic>
          <p:nvPicPr>
            <p:cNvPr id="17" name="Picture 16" descr="2.jpg"/>
            <p:cNvPicPr>
              <a:picLocks noChangeAspect="1"/>
            </p:cNvPicPr>
            <p:nvPr/>
          </p:nvPicPr>
          <p:blipFill>
            <a:blip r:embed="rId3"/>
            <a:srcRect l="3694"/>
            <a:stretch>
              <a:fillRect/>
            </a:stretch>
          </p:blipFill>
          <p:spPr>
            <a:xfrm>
              <a:off x="3577386" y="3315448"/>
              <a:ext cx="4137107" cy="2505075"/>
            </a:xfrm>
            <a:prstGeom prst="rect">
              <a:avLst/>
            </a:prstGeom>
          </p:spPr>
        </p:pic>
        <p:pic>
          <p:nvPicPr>
            <p:cNvPr id="18" name="Picture 17" descr="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70295" y="1081879"/>
              <a:ext cx="2870182" cy="2896562"/>
            </a:xfrm>
            <a:prstGeom prst="rect">
              <a:avLst/>
            </a:prstGeom>
          </p:spPr>
        </p:pic>
        <p:pic>
          <p:nvPicPr>
            <p:cNvPr id="19" name="Picture 18" descr="figure-32-03-04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0343" y="3368219"/>
              <a:ext cx="2851003" cy="2599445"/>
            </a:xfrm>
            <a:prstGeom prst="rect">
              <a:avLst/>
            </a:prstGeom>
          </p:spPr>
        </p:pic>
        <p:pic>
          <p:nvPicPr>
            <p:cNvPr id="20" name="Picture 19" descr="ferns-cases-spores-sporangia-underside-leave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20114" y="1165380"/>
              <a:ext cx="3241108" cy="2155336"/>
            </a:xfrm>
            <a:prstGeom prst="rect">
              <a:avLst/>
            </a:prstGeom>
          </p:spPr>
        </p:pic>
        <p:pic>
          <p:nvPicPr>
            <p:cNvPr id="22" name="Picture 21" descr="images.jpg"/>
            <p:cNvPicPr>
              <a:picLocks noChangeAspect="1"/>
            </p:cNvPicPr>
            <p:nvPr/>
          </p:nvPicPr>
          <p:blipFill>
            <a:blip r:embed="rId7"/>
            <a:srcRect t="15531" r="8406" b="7688"/>
            <a:stretch>
              <a:fillRect/>
            </a:stretch>
          </p:blipFill>
          <p:spPr>
            <a:xfrm>
              <a:off x="0" y="3829045"/>
              <a:ext cx="3112168" cy="2154661"/>
            </a:xfrm>
            <a:prstGeom prst="rect">
              <a:avLst/>
            </a:prstGeom>
          </p:spPr>
        </p:pic>
        <p:pic>
          <p:nvPicPr>
            <p:cNvPr id="24" name="Picture 23" descr="download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18860" y="1331495"/>
              <a:ext cx="2725973" cy="1814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27207" y="3450042"/>
            <a:ext cx="3688080" cy="7359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5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kumimoji="0" lang="en-SG" sz="5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55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kumimoji="0" lang="en-US" sz="55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61" y="4526253"/>
            <a:ext cx="5550569" cy="861774"/>
          </a:xfrm>
          <a:prstGeom prst="rect">
            <a:avLst/>
          </a:prstGeom>
          <a:noFill/>
          <a:ln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SG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অযৌন</a:t>
            </a:r>
            <a:r>
              <a:rPr lang="en-SG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জনন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4304" y="1071562"/>
            <a:ext cx="11685764" cy="4777219"/>
            <a:chOff x="180115" y="1124818"/>
            <a:chExt cx="11685764" cy="4777219"/>
          </a:xfrm>
        </p:grpSpPr>
        <p:grpSp>
          <p:nvGrpSpPr>
            <p:cNvPr id="22" name="Group 23"/>
            <p:cNvGrpSpPr/>
            <p:nvPr/>
          </p:nvGrpSpPr>
          <p:grpSpPr>
            <a:xfrm>
              <a:off x="180115" y="1124818"/>
              <a:ext cx="11685764" cy="4777219"/>
              <a:chOff x="172860" y="942110"/>
              <a:chExt cx="11685764" cy="47772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1782127" y="955960"/>
                <a:ext cx="10076497" cy="475098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937525" y="942110"/>
                <a:ext cx="816466" cy="47772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85750" y="2559254"/>
                <a:ext cx="2089787" cy="20135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Notched Right Arrow 26"/>
              <p:cNvSpPr/>
              <p:nvPr/>
            </p:nvSpPr>
            <p:spPr>
              <a:xfrm rot="16200000">
                <a:off x="277092" y="3566067"/>
                <a:ext cx="2117588" cy="1528761"/>
              </a:xfrm>
              <a:prstGeom prst="notch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26489" y="2713439"/>
                <a:ext cx="1786189" cy="170838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72860" y="2988587"/>
                <a:ext cx="230417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bn-BD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শিখনফল</a:t>
                </a:r>
                <a:r>
                  <a:rPr lang="bn-BD" sz="6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185009" y="2220082"/>
                <a:ext cx="756788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১. 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206990" y="2919356"/>
                <a:ext cx="726756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73816" y="3664933"/>
                <a:ext cx="767981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>
                <a:off x="2853978" y="2403091"/>
                <a:ext cx="11226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2811876" y="1360456"/>
                <a:ext cx="8876857" cy="3706797"/>
                <a:chOff x="1985250" y="1632988"/>
                <a:chExt cx="9002968" cy="3706797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1985250" y="1632988"/>
                  <a:ext cx="49621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4000" b="1" u="sng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এই পাঠ শেষে শিক্ষার্থীরা</a:t>
                  </a:r>
                  <a:r>
                    <a:rPr lang="en-US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..</a:t>
                  </a:r>
                  <a:r>
                    <a:rPr lang="bn-IN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</a:t>
                  </a:r>
                  <a:endPara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2030186" y="2476828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উদ্ভিদের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অযৌন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জননকে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সংজ্ঞায়িত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পারবে;</a:t>
                  </a:r>
                  <a:endParaRPr lang="en-US" sz="35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2030186" y="3196356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উদ্ভিদের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বিভিন্ন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প্রকার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অযৌন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জনন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2030186" y="3913613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উদ্ভিদের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কৃত্রিম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অযৌন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জনন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2030186" y="4634050"/>
                  <a:ext cx="8958031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অস্বাভাবিক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জনন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কৌশল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2181071" y="4554225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10841" y="384775"/>
            <a:ext cx="6400800" cy="753035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r>
              <a:rPr lang="en-SG" sz="5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অযৌন</a:t>
            </a:r>
            <a:r>
              <a:rPr lang="en-SG" sz="5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7281" y="1205073"/>
            <a:ext cx="1025651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গ্যামিটের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বংশবিস্তারের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অযৌন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নিম্নশ্রেণির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আবৃতবীজী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অযৌন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100" y="2872340"/>
            <a:ext cx="2956560" cy="630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অযৌন</a:t>
            </a:r>
            <a:r>
              <a:rPr lang="en-SG" sz="35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endParaRPr lang="en-US" sz="35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23411" y="3482734"/>
            <a:ext cx="6593306" cy="516422"/>
            <a:chOff x="5775960" y="1875314"/>
            <a:chExt cx="4282440" cy="51642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775960" y="2105008"/>
              <a:ext cx="4282440" cy="70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H="1">
              <a:off x="5637768" y="2225512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9898380" y="2231716"/>
              <a:ext cx="304800" cy="15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7851352" y="2011680"/>
              <a:ext cx="27432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37934" y="3984860"/>
            <a:ext cx="4443663" cy="2873140"/>
            <a:chOff x="737934" y="3984860"/>
            <a:chExt cx="4443663" cy="2873140"/>
          </a:xfrm>
        </p:grpSpPr>
        <p:sp>
          <p:nvSpPr>
            <p:cNvPr id="7" name="TextBox 6"/>
            <p:cNvSpPr txBox="1"/>
            <p:nvPr/>
          </p:nvSpPr>
          <p:spPr>
            <a:xfrm>
              <a:off x="737934" y="3984860"/>
              <a:ext cx="4443663" cy="6309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স্পোরের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অযৌন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জনন</a:t>
              </a:r>
              <a:endParaRPr lang="en-US" sz="35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 descr="sporangium-and-spores-100x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2177" y="4633630"/>
              <a:ext cx="2422518" cy="222437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363329" y="3984860"/>
            <a:ext cx="4171749" cy="2877507"/>
            <a:chOff x="7363329" y="3984860"/>
            <a:chExt cx="4171749" cy="2877507"/>
          </a:xfrm>
        </p:grpSpPr>
        <p:sp>
          <p:nvSpPr>
            <p:cNvPr id="9" name="TextBox 8"/>
            <p:cNvSpPr txBox="1"/>
            <p:nvPr/>
          </p:nvSpPr>
          <p:spPr>
            <a:xfrm>
              <a:off x="7363329" y="3984860"/>
              <a:ext cx="4171749" cy="6309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অঙ্গজ</a:t>
              </a:r>
              <a:r>
                <a:rPr lang="en-SG" sz="3500" b="1" dirty="0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জনন</a:t>
              </a:r>
              <a:endParaRPr lang="en-US" sz="35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2" name="Picture 21" descr="figure-32-03-02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3906" y="4636168"/>
              <a:ext cx="2456177" cy="222619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81200" y="443340"/>
            <a:ext cx="8244840" cy="7359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রেণু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</a:t>
            </a:r>
            <a:r>
              <a:rPr kumimoji="0" lang="en-SG" sz="45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5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স্পোরের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সাহায্যে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অযৌন</a:t>
            </a:r>
            <a:r>
              <a:rPr kumimoji="0" lang="en-SG" sz="45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5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জনন</a:t>
            </a:r>
            <a:endParaRPr kumimoji="0" lang="en-US" sz="45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05855" y="1297015"/>
            <a:ext cx="8197514" cy="4991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রেণুর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বংশবিস্তার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রেণু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থলি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রেণুস্থলি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স্পোরানজিয়াম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রেণু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বহুকোষীও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সচল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নিশ্চল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অঙ্কুরিত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বংশধর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FF33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ব্রায়োফাইট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টেরিডোফাইট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172" y="2337334"/>
            <a:ext cx="2980944" cy="3017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9331" y="3715414"/>
            <a:ext cx="8065720" cy="1169551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গ্যামিটের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বংশবিস্তারের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অযৌন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50052" y="1456114"/>
            <a:ext cx="9614188" cy="3033388"/>
            <a:chOff x="1400175" y="591615"/>
            <a:chExt cx="9614188" cy="3033388"/>
          </a:xfrm>
        </p:grpSpPr>
        <p:sp>
          <p:nvSpPr>
            <p:cNvPr id="6" name="Rectangle 5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7019" y="1814997"/>
              <a:ext cx="8227344" cy="7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অযৌন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জনন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Notched Right Arrow 13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8566</TotalTime>
  <Words>1316</Words>
  <Application>Microsoft Office PowerPoint</Application>
  <PresentationFormat>Custom</PresentationFormat>
  <Paragraphs>128</Paragraphs>
  <Slides>25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স্বাগতম</vt:lpstr>
      <vt:lpstr>Slide 2</vt:lpstr>
      <vt:lpstr>পাঠ পরিচিতি</vt:lpstr>
      <vt:lpstr>Slide 4</vt:lpstr>
      <vt:lpstr>Slide 5</vt:lpstr>
      <vt:lpstr>Slide 6</vt:lpstr>
      <vt:lpstr>অযৌন জনন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1206</cp:revision>
  <dcterms:created xsi:type="dcterms:W3CDTF">2017-05-02T02:18:13Z</dcterms:created>
  <dcterms:modified xsi:type="dcterms:W3CDTF">2021-06-06T19:49:29Z</dcterms:modified>
</cp:coreProperties>
</file>