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63" r:id="rId2"/>
    <p:sldId id="256" r:id="rId3"/>
    <p:sldId id="261" r:id="rId4"/>
    <p:sldId id="257" r:id="rId5"/>
    <p:sldId id="258" r:id="rId6"/>
    <p:sldId id="259" r:id="rId7"/>
    <p:sldId id="266" r:id="rId8"/>
    <p:sldId id="267" r:id="rId9"/>
    <p:sldId id="260" r:id="rId10"/>
    <p:sldId id="262" r:id="rId11"/>
    <p:sldId id="264" r:id="rId12"/>
    <p:sldId id="265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18A71-E34F-47D4-BEE2-019A5206CDB2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E929A-DD1B-4513-A56F-3D26E128C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8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E929A-DD1B-4513-A56F-3D26E128CD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5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643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01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942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915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82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695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503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334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053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18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120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71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97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424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24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929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38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mc:AlternateContent xmlns:mc="http://schemas.openxmlformats.org/markup-compatibility/2006"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57250"/>
            <a:ext cx="7620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10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066800" y="685800"/>
            <a:ext cx="6705600" cy="914400"/>
          </a:xfrm>
          <a:prstGeom prst="ribb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জোড়ায় কাজ</a:t>
            </a:r>
            <a:endParaRPr lang="en-US" sz="36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" y="1981200"/>
            <a:ext cx="7391400" cy="101566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bn-BD" sz="2000" b="1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BD" sz="2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২। দুতরফা দাখিলা পদ্ধতির মূলনীতি বা বৈশিষ্ট </a:t>
            </a:r>
            <a:r>
              <a:rPr lang="en-US" sz="2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লেখ</a:t>
            </a:r>
            <a:r>
              <a:rPr lang="en-US" sz="2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bn-BD" sz="2000" b="1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bn-BD" sz="2000" b="1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750453" y="3203863"/>
            <a:ext cx="3543300" cy="744852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00" b="1" dirty="0">
              <a:ln w="0">
                <a:solidFill>
                  <a:srgbClr val="FFFF00"/>
                </a:solidFill>
              </a:ln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bn-BD" sz="2400" b="1" dirty="0" smtClean="0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</a:t>
            </a:r>
            <a:r>
              <a:rPr lang="bn-BD" sz="2400" b="1" dirty="0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দ্বৈত সত্তা।</a:t>
            </a:r>
          </a:p>
          <a:p>
            <a:pPr algn="ctr"/>
            <a:endParaRPr lang="en-US" b="1" dirty="0">
              <a:ln>
                <a:solidFill>
                  <a:srgbClr val="FFFF00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4610100" y="3195289"/>
            <a:ext cx="3505200" cy="76200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00" b="1" dirty="0" smtClean="0">
              <a:ln w="0"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bn-BD" sz="2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২</a:t>
            </a:r>
            <a:r>
              <a:rPr lang="bn-BD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। দাতা ও গ্রহীতা।</a:t>
            </a:r>
          </a:p>
          <a:p>
            <a:pPr algn="ctr"/>
            <a:endParaRPr lang="en-US" sz="24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700808" y="4114800"/>
            <a:ext cx="3642591" cy="891248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00" b="1" dirty="0" smtClean="0">
              <a:ln w="0"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bn-BD" sz="20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৩। ডেবিট ও ক্রেডিট করা।</a:t>
            </a:r>
          </a:p>
          <a:p>
            <a:pPr algn="ctr"/>
            <a:endParaRPr lang="en-US" sz="24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727364" y="5181600"/>
            <a:ext cx="3844636" cy="94547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00" b="1" dirty="0" smtClean="0">
              <a:ln w="0"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bn-BD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৫। সামগ্রীক ফলাফল।</a:t>
            </a:r>
          </a:p>
          <a:p>
            <a:pPr algn="ctr"/>
            <a:endParaRPr lang="en-US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6" name="Flowchart: Terminator 15"/>
          <p:cNvSpPr/>
          <p:nvPr/>
        </p:nvSpPr>
        <p:spPr>
          <a:xfrm>
            <a:off x="4724400" y="4433771"/>
            <a:ext cx="3733800" cy="1144553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00" b="1" dirty="0" smtClean="0">
              <a:ln w="0"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bn-BD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৪। সমান অংকের </a:t>
            </a:r>
            <a:r>
              <a:rPr lang="bn-BD" sz="2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আদান </a:t>
            </a:r>
            <a:r>
              <a:rPr lang="bn-BD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প্রাদান।</a:t>
            </a:r>
          </a:p>
          <a:p>
            <a:pPr algn="ctr"/>
            <a:endParaRPr lang="en-US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7511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066800" y="685800"/>
            <a:ext cx="6705600" cy="914400"/>
          </a:xfrm>
          <a:prstGeom prst="ribb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দলীয় কাজ</a:t>
            </a:r>
            <a:endParaRPr lang="en-US" sz="36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981200"/>
            <a:ext cx="7406640" cy="85731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100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20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২। দুতরফা দাখিলা পদ্ধতির সুবিধাসুমূহ আলোচনা কর।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1066800" y="3429000"/>
            <a:ext cx="7010400" cy="838200"/>
          </a:xfrm>
          <a:prstGeom prst="flowChartTerminator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/>
              <a:t>১।  পরিপূর্ণ হিসাব সংরক্ষন।</a:t>
            </a:r>
            <a:endParaRPr lang="en-US" sz="2800" dirty="0"/>
          </a:p>
        </p:txBody>
      </p:sp>
      <p:sp>
        <p:nvSpPr>
          <p:cNvPr id="5" name="Flowchart: Terminator 4"/>
          <p:cNvSpPr/>
          <p:nvPr/>
        </p:nvSpPr>
        <p:spPr>
          <a:xfrm>
            <a:off x="1066800" y="4724400"/>
            <a:ext cx="7010400" cy="838200"/>
          </a:xfrm>
          <a:prstGeom prst="flowChartTerminator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/>
              <a:t>২। লাভ লোকসান নিরুপন।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941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685800" y="762000"/>
            <a:ext cx="7620000" cy="838200"/>
          </a:xfrm>
          <a:prstGeom prst="flowChartTerminator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/>
              <a:t>৩। গানিতিক শুদ্ধতা যাচাই </a:t>
            </a:r>
            <a:endParaRPr lang="en-US" sz="2800" dirty="0"/>
          </a:p>
        </p:txBody>
      </p:sp>
      <p:sp>
        <p:nvSpPr>
          <p:cNvPr id="3" name="Flowchart: Terminator 2"/>
          <p:cNvSpPr/>
          <p:nvPr/>
        </p:nvSpPr>
        <p:spPr>
          <a:xfrm>
            <a:off x="697345" y="1669473"/>
            <a:ext cx="7620000" cy="838200"/>
          </a:xfrm>
          <a:prstGeom prst="flowChartTerminator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/>
              <a:t>৪। অর্থিক অবস্থা নিরুপন।</a:t>
            </a:r>
            <a:endParaRPr lang="en-US" sz="2800" dirty="0"/>
          </a:p>
        </p:txBody>
      </p:sp>
      <p:sp>
        <p:nvSpPr>
          <p:cNvPr id="4" name="Flowchart: Terminator 3"/>
          <p:cNvSpPr/>
          <p:nvPr/>
        </p:nvSpPr>
        <p:spPr>
          <a:xfrm>
            <a:off x="685800" y="2595419"/>
            <a:ext cx="7620000" cy="838200"/>
          </a:xfrm>
          <a:prstGeom prst="flowChartTerminator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/>
              <a:t>৫। ভূলত্রটি উদ্ঘাটন ও জালিয়াতি প্রতিরোধ।</a:t>
            </a:r>
            <a:endParaRPr lang="en-US" sz="2800" dirty="0"/>
          </a:p>
        </p:txBody>
      </p:sp>
      <p:sp>
        <p:nvSpPr>
          <p:cNvPr id="5" name="Flowchart: Terminator 4"/>
          <p:cNvSpPr/>
          <p:nvPr/>
        </p:nvSpPr>
        <p:spPr>
          <a:xfrm>
            <a:off x="697345" y="3521365"/>
            <a:ext cx="7620000" cy="838200"/>
          </a:xfrm>
          <a:prstGeom prst="flowChartTerminator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/>
              <a:t>৬। ব্যয় নিয়ন্ত্রন</a:t>
            </a:r>
            <a:endParaRPr lang="en-US" sz="2800" dirty="0"/>
          </a:p>
        </p:txBody>
      </p:sp>
      <p:sp>
        <p:nvSpPr>
          <p:cNvPr id="6" name="Flowchart: Terminator 5"/>
          <p:cNvSpPr/>
          <p:nvPr/>
        </p:nvSpPr>
        <p:spPr>
          <a:xfrm>
            <a:off x="699654" y="4447311"/>
            <a:ext cx="7620000" cy="838200"/>
          </a:xfrm>
          <a:prstGeom prst="flowChartTerminator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/>
              <a:t>৭। মোট দেনা পাওনা পরিমাণ নির্ণয়।</a:t>
            </a:r>
            <a:endParaRPr lang="en-US" sz="2800" dirty="0"/>
          </a:p>
        </p:txBody>
      </p:sp>
      <p:sp>
        <p:nvSpPr>
          <p:cNvPr id="7" name="Flowchart: Terminator 6"/>
          <p:cNvSpPr/>
          <p:nvPr/>
        </p:nvSpPr>
        <p:spPr>
          <a:xfrm>
            <a:off x="685800" y="5400966"/>
            <a:ext cx="7620000" cy="838200"/>
          </a:xfrm>
          <a:prstGeom prst="flowChartTerminator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/>
              <a:t>৮। সঠিক কর নির্ধারণ।</a:t>
            </a:r>
          </a:p>
        </p:txBody>
      </p:sp>
    </p:spTree>
    <p:extLst>
      <p:ext uri="{BB962C8B-B14F-4D97-AF65-F5344CB8AC3E}">
        <p14:creationId xmlns:p14="http://schemas.microsoft.com/office/powerpoint/2010/main" val="1940772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rved Down Ribbon 4"/>
          <p:cNvSpPr/>
          <p:nvPr/>
        </p:nvSpPr>
        <p:spPr>
          <a:xfrm>
            <a:off x="762000" y="609600"/>
            <a:ext cx="7543800" cy="1066800"/>
          </a:xfrm>
          <a:prstGeom prst="ellipseRibbon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মুল্যায়ন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0455" y="1977229"/>
            <a:ext cx="7696199" cy="1832771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0455" y="4038600"/>
            <a:ext cx="7696199" cy="21336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0418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762000" y="685800"/>
            <a:ext cx="7239000" cy="990600"/>
          </a:xfrm>
          <a:prstGeom prst="ribbon">
            <a:avLst/>
          </a:prstGeom>
          <a:solidFill>
            <a:srgbClr val="00B0F0"/>
          </a:solidFill>
          <a:ln>
            <a:solidFill>
              <a:srgbClr val="FFFF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বাড়ির কাজ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209800"/>
            <a:ext cx="7848600" cy="18288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bn-BD" sz="28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bn-BD" sz="2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প্রশ্নঃ দুতরফা দাখিলা পদ্ধতি কাকে বলে? এর সুবিধাসমূহ আলোচনা কর?</a:t>
            </a:r>
          </a:p>
        </p:txBody>
      </p:sp>
    </p:spTree>
    <p:extLst>
      <p:ext uri="{BB962C8B-B14F-4D97-AF65-F5344CB8AC3E}">
        <p14:creationId xmlns:p14="http://schemas.microsoft.com/office/powerpoint/2010/main" val="3311545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45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0674" y="3586565"/>
            <a:ext cx="3265284" cy="193899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welqt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weÁvb</a:t>
            </a:r>
            <a:endParaRPr lang="en-US" sz="24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kÖYxt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9g-10g</a:t>
            </a:r>
          </a:p>
          <a:p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QvÎmsL¨vt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50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</a:t>
            </a:r>
            <a:endParaRPr lang="en-US" sz="24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mgqt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45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wgwbU</a:t>
            </a:r>
            <a:endParaRPr lang="en-US" sz="24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ZvwiLt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05/06/21 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4230" y="3558570"/>
            <a:ext cx="3759200" cy="181588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Bbvgyvj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nK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e¨emvq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bi`vk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eûg~Lx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D”P we`¨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vjq</a:t>
            </a:r>
            <a:endParaRPr lang="en-US" sz="28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evMgviv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ivkRvnx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914400"/>
            <a:ext cx="3505200" cy="132343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ribl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8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14800" y="2470666"/>
            <a:ext cx="0" cy="301573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90290" y="2766230"/>
            <a:ext cx="0" cy="30157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56545" y="3034085"/>
            <a:ext cx="0" cy="301573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866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9600" y="609600"/>
            <a:ext cx="7848600" cy="5638800"/>
            <a:chOff x="609600" y="609600"/>
            <a:chExt cx="7848600" cy="5638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923"/>
            <a:stretch/>
          </p:blipFill>
          <p:spPr>
            <a:xfrm>
              <a:off x="609600" y="4343400"/>
              <a:ext cx="7848600" cy="1905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609600"/>
              <a:ext cx="7696200" cy="403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567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29"/>
          <a:stretch/>
        </p:blipFill>
        <p:spPr>
          <a:xfrm>
            <a:off x="685800" y="762000"/>
            <a:ext cx="78486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13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0"/>
            <a:ext cx="7391400" cy="1869996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yZidv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`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vwLjv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c×wZ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045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4419" y="2148840"/>
            <a:ext cx="7406640" cy="7315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elaxedModerately"/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১</a:t>
            </a:r>
            <a:r>
              <a:rPr lang="bn-BD" sz="3200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। </a:t>
            </a:r>
            <a:r>
              <a:rPr lang="en-US" sz="3200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  <a:r>
              <a:rPr lang="en-US" sz="3200" b="1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yZidv</a:t>
            </a:r>
            <a:r>
              <a:rPr lang="en-US" sz="3200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vwLjv</a:t>
            </a:r>
            <a:r>
              <a:rPr lang="en-US" sz="3200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200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3200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200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2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bn-BD" sz="3200" dirty="0" smtClean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endParaRPr lang="bn-BD" sz="3200" dirty="0" smtClean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905000" y="579120"/>
            <a:ext cx="5029200" cy="1219200"/>
          </a:xfrm>
          <a:prstGeom prst="horizontalScroll">
            <a:avLst/>
          </a:prstGeom>
          <a:gradFill>
            <a:gsLst>
              <a:gs pos="0">
                <a:srgbClr val="92D050"/>
              </a:gs>
              <a:gs pos="100000">
                <a:srgbClr val="FF0000"/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latin typeface="ArhialkhanMJ" pitchFamily="2" charset="0"/>
              </a:rPr>
              <a:t>শিখনফল</a:t>
            </a:r>
            <a:endParaRPr lang="en-US" sz="48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7030A0"/>
              </a:solidFill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261360"/>
            <a:ext cx="7391400" cy="914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elaxedModerately"/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endParaRPr lang="bn-BD" sz="2000" b="1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BD" sz="2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২। দুতরফা দাখিলা পদ্ধতির মূলনীতি ও বৈশিষ্ট বলতে পারবে।</a:t>
            </a:r>
          </a:p>
          <a:p>
            <a:endParaRPr lang="bn-BD" sz="2000" b="1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0564" y="4800600"/>
            <a:ext cx="7391400" cy="762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elaxedModerately"/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৩। দুতরফা দাখিলা পদ্ধতির সুবিধাসমূহ ব্যাখ্যা করতে পারবে। </a:t>
            </a:r>
            <a:endParaRPr lang="en-US" sz="2000" b="1" dirty="0">
              <a:ln w="13462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322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1143000" y="685800"/>
            <a:ext cx="6477000" cy="1066800"/>
          </a:xfrm>
          <a:prstGeom prst="ellipseRibb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0"/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উপস্থাপন</a:t>
            </a:r>
          </a:p>
        </p:txBody>
      </p:sp>
      <p:sp>
        <p:nvSpPr>
          <p:cNvPr id="11" name="Flowchart: Terminator 10"/>
          <p:cNvSpPr/>
          <p:nvPr/>
        </p:nvSpPr>
        <p:spPr>
          <a:xfrm>
            <a:off x="2609850" y="1834941"/>
            <a:ext cx="3543300" cy="707106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400" b="1" dirty="0" smtClean="0">
              <a:ln w="0"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bn-BD" sz="2400" b="1" dirty="0" smtClean="0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</a:t>
            </a:r>
            <a:r>
              <a:rPr lang="bn-BD" sz="2400" b="1" dirty="0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দ্বৈত সত্তা।</a:t>
            </a:r>
          </a:p>
          <a:p>
            <a:pPr algn="ctr"/>
            <a:endParaRPr lang="en-US" b="1" dirty="0">
              <a:ln>
                <a:solidFill>
                  <a:srgbClr val="FFFF00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762000" y="2819400"/>
            <a:ext cx="7696200" cy="7661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Flowchart: Terminator 12"/>
          <p:cNvSpPr/>
          <p:nvPr/>
        </p:nvSpPr>
        <p:spPr>
          <a:xfrm>
            <a:off x="2575214" y="3831306"/>
            <a:ext cx="3505200" cy="76200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00" b="1" dirty="0" smtClean="0">
              <a:ln w="0"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bn-BD" sz="2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২</a:t>
            </a:r>
            <a:r>
              <a:rPr lang="bn-BD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। দাতা ও গ্রহীতা।</a:t>
            </a:r>
          </a:p>
          <a:p>
            <a:pPr algn="ctr"/>
            <a:endParaRPr lang="en-US" sz="24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5800" y="5029200"/>
            <a:ext cx="7848600" cy="4444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5355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743200" y="762000"/>
            <a:ext cx="3642591" cy="53340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00" b="1" dirty="0" smtClean="0">
              <a:ln w="0"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bn-BD" sz="20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৩। ডেবিট ও ক্রেডিট করা।</a:t>
            </a:r>
          </a:p>
          <a:p>
            <a:pPr algn="ctr"/>
            <a:endParaRPr lang="en-US" sz="24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4400" y="1447800"/>
            <a:ext cx="7391400" cy="4761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lowchart: Terminator 3"/>
          <p:cNvSpPr/>
          <p:nvPr/>
        </p:nvSpPr>
        <p:spPr>
          <a:xfrm>
            <a:off x="2514600" y="2097173"/>
            <a:ext cx="4343400" cy="60960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৪। সমান অংকের আদান প্রাদান।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4400" y="2971800"/>
            <a:ext cx="7467600" cy="4126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lowchart: Terminator 5"/>
          <p:cNvSpPr/>
          <p:nvPr/>
        </p:nvSpPr>
        <p:spPr>
          <a:xfrm>
            <a:off x="2743200" y="3631053"/>
            <a:ext cx="4114800" cy="511426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   ৫</a:t>
            </a:r>
            <a:r>
              <a:rPr lang="bn-BD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। সামগ্রীক ফলাফল।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4400" y="4432308"/>
            <a:ext cx="7467600" cy="13121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5157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2667000" y="842587"/>
            <a:ext cx="3505200" cy="914400"/>
          </a:xfrm>
          <a:prstGeom prst="flowChartPunchedTape">
            <a:avLst/>
          </a:prstGeom>
          <a:solidFill>
            <a:srgbClr val="0070C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একক কাজ</a:t>
            </a:r>
            <a:endParaRPr lang="en-US" sz="28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133600"/>
            <a:ext cx="6934200" cy="70788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১। </a:t>
            </a:r>
            <a:r>
              <a:rPr lang="en-US" sz="4000" dirty="0" smtClean="0">
                <a:ln w="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  <a:r>
              <a:rPr lang="en-US" sz="4000" dirty="0" err="1" smtClean="0">
                <a:ln w="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yZidv</a:t>
            </a:r>
            <a:r>
              <a:rPr lang="en-US" sz="4000" dirty="0" smtClean="0">
                <a:ln w="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`</a:t>
            </a:r>
            <a:r>
              <a:rPr lang="en-US" sz="4000" dirty="0" err="1" smtClean="0">
                <a:ln w="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vwLjv</a:t>
            </a:r>
            <a:r>
              <a:rPr lang="en-US" sz="4000" dirty="0" smtClean="0">
                <a:ln w="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4000" dirty="0" smtClean="0">
                <a:ln w="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4000" dirty="0" smtClean="0">
                <a:ln w="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e‡j</a:t>
            </a:r>
            <a:r>
              <a:rPr lang="bn-BD" sz="4000" dirty="0" smtClean="0">
                <a:ln w="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বল</a:t>
            </a:r>
            <a:r>
              <a:rPr lang="en-US" sz="4000" dirty="0">
                <a:ln w="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  <a:endParaRPr lang="bn-BD" sz="4000" dirty="0" smtClean="0">
              <a:ln w="0"/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1143000" y="3505200"/>
            <a:ext cx="6934200" cy="1905000"/>
          </a:xfrm>
          <a:prstGeom prst="round2Diag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হিসাববিজ্ঞানের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সবচেয়ে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bn-BD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নির্ভরযোগ্য,বিজ্ঞানসম্মত, পূর্ণাঙ্গ ও স্বয়ংসম্পর্ন হিসাব পদ্ধতিই হচ্ছে দুতরফা দাখিলা পদ্ধতি।</a:t>
            </a:r>
            <a:endParaRPr lang="en-US" sz="24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06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338</TotalTime>
  <Words>250</Words>
  <Application>Microsoft Office PowerPoint</Application>
  <PresentationFormat>On-screen Show (4:3)</PresentationFormat>
  <Paragraphs>56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ArhialkhanMJ</vt:lpstr>
      <vt:lpstr>Arial</vt:lpstr>
      <vt:lpstr>Calibri</vt:lpstr>
      <vt:lpstr>Garamond</vt:lpstr>
      <vt:lpstr>SutonnyMJ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UITRCE</dc:creator>
  <cp:lastModifiedBy>UITRCE</cp:lastModifiedBy>
  <cp:revision>83</cp:revision>
  <dcterms:created xsi:type="dcterms:W3CDTF">2006-08-16T00:00:00Z</dcterms:created>
  <dcterms:modified xsi:type="dcterms:W3CDTF">2021-06-07T04:30:24Z</dcterms:modified>
</cp:coreProperties>
</file>