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22"/>
  </p:notesMasterIdLst>
  <p:sldIdLst>
    <p:sldId id="257" r:id="rId2"/>
    <p:sldId id="282" r:id="rId3"/>
    <p:sldId id="283" r:id="rId4"/>
    <p:sldId id="304" r:id="rId5"/>
    <p:sldId id="293" r:id="rId6"/>
    <p:sldId id="286" r:id="rId7"/>
    <p:sldId id="294" r:id="rId8"/>
    <p:sldId id="296" r:id="rId9"/>
    <p:sldId id="258" r:id="rId10"/>
    <p:sldId id="297" r:id="rId11"/>
    <p:sldId id="298" r:id="rId12"/>
    <p:sldId id="289" r:id="rId13"/>
    <p:sldId id="303" r:id="rId14"/>
    <p:sldId id="259" r:id="rId15"/>
    <p:sldId id="281" r:id="rId16"/>
    <p:sldId id="300" r:id="rId17"/>
    <p:sldId id="279" r:id="rId18"/>
    <p:sldId id="280" r:id="rId19"/>
    <p:sldId id="301" r:id="rId20"/>
    <p:sldId id="30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DEF03-B4B2-4FDE-B53B-80EBB7EA04B7}" type="doc">
      <dgm:prSet loTypeId="urn:microsoft.com/office/officeart/2005/8/layout/radial1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2B16284-5204-4820-8B00-2E96E1D9F41B}">
      <dgm:prSet phldrT="[Text]"/>
      <dgm:spPr/>
      <dgm:t>
        <a:bodyPr/>
        <a:lstStyle/>
        <a:p>
          <a:r>
            <a:rPr lang="bn-BD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AEAE2A1-83C4-4D9D-98D0-648E5E24D9EB}" type="parTrans" cxnId="{ADF18FAD-37B5-49B8-AA76-D62DAEDCA268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28D0016-21C4-4BD7-8B38-77538B740A85}" type="sibTrans" cxnId="{ADF18FAD-37B5-49B8-AA76-D62DAEDCA268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E427CF7-679B-4C3B-BC20-29C712F633F6}">
      <dgm:prSet phldrT="[Text]" custT="1"/>
      <dgm:spPr/>
      <dgm:t>
        <a:bodyPr/>
        <a:lstStyle/>
        <a:p>
          <a:r>
            <a:rPr lang="bn-BD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জিপিএস </a:t>
          </a:r>
          <a:endParaRPr lang="en-US" sz="3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28D751E-42AE-427F-B10A-E309000B52CD}" type="parTrans" cxnId="{3DF6F4B1-0F68-4271-970C-36B957334537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6A42AC1-4127-4F8A-9B5E-C749E33DF57B}" type="sibTrans" cxnId="{3DF6F4B1-0F68-4271-970C-36B957334537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D38940F-488E-4212-80C6-05757F25C108}">
      <dgm:prSet/>
      <dgm:spPr/>
      <dgm:t>
        <a:bodyPr/>
        <a:lstStyle/>
        <a:p>
          <a:r>
            <a:rPr lang="bn-BD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ই-কৃষি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8B66E16-4FC4-4615-9350-1385C51FAEF1}" type="parTrans" cxnId="{33E23012-00D3-4C61-BDBB-0A13DE6965B1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4328886-FB14-4BC1-99AA-C496368C8CFD}" type="sibTrans" cxnId="{33E23012-00D3-4C61-BDBB-0A13DE6965B1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2493629-C3BC-4D62-B603-543981D451A0}">
      <dgm:prSet/>
      <dgm:spPr/>
      <dgm:t>
        <a:bodyPr/>
        <a:lstStyle/>
        <a:p>
          <a:r>
            <a:rPr lang="bn-BD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এটিএম মেশিন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81B561BE-98E8-4D98-AE82-74AE9353E1B0}" type="parTrans" cxnId="{C5A4A7E1-0D94-42E4-AB45-E9A9793E3656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2F8DA2C-9402-4485-BA91-A913D20355A0}" type="sibTrans" cxnId="{C5A4A7E1-0D94-42E4-AB45-E9A9793E3656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DE8B14A-9ADF-44FF-AA4F-5E72EE1AFECA}">
      <dgm:prSet/>
      <dgm:spPr/>
      <dgm:t>
        <a:bodyPr/>
        <a:lstStyle/>
        <a:p>
          <a:r>
            <a:rPr lang="bn-BD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টেলিমেডিসিন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19DA9C2B-7E3E-4E48-93CF-67B4DF572553}" type="parTrans" cxnId="{4E3ABD2D-8560-471E-844D-0231A090DCCF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AFAB79F-9355-4ACC-9D48-9887480049C9}" type="sibTrans" cxnId="{4E3ABD2D-8560-471E-844D-0231A090DCCF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22B015E-3623-4043-B8EA-2FAEABDAAE8A}" type="pres">
      <dgm:prSet presAssocID="{DC8DEF03-B4B2-4FDE-B53B-80EBB7EA04B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2FC1977-93EA-4368-AB42-6517D9C0131F}" type="pres">
      <dgm:prSet presAssocID="{A2B16284-5204-4820-8B00-2E96E1D9F41B}" presName="centerShape" presStyleLbl="node0" presStyleIdx="0" presStyleCnt="1"/>
      <dgm:spPr/>
    </dgm:pt>
    <dgm:pt modelId="{1681749C-4E77-4AFD-9003-367654AC1151}" type="pres">
      <dgm:prSet presAssocID="{A28D751E-42AE-427F-B10A-E309000B52CD}" presName="Name9" presStyleLbl="parChTrans1D2" presStyleIdx="0" presStyleCnt="4"/>
      <dgm:spPr/>
    </dgm:pt>
    <dgm:pt modelId="{A86C6B06-0941-465E-B17F-BA522AB9E6C7}" type="pres">
      <dgm:prSet presAssocID="{A28D751E-42AE-427F-B10A-E309000B52CD}" presName="connTx" presStyleLbl="parChTrans1D2" presStyleIdx="0" presStyleCnt="4"/>
      <dgm:spPr/>
    </dgm:pt>
    <dgm:pt modelId="{C5C0C303-D3AA-42C8-92C9-0A4DCC38D044}" type="pres">
      <dgm:prSet presAssocID="{7E427CF7-679B-4C3B-BC20-29C712F633F6}" presName="node" presStyleLbl="node1" presStyleIdx="0" presStyleCnt="4">
        <dgm:presLayoutVars>
          <dgm:bulletEnabled val="1"/>
        </dgm:presLayoutVars>
      </dgm:prSet>
      <dgm:spPr/>
    </dgm:pt>
    <dgm:pt modelId="{279D9462-27E7-43BE-9D5E-F3BBE42442CD}" type="pres">
      <dgm:prSet presAssocID="{E8B66E16-4FC4-4615-9350-1385C51FAEF1}" presName="Name9" presStyleLbl="parChTrans1D2" presStyleIdx="1" presStyleCnt="4"/>
      <dgm:spPr/>
    </dgm:pt>
    <dgm:pt modelId="{106FB81A-DA51-42D1-BE65-DB21B3660AC9}" type="pres">
      <dgm:prSet presAssocID="{E8B66E16-4FC4-4615-9350-1385C51FAEF1}" presName="connTx" presStyleLbl="parChTrans1D2" presStyleIdx="1" presStyleCnt="4"/>
      <dgm:spPr/>
    </dgm:pt>
    <dgm:pt modelId="{F141CF5C-6D4A-4A9E-A9FE-5FD68496E41C}" type="pres">
      <dgm:prSet presAssocID="{3D38940F-488E-4212-80C6-05757F25C108}" presName="node" presStyleLbl="node1" presStyleIdx="1" presStyleCnt="4" custRadScaleRad="99843" custRadScaleInc="-2299">
        <dgm:presLayoutVars>
          <dgm:bulletEnabled val="1"/>
        </dgm:presLayoutVars>
      </dgm:prSet>
      <dgm:spPr/>
    </dgm:pt>
    <dgm:pt modelId="{1CD7A7D6-D5D2-442C-9A1D-A903C074279D}" type="pres">
      <dgm:prSet presAssocID="{81B561BE-98E8-4D98-AE82-74AE9353E1B0}" presName="Name9" presStyleLbl="parChTrans1D2" presStyleIdx="2" presStyleCnt="4"/>
      <dgm:spPr/>
    </dgm:pt>
    <dgm:pt modelId="{65CB9A3E-5424-4E5B-9A2E-3591091F7855}" type="pres">
      <dgm:prSet presAssocID="{81B561BE-98E8-4D98-AE82-74AE9353E1B0}" presName="connTx" presStyleLbl="parChTrans1D2" presStyleIdx="2" presStyleCnt="4"/>
      <dgm:spPr/>
    </dgm:pt>
    <dgm:pt modelId="{472FD574-A92A-45C2-8E48-D260C754E139}" type="pres">
      <dgm:prSet presAssocID="{42493629-C3BC-4D62-B603-543981D451A0}" presName="node" presStyleLbl="node1" presStyleIdx="2" presStyleCnt="4">
        <dgm:presLayoutVars>
          <dgm:bulletEnabled val="1"/>
        </dgm:presLayoutVars>
      </dgm:prSet>
      <dgm:spPr/>
    </dgm:pt>
    <dgm:pt modelId="{83648D0E-BA36-4DBD-B587-BE9B490BD4C8}" type="pres">
      <dgm:prSet presAssocID="{19DA9C2B-7E3E-4E48-93CF-67B4DF572553}" presName="Name9" presStyleLbl="parChTrans1D2" presStyleIdx="3" presStyleCnt="4"/>
      <dgm:spPr/>
    </dgm:pt>
    <dgm:pt modelId="{C646158E-1549-4DB8-8377-501A267E3B82}" type="pres">
      <dgm:prSet presAssocID="{19DA9C2B-7E3E-4E48-93CF-67B4DF572553}" presName="connTx" presStyleLbl="parChTrans1D2" presStyleIdx="3" presStyleCnt="4"/>
      <dgm:spPr/>
    </dgm:pt>
    <dgm:pt modelId="{6197D22A-9108-47F0-B67C-94C786574107}" type="pres">
      <dgm:prSet presAssocID="{EDE8B14A-9ADF-44FF-AA4F-5E72EE1AFECA}" presName="node" presStyleLbl="node1" presStyleIdx="3" presStyleCnt="4">
        <dgm:presLayoutVars>
          <dgm:bulletEnabled val="1"/>
        </dgm:presLayoutVars>
      </dgm:prSet>
      <dgm:spPr/>
    </dgm:pt>
  </dgm:ptLst>
  <dgm:cxnLst>
    <dgm:cxn modelId="{33E23012-00D3-4C61-BDBB-0A13DE6965B1}" srcId="{A2B16284-5204-4820-8B00-2E96E1D9F41B}" destId="{3D38940F-488E-4212-80C6-05757F25C108}" srcOrd="1" destOrd="0" parTransId="{E8B66E16-4FC4-4615-9350-1385C51FAEF1}" sibTransId="{34328886-FB14-4BC1-99AA-C496368C8CFD}"/>
    <dgm:cxn modelId="{C830331B-7431-418A-83A3-C7E7D6CCEBDA}" type="presOf" srcId="{E8B66E16-4FC4-4615-9350-1385C51FAEF1}" destId="{106FB81A-DA51-42D1-BE65-DB21B3660AC9}" srcOrd="1" destOrd="0" presId="urn:microsoft.com/office/officeart/2005/8/layout/radial1"/>
    <dgm:cxn modelId="{4E3ABD2D-8560-471E-844D-0231A090DCCF}" srcId="{A2B16284-5204-4820-8B00-2E96E1D9F41B}" destId="{EDE8B14A-9ADF-44FF-AA4F-5E72EE1AFECA}" srcOrd="3" destOrd="0" parTransId="{19DA9C2B-7E3E-4E48-93CF-67B4DF572553}" sibTransId="{1AFAB79F-9355-4ACC-9D48-9887480049C9}"/>
    <dgm:cxn modelId="{A5FCAD5F-2A14-4229-8D1C-1ACA825A0691}" type="presOf" srcId="{42493629-C3BC-4D62-B603-543981D451A0}" destId="{472FD574-A92A-45C2-8E48-D260C754E139}" srcOrd="0" destOrd="0" presId="urn:microsoft.com/office/officeart/2005/8/layout/radial1"/>
    <dgm:cxn modelId="{29608C48-CB42-4224-9183-1209C95EFB7C}" type="presOf" srcId="{DC8DEF03-B4B2-4FDE-B53B-80EBB7EA04B7}" destId="{F22B015E-3623-4043-B8EA-2FAEABDAAE8A}" srcOrd="0" destOrd="0" presId="urn:microsoft.com/office/officeart/2005/8/layout/radial1"/>
    <dgm:cxn modelId="{30902750-86DD-4088-9273-27F248F7F698}" type="presOf" srcId="{EDE8B14A-9ADF-44FF-AA4F-5E72EE1AFECA}" destId="{6197D22A-9108-47F0-B67C-94C786574107}" srcOrd="0" destOrd="0" presId="urn:microsoft.com/office/officeart/2005/8/layout/radial1"/>
    <dgm:cxn modelId="{4D86C07C-34BD-4B40-85E3-BEA0434A83A9}" type="presOf" srcId="{A28D751E-42AE-427F-B10A-E309000B52CD}" destId="{A86C6B06-0941-465E-B17F-BA522AB9E6C7}" srcOrd="1" destOrd="0" presId="urn:microsoft.com/office/officeart/2005/8/layout/radial1"/>
    <dgm:cxn modelId="{C55E6D83-B8F4-4006-B310-C6E840C50D7A}" type="presOf" srcId="{19DA9C2B-7E3E-4E48-93CF-67B4DF572553}" destId="{C646158E-1549-4DB8-8377-501A267E3B82}" srcOrd="1" destOrd="0" presId="urn:microsoft.com/office/officeart/2005/8/layout/radial1"/>
    <dgm:cxn modelId="{3E13F7AC-D33C-402C-B96F-091AA42A08F4}" type="presOf" srcId="{A2B16284-5204-4820-8B00-2E96E1D9F41B}" destId="{A2FC1977-93EA-4368-AB42-6517D9C0131F}" srcOrd="0" destOrd="0" presId="urn:microsoft.com/office/officeart/2005/8/layout/radial1"/>
    <dgm:cxn modelId="{ADF18FAD-37B5-49B8-AA76-D62DAEDCA268}" srcId="{DC8DEF03-B4B2-4FDE-B53B-80EBB7EA04B7}" destId="{A2B16284-5204-4820-8B00-2E96E1D9F41B}" srcOrd="0" destOrd="0" parTransId="{DAEAE2A1-83C4-4D9D-98D0-648E5E24D9EB}" sibTransId="{828D0016-21C4-4BD7-8B38-77538B740A85}"/>
    <dgm:cxn modelId="{0E52FFAE-32D7-4B47-BC30-CE2005911367}" type="presOf" srcId="{3D38940F-488E-4212-80C6-05757F25C108}" destId="{F141CF5C-6D4A-4A9E-A9FE-5FD68496E41C}" srcOrd="0" destOrd="0" presId="urn:microsoft.com/office/officeart/2005/8/layout/radial1"/>
    <dgm:cxn modelId="{3DF6F4B1-0F68-4271-970C-36B957334537}" srcId="{A2B16284-5204-4820-8B00-2E96E1D9F41B}" destId="{7E427CF7-679B-4C3B-BC20-29C712F633F6}" srcOrd="0" destOrd="0" parTransId="{A28D751E-42AE-427F-B10A-E309000B52CD}" sibTransId="{F6A42AC1-4127-4F8A-9B5E-C749E33DF57B}"/>
    <dgm:cxn modelId="{024643BE-2F3F-450D-A6B2-9EE7E44E6D6C}" type="presOf" srcId="{A28D751E-42AE-427F-B10A-E309000B52CD}" destId="{1681749C-4E77-4AFD-9003-367654AC1151}" srcOrd="0" destOrd="0" presId="urn:microsoft.com/office/officeart/2005/8/layout/radial1"/>
    <dgm:cxn modelId="{4B943FD1-8BF2-476C-B7E9-A4808BE07DCD}" type="presOf" srcId="{81B561BE-98E8-4D98-AE82-74AE9353E1B0}" destId="{65CB9A3E-5424-4E5B-9A2E-3591091F7855}" srcOrd="1" destOrd="0" presId="urn:microsoft.com/office/officeart/2005/8/layout/radial1"/>
    <dgm:cxn modelId="{C5A4A7E1-0D94-42E4-AB45-E9A9793E3656}" srcId="{A2B16284-5204-4820-8B00-2E96E1D9F41B}" destId="{42493629-C3BC-4D62-B603-543981D451A0}" srcOrd="2" destOrd="0" parTransId="{81B561BE-98E8-4D98-AE82-74AE9353E1B0}" sibTransId="{A2F8DA2C-9402-4485-BA91-A913D20355A0}"/>
    <dgm:cxn modelId="{4789CCE6-4F69-40B5-8A67-54262AD53CB1}" type="presOf" srcId="{19DA9C2B-7E3E-4E48-93CF-67B4DF572553}" destId="{83648D0E-BA36-4DBD-B587-BE9B490BD4C8}" srcOrd="0" destOrd="0" presId="urn:microsoft.com/office/officeart/2005/8/layout/radial1"/>
    <dgm:cxn modelId="{17E05AF1-3E5C-49F8-A442-240E5076CA33}" type="presOf" srcId="{7E427CF7-679B-4C3B-BC20-29C712F633F6}" destId="{C5C0C303-D3AA-42C8-92C9-0A4DCC38D044}" srcOrd="0" destOrd="0" presId="urn:microsoft.com/office/officeart/2005/8/layout/radial1"/>
    <dgm:cxn modelId="{F5D5B0F9-A1B3-4CD5-BC52-BFE0E1D4CC10}" type="presOf" srcId="{E8B66E16-4FC4-4615-9350-1385C51FAEF1}" destId="{279D9462-27E7-43BE-9D5E-F3BBE42442CD}" srcOrd="0" destOrd="0" presId="urn:microsoft.com/office/officeart/2005/8/layout/radial1"/>
    <dgm:cxn modelId="{00B48CFF-A1D5-4C04-9DA0-45297A908C2A}" type="presOf" srcId="{81B561BE-98E8-4D98-AE82-74AE9353E1B0}" destId="{1CD7A7D6-D5D2-442C-9A1D-A903C074279D}" srcOrd="0" destOrd="0" presId="urn:microsoft.com/office/officeart/2005/8/layout/radial1"/>
    <dgm:cxn modelId="{124F58E4-5AA6-46E4-9081-220889671D8E}" type="presParOf" srcId="{F22B015E-3623-4043-B8EA-2FAEABDAAE8A}" destId="{A2FC1977-93EA-4368-AB42-6517D9C0131F}" srcOrd="0" destOrd="0" presId="urn:microsoft.com/office/officeart/2005/8/layout/radial1"/>
    <dgm:cxn modelId="{D42C5085-5C96-4E50-A845-EA50A9146184}" type="presParOf" srcId="{F22B015E-3623-4043-B8EA-2FAEABDAAE8A}" destId="{1681749C-4E77-4AFD-9003-367654AC1151}" srcOrd="1" destOrd="0" presId="urn:microsoft.com/office/officeart/2005/8/layout/radial1"/>
    <dgm:cxn modelId="{87157EF8-EA18-4170-AD8E-8880D57CD92E}" type="presParOf" srcId="{1681749C-4E77-4AFD-9003-367654AC1151}" destId="{A86C6B06-0941-465E-B17F-BA522AB9E6C7}" srcOrd="0" destOrd="0" presId="urn:microsoft.com/office/officeart/2005/8/layout/radial1"/>
    <dgm:cxn modelId="{42A66545-5B8C-4B99-B498-CEEBE3BEC75E}" type="presParOf" srcId="{F22B015E-3623-4043-B8EA-2FAEABDAAE8A}" destId="{C5C0C303-D3AA-42C8-92C9-0A4DCC38D044}" srcOrd="2" destOrd="0" presId="urn:microsoft.com/office/officeart/2005/8/layout/radial1"/>
    <dgm:cxn modelId="{7AA473CE-F752-4671-996A-32A3D6277D5F}" type="presParOf" srcId="{F22B015E-3623-4043-B8EA-2FAEABDAAE8A}" destId="{279D9462-27E7-43BE-9D5E-F3BBE42442CD}" srcOrd="3" destOrd="0" presId="urn:microsoft.com/office/officeart/2005/8/layout/radial1"/>
    <dgm:cxn modelId="{69D3AA64-B037-4C0D-BD28-E6A41D210A9F}" type="presParOf" srcId="{279D9462-27E7-43BE-9D5E-F3BBE42442CD}" destId="{106FB81A-DA51-42D1-BE65-DB21B3660AC9}" srcOrd="0" destOrd="0" presId="urn:microsoft.com/office/officeart/2005/8/layout/radial1"/>
    <dgm:cxn modelId="{3F2165D2-D946-4ADC-9522-B63115F9BEFA}" type="presParOf" srcId="{F22B015E-3623-4043-B8EA-2FAEABDAAE8A}" destId="{F141CF5C-6D4A-4A9E-A9FE-5FD68496E41C}" srcOrd="4" destOrd="0" presId="urn:microsoft.com/office/officeart/2005/8/layout/radial1"/>
    <dgm:cxn modelId="{B8AE84B7-2EF0-49FB-A654-7410B279356C}" type="presParOf" srcId="{F22B015E-3623-4043-B8EA-2FAEABDAAE8A}" destId="{1CD7A7D6-D5D2-442C-9A1D-A903C074279D}" srcOrd="5" destOrd="0" presId="urn:microsoft.com/office/officeart/2005/8/layout/radial1"/>
    <dgm:cxn modelId="{519BDCB8-0DB4-485C-BCE6-1252AE28E188}" type="presParOf" srcId="{1CD7A7D6-D5D2-442C-9A1D-A903C074279D}" destId="{65CB9A3E-5424-4E5B-9A2E-3591091F7855}" srcOrd="0" destOrd="0" presId="urn:microsoft.com/office/officeart/2005/8/layout/radial1"/>
    <dgm:cxn modelId="{4CA5E8B1-BDC7-48BD-8D0A-ABBDB1AD2281}" type="presParOf" srcId="{F22B015E-3623-4043-B8EA-2FAEABDAAE8A}" destId="{472FD574-A92A-45C2-8E48-D260C754E139}" srcOrd="6" destOrd="0" presId="urn:microsoft.com/office/officeart/2005/8/layout/radial1"/>
    <dgm:cxn modelId="{0440DD0C-FE6E-4E49-BBA5-95E8487650D2}" type="presParOf" srcId="{F22B015E-3623-4043-B8EA-2FAEABDAAE8A}" destId="{83648D0E-BA36-4DBD-B587-BE9B490BD4C8}" srcOrd="7" destOrd="0" presId="urn:microsoft.com/office/officeart/2005/8/layout/radial1"/>
    <dgm:cxn modelId="{92657F54-C95A-4501-AD39-600B73F03384}" type="presParOf" srcId="{83648D0E-BA36-4DBD-B587-BE9B490BD4C8}" destId="{C646158E-1549-4DB8-8377-501A267E3B82}" srcOrd="0" destOrd="0" presId="urn:microsoft.com/office/officeart/2005/8/layout/radial1"/>
    <dgm:cxn modelId="{513F8859-A61B-4494-AD04-9AE103DAA1DF}" type="presParOf" srcId="{F22B015E-3623-4043-B8EA-2FAEABDAAE8A}" destId="{6197D22A-9108-47F0-B67C-94C78657410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C1977-93EA-4368-AB42-6517D9C0131F}">
      <dsp:nvSpPr>
        <dsp:cNvPr id="0" name=""/>
        <dsp:cNvSpPr/>
      </dsp:nvSpPr>
      <dsp:spPr>
        <a:xfrm>
          <a:off x="3273502" y="2092402"/>
          <a:ext cx="1606394" cy="160639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3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08753" y="2327653"/>
        <a:ext cx="1135892" cy="1135892"/>
      </dsp:txXfrm>
    </dsp:sp>
    <dsp:sp modelId="{1681749C-4E77-4AFD-9003-367654AC1151}">
      <dsp:nvSpPr>
        <dsp:cNvPr id="0" name=""/>
        <dsp:cNvSpPr/>
      </dsp:nvSpPr>
      <dsp:spPr>
        <a:xfrm rot="16200000">
          <a:off x="3835594" y="1833565"/>
          <a:ext cx="482210" cy="35463"/>
        </a:xfrm>
        <a:custGeom>
          <a:avLst/>
          <a:gdLst/>
          <a:ahLst/>
          <a:cxnLst/>
          <a:rect l="0" t="0" r="0" b="0"/>
          <a:pathLst>
            <a:path>
              <a:moveTo>
                <a:pt x="0" y="17731"/>
              </a:moveTo>
              <a:lnTo>
                <a:pt x="482210" y="1773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064644" y="1839241"/>
        <a:ext cx="24110" cy="24110"/>
      </dsp:txXfrm>
    </dsp:sp>
    <dsp:sp modelId="{C5C0C303-D3AA-42C8-92C9-0A4DCC38D044}">
      <dsp:nvSpPr>
        <dsp:cNvPr id="0" name=""/>
        <dsp:cNvSpPr/>
      </dsp:nvSpPr>
      <dsp:spPr>
        <a:xfrm>
          <a:off x="3273502" y="3796"/>
          <a:ext cx="1606394" cy="160639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জিপিএস </a:t>
          </a:r>
          <a:endParaRPr lang="en-US" sz="3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08753" y="239047"/>
        <a:ext cx="1135892" cy="1135892"/>
      </dsp:txXfrm>
    </dsp:sp>
    <dsp:sp modelId="{279D9462-27E7-43BE-9D5E-F3BBE42442CD}">
      <dsp:nvSpPr>
        <dsp:cNvPr id="0" name=""/>
        <dsp:cNvSpPr/>
      </dsp:nvSpPr>
      <dsp:spPr>
        <a:xfrm rot="21537927">
          <a:off x="4879727" y="2859042"/>
          <a:ext cx="478931" cy="35463"/>
        </a:xfrm>
        <a:custGeom>
          <a:avLst/>
          <a:gdLst/>
          <a:ahLst/>
          <a:cxnLst/>
          <a:rect l="0" t="0" r="0" b="0"/>
          <a:pathLst>
            <a:path>
              <a:moveTo>
                <a:pt x="0" y="17731"/>
              </a:moveTo>
              <a:lnTo>
                <a:pt x="478931" y="1773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107220" y="2864801"/>
        <a:ext cx="23946" cy="23946"/>
      </dsp:txXfrm>
    </dsp:sp>
    <dsp:sp modelId="{F141CF5C-6D4A-4A9E-A9FE-5FD68496E41C}">
      <dsp:nvSpPr>
        <dsp:cNvPr id="0" name=""/>
        <dsp:cNvSpPr/>
      </dsp:nvSpPr>
      <dsp:spPr>
        <a:xfrm>
          <a:off x="5358489" y="2054751"/>
          <a:ext cx="1606394" cy="1606394"/>
        </a:xfrm>
        <a:prstGeom prst="ellipse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ই-কৃষি</a:t>
          </a:r>
          <a:endParaRPr lang="en-US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593740" y="2290002"/>
        <a:ext cx="1135892" cy="1135892"/>
      </dsp:txXfrm>
    </dsp:sp>
    <dsp:sp modelId="{1CD7A7D6-D5D2-442C-9A1D-A903C074279D}">
      <dsp:nvSpPr>
        <dsp:cNvPr id="0" name=""/>
        <dsp:cNvSpPr/>
      </dsp:nvSpPr>
      <dsp:spPr>
        <a:xfrm rot="5400000">
          <a:off x="3835594" y="3922171"/>
          <a:ext cx="482210" cy="35463"/>
        </a:xfrm>
        <a:custGeom>
          <a:avLst/>
          <a:gdLst/>
          <a:ahLst/>
          <a:cxnLst/>
          <a:rect l="0" t="0" r="0" b="0"/>
          <a:pathLst>
            <a:path>
              <a:moveTo>
                <a:pt x="0" y="17731"/>
              </a:moveTo>
              <a:lnTo>
                <a:pt x="482210" y="1773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064644" y="3927847"/>
        <a:ext cx="24110" cy="24110"/>
      </dsp:txXfrm>
    </dsp:sp>
    <dsp:sp modelId="{472FD574-A92A-45C2-8E48-D260C754E139}">
      <dsp:nvSpPr>
        <dsp:cNvPr id="0" name=""/>
        <dsp:cNvSpPr/>
      </dsp:nvSpPr>
      <dsp:spPr>
        <a:xfrm>
          <a:off x="3273502" y="4181008"/>
          <a:ext cx="1606394" cy="1606394"/>
        </a:xfrm>
        <a:prstGeom prst="ellipse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এটিএম মেশিন</a:t>
          </a:r>
          <a:endParaRPr lang="en-US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08753" y="4416259"/>
        <a:ext cx="1135892" cy="1135892"/>
      </dsp:txXfrm>
    </dsp:sp>
    <dsp:sp modelId="{83648D0E-BA36-4DBD-B587-BE9B490BD4C8}">
      <dsp:nvSpPr>
        <dsp:cNvPr id="0" name=""/>
        <dsp:cNvSpPr/>
      </dsp:nvSpPr>
      <dsp:spPr>
        <a:xfrm rot="10800000">
          <a:off x="2791291" y="2877868"/>
          <a:ext cx="482210" cy="35463"/>
        </a:xfrm>
        <a:custGeom>
          <a:avLst/>
          <a:gdLst/>
          <a:ahLst/>
          <a:cxnLst/>
          <a:rect l="0" t="0" r="0" b="0"/>
          <a:pathLst>
            <a:path>
              <a:moveTo>
                <a:pt x="0" y="17731"/>
              </a:moveTo>
              <a:lnTo>
                <a:pt x="482210" y="1773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0800000">
        <a:off x="3020341" y="2883544"/>
        <a:ext cx="24110" cy="24110"/>
      </dsp:txXfrm>
    </dsp:sp>
    <dsp:sp modelId="{6197D22A-9108-47F0-B67C-94C786574107}">
      <dsp:nvSpPr>
        <dsp:cNvPr id="0" name=""/>
        <dsp:cNvSpPr/>
      </dsp:nvSpPr>
      <dsp:spPr>
        <a:xfrm>
          <a:off x="1184896" y="2092402"/>
          <a:ext cx="1606394" cy="1606394"/>
        </a:xfrm>
        <a:prstGeom prst="ellips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টেলিমেডিসিন</a:t>
          </a:r>
          <a:endParaRPr lang="en-US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420147" y="2327653"/>
        <a:ext cx="1135892" cy="1135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B348F-EA26-48E0-BBCB-8E4A97CB9D8E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AD8F4-E83C-4071-AA82-B56C280A1A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5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চিত্রগুলো</a:t>
            </a:r>
            <a:r>
              <a:rPr lang="bn-BD" baseline="0" dirty="0"/>
              <a:t> দেখিয়ে পাঠ ঘোষণ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28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উত্তর গুলোর উপরে ক্লিক করলে সঠিক</a:t>
            </a:r>
            <a:r>
              <a:rPr lang="bn-BD" baseline="0" dirty="0"/>
              <a:t> ও ভূল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উত্তর গুলোর উপরে ক্লিক করলে সঠিক</a:t>
            </a:r>
            <a:r>
              <a:rPr lang="bn-BD" baseline="0" dirty="0"/>
              <a:t> ও ভূল উত্তর পাওয়া যাবে।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শিক্ষার্থী</a:t>
            </a:r>
            <a:r>
              <a:rPr lang="bn-BD" baseline="0" dirty="0"/>
              <a:t> নিজে বাড়ির কাজ করে শিক্ষককে পরব</a:t>
            </a:r>
            <a:r>
              <a:rPr lang="bn-IN" baseline="0" dirty="0"/>
              <a:t>র্তী</a:t>
            </a:r>
            <a:r>
              <a:rPr lang="bn-BD" baseline="0" dirty="0"/>
              <a:t> ক্লাসে জমা দিবেন।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5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00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শিক্ষার্থীরা</a:t>
            </a:r>
            <a:r>
              <a:rPr lang="bn-BD" baseline="0" dirty="0"/>
              <a:t> জোড়ায় জোড়ায় কয়েকটি ভালো ও কয়েকটি প্রযুক্তির নাম লিখে শিক্ষককে দেখাবে।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72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মোবাইল, ডিজিটাল</a:t>
            </a:r>
            <a:r>
              <a:rPr lang="bn-IN" baseline="0" dirty="0"/>
              <a:t> ক্যামেরা ও কম্পিউটারের ব্যবহার সম্পর্কে জানবে।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6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এটি</a:t>
            </a:r>
            <a:r>
              <a:rPr lang="bn-IN" baseline="0" dirty="0"/>
              <a:t>এম মেশিন, ওয়াশিং মেশিন, টেলিভিশন ও ই-বুকের ব্যবহার সম্পর্কে জানবে।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35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জিপিএস ও সিটি স্ক্যান</a:t>
            </a:r>
            <a:r>
              <a:rPr lang="bn-IN" baseline="0" dirty="0"/>
              <a:t> সম্পর্কে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43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/>
              <a:t>শিক্ষার্থিদের</a:t>
            </a:r>
            <a:r>
              <a:rPr lang="bn-BD" baseline="0" dirty="0"/>
              <a:t> কয়েকটি দলে বিভক্ত করে দিয়ে দলগত কাজ দিতে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4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উত্তর লেখার পরে শিক্ষক এই সম্ভাব্য সমাধান দেখাবেন। এই সমাধান গুলো বাদেও আরও সমাধান হতে পারে।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86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তোমারা</a:t>
            </a:r>
            <a:r>
              <a:rPr lang="bn-BD" baseline="0" dirty="0"/>
              <a:t> এই পাঠ থেকে নতুন </a:t>
            </a:r>
            <a:r>
              <a:rPr lang="bn-IN" baseline="0" dirty="0"/>
              <a:t>কী কী</a:t>
            </a:r>
            <a:r>
              <a:rPr lang="bn-BD" baseline="0" dirty="0"/>
              <a:t> শব্দ শিখলে? এবার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C4136-01BF-4181-B83C-B58244708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62B120-6315-443C-A633-18BC1460B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F9695-185C-47AC-928D-AD3C71DDE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5338-33DB-418A-9036-3F49FA87317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5E242-6C0B-4BB2-BDE5-617B1BC36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F5086-B07B-48AE-82D1-E273DB55F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B6AF-7115-4F2A-9B67-49347A56E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7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09385-AE70-4FAF-B090-B77271633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B9B4BA-7D19-4EAD-96D7-2DFDECF6F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17340-B14D-4CFE-96C7-5D0441E3C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5338-33DB-418A-9036-3F49FA87317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E141B-EA23-409B-A58C-847E1E9E8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91E60-F1E0-45C7-9D95-B1EA5B412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B6AF-7115-4F2A-9B67-49347A56E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0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98D42D-6C7E-4741-AEB4-71D47F5F52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1A316E-87F3-4EF1-BEE1-A8AC9D81B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770D6-BAEE-4D23-B6F7-745F3F5B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5338-33DB-418A-9036-3F49FA87317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F65BE-69F2-4BE5-A158-7E9B9383E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1D333-AB0E-4161-AF43-0E1D0B28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B6AF-7115-4F2A-9B67-49347A56E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3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7DCBA-0D38-4711-A400-A4CD43173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D4651-90F4-4E5C-96B8-86F47E22D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15D47-FD3D-409A-90A0-D6A32B3CE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5338-33DB-418A-9036-3F49FA87317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39B2D-4404-4666-A20F-279286B74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A9119-BA1C-4A19-9108-BB2DA9865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B6AF-7115-4F2A-9B67-49347A56E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8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67701-BA17-4D5C-B148-D2D0EE12B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02BA8-3B76-41FF-A08A-19D7459F9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BA19D-486B-4DE5-AC14-E4EE5B15F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5338-33DB-418A-9036-3F49FA87317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30C3-E21A-4116-A32E-56EB3ADE1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ED244-9B08-4328-AF22-37146EE3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B6AF-7115-4F2A-9B67-49347A56E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6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DEF16-D924-4F0C-96B7-561E57119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A6970-5BA4-4FB6-BD57-05053D842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FDEDA-FAEE-46A7-B208-DD3A77E8A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FA628-B8CD-44CB-9646-578567C63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5338-33DB-418A-9036-3F49FA87317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6A708-8C7B-4C85-A5C6-2F53FB4E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2DC0C-7A9D-42FA-AB1D-4C3C53566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B6AF-7115-4F2A-9B67-49347A56E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5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09255-A2D6-4C2F-95E3-A07898262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F6526-B476-4701-83B0-DEAA4CCE3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784C4-7F01-4248-AAC1-DE71E3B88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200737-A528-4C1E-9746-0397E6E0C1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35517-AEA9-4C42-B1FF-9640B47171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4D5EF4-A81B-4BAE-9BDD-B68A9427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5338-33DB-418A-9036-3F49FA87317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EB0417-5609-4071-A7C4-8EB8BC60F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2A1E97-329D-488E-8BE5-B1C562792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B6AF-7115-4F2A-9B67-49347A56E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3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598C3-6428-4074-98C0-608333B0A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AB0EC-0A2A-408A-B794-08D77A137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5338-33DB-418A-9036-3F49FA87317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2846E-A59F-433A-8E60-1D0C24577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3E6A6-250D-4357-850B-DD5ADA97E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B6AF-7115-4F2A-9B67-49347A56E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4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D9BBF9-13DB-40EB-ACAD-961A292BB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0BA922-3DCA-46A0-964D-9A18E9914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737A9-32C2-4BBC-BD29-7026AA017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2" descr="Image result for মুজিব শতবর্ষ">
            <a:extLst>
              <a:ext uri="{FF2B5EF4-FFF2-40B4-BE49-F238E27FC236}">
                <a16:creationId xmlns:a16="http://schemas.microsoft.com/office/drawing/2014/main" id="{DF8C6600-21DB-4AF1-A0FD-FC8F40D3DA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765" y="554182"/>
            <a:ext cx="1259361" cy="101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3A6780-D904-4E4B-9AED-64797479A72A}"/>
              </a:ext>
            </a:extLst>
          </p:cNvPr>
          <p:cNvSpPr/>
          <p:nvPr userDrawn="1"/>
        </p:nvSpPr>
        <p:spPr>
          <a:xfrm>
            <a:off x="106679" y="90345"/>
            <a:ext cx="11978641" cy="6650182"/>
          </a:xfrm>
          <a:prstGeom prst="rect">
            <a:avLst/>
          </a:prstGeom>
          <a:ln w="82550" cap="rnd" cmpd="dbl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8072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CBFC6-AE85-43C7-820D-D7F3DE6CD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B80D1-8AF2-43CD-AA1C-23332049A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5E809-DF22-41C2-9BD8-9CD407EFB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5681F-0D65-4230-84FA-188575631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5338-33DB-418A-9036-3F49FA87317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16FD48-8201-4BDD-91B9-F894E214D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7D19C-1DC7-403C-A5F1-FC87F8ED4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B6AF-7115-4F2A-9B67-49347A56E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2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50BFB-DD61-480D-A517-8FDA03B32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D7A7D1-471D-4D67-B654-2147F2984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6D32B-154C-440F-BC58-C8D34D659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587AC5-C18E-40DE-9F4A-EA0B5443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5338-33DB-418A-9036-3F49FA87317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7559B-28F6-4942-ABE0-B8D01212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C2AB7-7263-486A-9378-FA3899DF1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B6AF-7115-4F2A-9B67-49347A56E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2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643DA7-FF41-49AC-A96C-9FE156F4D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E0311-066A-435D-A71A-F2DCDEB00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EBC4A-2B36-4C4E-89B8-CC8F9E12A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F5338-33DB-418A-9036-3F49FA87317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4CCEF-A30D-43B0-96A2-EAAAB8184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12EE0-56A4-42A4-9343-06A952304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AB6AF-7115-4F2A-9B67-49347A56E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3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F8005C2-1072-4863-94B4-2E09FEBEE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20" y="2025820"/>
            <a:ext cx="2800525" cy="28063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CABCBA-B026-4570-886D-D981653BC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055" y="2025820"/>
            <a:ext cx="2800525" cy="28063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325FB34B-D11A-42CD-A1ED-BDCE6B8D5EB7}"/>
              </a:ext>
            </a:extLst>
          </p:cNvPr>
          <p:cNvSpPr/>
          <p:nvPr/>
        </p:nvSpPr>
        <p:spPr>
          <a:xfrm>
            <a:off x="3885500" y="545284"/>
            <a:ext cx="4420998" cy="922789"/>
          </a:xfrm>
          <a:prstGeom prst="flowChartAlternateProcess">
            <a:avLst/>
          </a:prstGeom>
          <a:solidFill>
            <a:srgbClr val="92D050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GB" sz="9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456C553-9CD0-4A06-A9F6-2B4FDD16B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55" y="2370339"/>
            <a:ext cx="5014489" cy="33409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7827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3151" y="5246554"/>
            <a:ext cx="335886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 ফোনে যোগাযোগ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23999" y="5246554"/>
            <a:ext cx="4033965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কম্পিউটারে গানশোনা, সিনেমাদেখা  এমনকি ভিডিও গেইম খেলা যায়।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28" y="1428411"/>
            <a:ext cx="5104894" cy="3496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78E2D3-F9CD-4B37-974F-359C87A811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992" y="1428411"/>
            <a:ext cx="4662469" cy="3496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2DA3C0-FF70-4224-A3BA-8B06982DFCDC}"/>
              </a:ext>
            </a:extLst>
          </p:cNvPr>
          <p:cNvSpPr/>
          <p:nvPr/>
        </p:nvSpPr>
        <p:spPr>
          <a:xfrm>
            <a:off x="3498209" y="268447"/>
            <a:ext cx="5855516" cy="7046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7337" y="5220751"/>
            <a:ext cx="5712505" cy="4616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মোবাইল ব্যাংকিং এর মাধ্যমে সহজে লেনদেন করা যায়।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CE3F4A-3E2D-4202-AA15-F8B2E0184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37" y="1812023"/>
            <a:ext cx="5712505" cy="239925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F84E137-556C-4F77-BBB2-16CE607CE47E}"/>
              </a:ext>
            </a:extLst>
          </p:cNvPr>
          <p:cNvSpPr/>
          <p:nvPr/>
        </p:nvSpPr>
        <p:spPr>
          <a:xfrm>
            <a:off x="3498209" y="268447"/>
            <a:ext cx="5855516" cy="7046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8B0CBC-F98D-43EB-A774-5CF10B890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13" y="2025701"/>
            <a:ext cx="5441204" cy="280659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902C842-85FB-4243-85EB-456A298BE069}"/>
              </a:ext>
            </a:extLst>
          </p:cNvPr>
          <p:cNvSpPr txBox="1"/>
          <p:nvPr/>
        </p:nvSpPr>
        <p:spPr>
          <a:xfrm>
            <a:off x="7550092" y="5220751"/>
            <a:ext cx="3943179" cy="4616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এটিএম মেশিন থেকে টাকা তোলা যায়।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23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5224" y="5304944"/>
            <a:ext cx="421005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জিপিএস ব্যবহার করে গাড়ি চালানো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231410-C93C-424E-8E0D-2D1B80AECA0D}"/>
              </a:ext>
            </a:extLst>
          </p:cNvPr>
          <p:cNvSpPr/>
          <p:nvPr/>
        </p:nvSpPr>
        <p:spPr>
          <a:xfrm>
            <a:off x="3498209" y="268447"/>
            <a:ext cx="5855516" cy="7046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F7CBEB-639D-443D-B186-D011004C1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34" y="1389035"/>
            <a:ext cx="5310231" cy="35419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E6279F-47F6-496F-AA7D-99A9EC47B586}"/>
              </a:ext>
            </a:extLst>
          </p:cNvPr>
          <p:cNvSpPr txBox="1"/>
          <p:nvPr/>
        </p:nvSpPr>
        <p:spPr>
          <a:xfrm>
            <a:off x="7131769" y="5304945"/>
            <a:ext cx="4210049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টেলিভিশনে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দেশ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বিদেশের খবর দে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খা।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DEC5B0CC-E3DE-4822-858E-EA9623AED1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6"/>
          <a:stretch/>
        </p:blipFill>
        <p:spPr bwMode="auto">
          <a:xfrm>
            <a:off x="6036089" y="1389035"/>
            <a:ext cx="5627254" cy="3541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7186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A95C7E-382C-4652-84AB-846769E42D82}"/>
              </a:ext>
            </a:extLst>
          </p:cNvPr>
          <p:cNvSpPr/>
          <p:nvPr/>
        </p:nvSpPr>
        <p:spPr>
          <a:xfrm>
            <a:off x="3498209" y="268447"/>
            <a:ext cx="5855516" cy="7046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FD0C98-C0CB-46E3-B813-1F4DF3CB0D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49"/>
          <a:stretch/>
        </p:blipFill>
        <p:spPr>
          <a:xfrm>
            <a:off x="534187" y="1369001"/>
            <a:ext cx="5561813" cy="34882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4D079C-7A9C-429A-B382-12E8A85D2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249" y="1303572"/>
            <a:ext cx="4738207" cy="35536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166539-9926-485D-AC2B-17C6FDC73B5C}"/>
              </a:ext>
            </a:extLst>
          </p:cNvPr>
          <p:cNvSpPr txBox="1"/>
          <p:nvPr/>
        </p:nvSpPr>
        <p:spPr>
          <a:xfrm>
            <a:off x="534187" y="5304944"/>
            <a:ext cx="465108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ওয়েবসাইট থেকে কৃষি তথ্য পাওয়া যায়।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AC8707-293E-41AB-A141-1965F02CCEF0}"/>
              </a:ext>
            </a:extLst>
          </p:cNvPr>
          <p:cNvSpPr txBox="1"/>
          <p:nvPr/>
        </p:nvSpPr>
        <p:spPr>
          <a:xfrm>
            <a:off x="7189365" y="5187676"/>
            <a:ext cx="4269385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কল সেন্টার থেকে কৃষি সমস্যার সমাধান পাওয়া যায়।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98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1" y="891638"/>
            <a:ext cx="5998263" cy="2232563"/>
            <a:chOff x="2376711" y="76200"/>
            <a:chExt cx="6699319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bn-BD" sz="4000" b="1" kern="1100" cap="all" dirty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lang="bn-BD" sz="4400" b="1" kern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>
                  <a:ln w="1905"/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>
                  <a:ln w="1905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b="1" kern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4400" b="1" kern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b="1" kern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b="1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556857" y="3733800"/>
            <a:ext cx="90782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বিজ্ঞান ও গবেষণায় আইসিটি ব্যবহা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রের সুফলগুলো লেখ। </a:t>
            </a:r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67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2615" y="228600"/>
            <a:ext cx="8305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১. মাল্টিমিডিয়ার মাধ্যমে একটি ক্লাসের সকল শিক্ষার্থীকে খুব সহজেই ও আনন্দদায়ক পরিবেশের মাঝ দিয়ে শিক্ষা দেওয়া যায়। </a:t>
            </a:r>
          </a:p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২. কম্পিউটার ব্যবহার করে বিভিন্ন কঠিন গাণিতিক ও জটিল কাজ হাতে কলমে ক্লাসে বসে করানো যায়। </a:t>
            </a:r>
          </a:p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৩. ই-বুক ব্যবহারের মাধ্যমে সহজেই শিক্ষা প্রদান করা যায়। আবার ই-বুক রিডারের মাধ্যমে ছোট্ট একটি ডিভাইসে হাজার হাজার বই সংরক্ষণ করা যায়। </a:t>
            </a:r>
          </a:p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৪. একটি নির্দিষ্ট বিষয় নিয়ে ওয়েব সাইট তৈরি করে তা থেকে শিক্ষার্থীদের পড়ানো যায়। এতে করে তারা যেকোনো স্থান থেকে ঐ বিষয়টি সম্পর্কে জানতে পারে। </a:t>
            </a:r>
          </a:p>
        </p:txBody>
      </p:sp>
    </p:spTree>
    <p:extLst>
      <p:ext uri="{BB962C8B-B14F-4D97-AF65-F5344CB8AC3E}">
        <p14:creationId xmlns:p14="http://schemas.microsoft.com/office/powerpoint/2010/main" val="1040287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62780659"/>
              </p:ext>
            </p:extLst>
          </p:nvPr>
        </p:nvGraphicFramePr>
        <p:xfrm>
          <a:off x="1981200" y="53340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104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FC1977-93EA-4368-AB42-6517D9C01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81749C-4E77-4AFD-9003-367654AC1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0C303-D3AA-42C8-92C9-0A4DCC38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9D9462-27E7-43BE-9D5E-F3BBE4244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41CF5C-6D4A-4A9E-A9FE-5FD68496E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D7A7D6-D5D2-442C-9A1D-A903C0742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2FD574-A92A-45C2-8E48-D260C754E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648D0E-BA36-4DBD-B587-BE9B490BD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97D22A-9108-47F0-B67C-94C786574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9200" y="152401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ea typeface="Calibri"/>
                <a:cs typeface="NikoshBAN"/>
              </a:rPr>
              <a:t>মূল্যায়ন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1066801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ea typeface="Calibri"/>
                <a:cs typeface="NikoshBAN"/>
              </a:rPr>
              <a:t>১।</a:t>
            </a:r>
            <a:r>
              <a:rPr lang="bn-BD" sz="3600" dirty="0">
                <a:ea typeface="Calibri"/>
                <a:cs typeface="NikoshBAN"/>
              </a:rPr>
              <a:t> 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ভবিষ্যতে কোনটির ব্যবহার ছাড়া জীবন যাপন অসম্ভব</a:t>
            </a:r>
          </a:p>
          <a:p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     হয়ে উঠবে?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bn-BD" sz="3600" dirty="0">
              <a:ea typeface="Calibri"/>
              <a:cs typeface="NikoshBAN"/>
            </a:endParaRPr>
          </a:p>
          <a:p>
            <a:endParaRPr lang="bn-BD" sz="3600" dirty="0">
              <a:ea typeface="Calibri"/>
              <a:cs typeface="NikoshBAN"/>
            </a:endParaRPr>
          </a:p>
          <a:p>
            <a:endParaRPr lang="bn-BD" sz="3600" dirty="0">
              <a:ea typeface="Calibri"/>
              <a:cs typeface="NikoshBAN"/>
            </a:endParaRPr>
          </a:p>
          <a:p>
            <a:r>
              <a:rPr lang="bn-IN" sz="3600" dirty="0">
                <a:ea typeface="Calibri"/>
                <a:cs typeface="NikoshBAN"/>
              </a:rPr>
              <a:t>২। </a:t>
            </a:r>
            <a:r>
              <a:rPr lang="bn-BD" sz="3600" dirty="0">
                <a:ea typeface="Calibri"/>
                <a:cs typeface="NikoshBAN"/>
              </a:rPr>
              <a:t> বর্তমান পৃথিবীর সবচেয়ে মূল্যবান সম্পদ কোনটি?</a:t>
            </a:r>
          </a:p>
          <a:p>
            <a:endParaRPr lang="bn-BD" sz="3600" dirty="0">
              <a:ea typeface="Calibri"/>
              <a:cs typeface="NikoshBAN"/>
            </a:endParaRPr>
          </a:p>
          <a:p>
            <a:r>
              <a:rPr lang="bn-BD" sz="3600" dirty="0">
                <a:ea typeface="Calibri"/>
                <a:cs typeface="NikoshBAN"/>
              </a:rPr>
              <a:t> </a:t>
            </a:r>
            <a:endParaRPr lang="en-US" sz="3600" dirty="0">
              <a:ea typeface="Calibri"/>
              <a:cs typeface="Vrinda"/>
            </a:endParaRPr>
          </a:p>
          <a:p>
            <a:pPr marL="457200"/>
            <a:r>
              <a:rPr lang="bn-BD" sz="3600" dirty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  <a:p>
            <a:pPr marL="457200"/>
            <a:r>
              <a:rPr lang="bn-BD" sz="3600" dirty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9746" y="2155587"/>
            <a:ext cx="2895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গাড়ি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1" y="2819400"/>
            <a:ext cx="2286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আইসিটি 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8024" y="2220599"/>
            <a:ext cx="26289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</a:t>
            </a:r>
            <a:r>
              <a:rPr lang="en-US" sz="3600" dirty="0">
                <a:solidFill>
                  <a:prstClr val="black"/>
                </a:solidFill>
                <a:ea typeface="Calibri"/>
                <a:cs typeface="NikoshBAN"/>
              </a:rPr>
              <a:t>.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 গবেষণা  </a:t>
            </a:r>
            <a:endParaRPr lang="en-US" sz="3600" dirty="0">
              <a:solidFill>
                <a:prstClr val="black"/>
              </a:solidFill>
              <a:ea typeface="Calibri"/>
              <a:cs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39691" y="2929969"/>
            <a:ext cx="2102425" cy="72043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ঘ</a:t>
            </a:r>
            <a:r>
              <a:rPr lang="en-US" sz="36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লেখাপড়া  </a:t>
            </a:r>
            <a:endParaRPr lang="en-US" sz="3600" dirty="0">
              <a:solidFill>
                <a:prstClr val="black"/>
              </a:solidFill>
              <a:ea typeface="Calibri"/>
              <a:cs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4419600"/>
            <a:ext cx="33147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সোনার খনি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1" y="4964382"/>
            <a:ext cx="3020291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 তেলের খনি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90804" y="4450981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খ. জ্ঞান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477000" y="4964382"/>
            <a:ext cx="2256857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  ঘ. রুপার খনি</a:t>
            </a:r>
            <a:endParaRPr lang="en-US" dirty="0"/>
          </a:p>
        </p:txBody>
      </p:sp>
      <p:sp>
        <p:nvSpPr>
          <p:cNvPr id="12" name="Multiply 11"/>
          <p:cNvSpPr/>
          <p:nvPr/>
        </p:nvSpPr>
        <p:spPr>
          <a:xfrm>
            <a:off x="4286549" y="218219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4946924" y="2878730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7741824" y="225869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8435401" y="4430332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7752812" y="302348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4849091" y="445098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4966855" y="500269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8733856" y="499654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038286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৩. টেলিফোনে চিকিৎসা সেবাকে কী বলে?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	</a:t>
            </a:r>
          </a:p>
          <a:p>
            <a:pPr marL="457200"/>
            <a:endParaRPr lang="bn-BD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/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৪. অচেনা পথঘাট চিনতে সাহায্য করে কোনটি? </a:t>
            </a:r>
          </a:p>
          <a:p>
            <a:pPr marL="457200"/>
            <a:endParaRPr lang="bn-BD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/>
            <a:endParaRPr lang="bn-BD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1820" y="1719479"/>
            <a:ext cx="3480378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টেলিমেডিসিন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8227" y="1719153"/>
            <a:ext cx="278522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ই-চিকিৎসা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36187" y="2421295"/>
            <a:ext cx="2438396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OMR</a:t>
            </a:r>
          </a:p>
        </p:txBody>
      </p:sp>
      <p:sp>
        <p:nvSpPr>
          <p:cNvPr id="6" name="Rectangle 5"/>
          <p:cNvSpPr/>
          <p:nvPr/>
        </p:nvSpPr>
        <p:spPr>
          <a:xfrm>
            <a:off x="3061562" y="2356282"/>
            <a:ext cx="2213262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ই-সার্ভিস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42309" y="4551219"/>
            <a:ext cx="2919845" cy="5334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মোবাইল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90356" y="51816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জিপিএস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7019" y="5257801"/>
            <a:ext cx="317586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টেলিভিশন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29268" y="4428907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ওয়েবসাইট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8926252" y="242129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315" y="1719480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9271580" y="178788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5274824" y="245939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8220513" y="446700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8214222" y="525559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984" y="5181600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5081156" y="441754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52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5406" y="1803791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663" y="3733801"/>
            <a:ext cx="10635143" cy="1200329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এখানে বলা হয়নি সেরকম আর কী কী কাজ আইসিটি ব্যবহার করে করা যায় তার একটি তালিকা তৈরি কর।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3E962F-B707-4C3A-A22B-62DF920253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64" y="1015767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02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8337" y="357796"/>
            <a:ext cx="50431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u="sng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u="sng" dirty="0">
              <a:ln w="22225">
                <a:solidFill>
                  <a:srgbClr val="002060"/>
                </a:solidFill>
                <a:prstDash val="solid"/>
              </a:ln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1038" y="3875101"/>
            <a:ext cx="6091708" cy="2185214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bn-BD" sz="36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রাজীব মন্ডল</a:t>
            </a:r>
          </a:p>
          <a:p>
            <a:pPr algn="ctr"/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B.Sc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 in CSE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প্রহলাদপুর স্কুল এন্ড কলেজ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শ্রীপুর, গাজীপুর।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rajibmondalbd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6318389" y="4146345"/>
            <a:ext cx="56795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01/06/2021 খ্রি.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D51ADD-7EEF-467D-A24B-FCAD31D5A6C9}"/>
              </a:ext>
            </a:extLst>
          </p:cNvPr>
          <p:cNvGrpSpPr/>
          <p:nvPr/>
        </p:nvGrpSpPr>
        <p:grpSpPr>
          <a:xfrm>
            <a:off x="5894233" y="1465792"/>
            <a:ext cx="848312" cy="4648681"/>
            <a:chOff x="6069038" y="1674868"/>
            <a:chExt cx="452582" cy="3250035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7FEB08-F8A0-49A8-A7BA-6BF263774B6B}"/>
                </a:ext>
              </a:extLst>
            </p:cNvPr>
            <p:cNvCxnSpPr>
              <a:cxnSpLocks/>
            </p:cNvCxnSpPr>
            <p:nvPr/>
          </p:nvCxnSpPr>
          <p:spPr>
            <a:xfrm>
              <a:off x="6288019" y="1868834"/>
              <a:ext cx="29454" cy="2982181"/>
            </a:xfrm>
            <a:prstGeom prst="lin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D387CC8-D066-4D1C-A4C0-BE40E69F526B}"/>
                </a:ext>
              </a:extLst>
            </p:cNvPr>
            <p:cNvGrpSpPr/>
            <p:nvPr/>
          </p:nvGrpSpPr>
          <p:grpSpPr>
            <a:xfrm>
              <a:off x="6069038" y="1674868"/>
              <a:ext cx="452582" cy="3250035"/>
              <a:chOff x="6069038" y="1674868"/>
              <a:chExt cx="452582" cy="3250035"/>
            </a:xfrm>
          </p:grpSpPr>
          <p:sp>
            <p:nvSpPr>
              <p:cNvPr id="11" name="Sun 10">
                <a:extLst>
                  <a:ext uri="{FF2B5EF4-FFF2-40B4-BE49-F238E27FC236}">
                    <a16:creationId xmlns:a16="http://schemas.microsoft.com/office/drawing/2014/main" id="{E1D69599-423E-4FE0-843B-A7E8B48ECD32}"/>
                  </a:ext>
                </a:extLst>
              </p:cNvPr>
              <p:cNvSpPr/>
              <p:nvPr/>
            </p:nvSpPr>
            <p:spPr>
              <a:xfrm>
                <a:off x="6069038" y="1674868"/>
                <a:ext cx="452582" cy="535709"/>
              </a:xfrm>
              <a:prstGeom prst="sun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Sun 11">
                <a:extLst>
                  <a:ext uri="{FF2B5EF4-FFF2-40B4-BE49-F238E27FC236}">
                    <a16:creationId xmlns:a16="http://schemas.microsoft.com/office/drawing/2014/main" id="{A1B04C28-115B-4E70-9F10-461094B449DA}"/>
                  </a:ext>
                </a:extLst>
              </p:cNvPr>
              <p:cNvSpPr/>
              <p:nvPr/>
            </p:nvSpPr>
            <p:spPr>
              <a:xfrm>
                <a:off x="6114472" y="2571644"/>
                <a:ext cx="373326" cy="441896"/>
              </a:xfrm>
              <a:prstGeom prst="sun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Sun 12">
                <a:extLst>
                  <a:ext uri="{FF2B5EF4-FFF2-40B4-BE49-F238E27FC236}">
                    <a16:creationId xmlns:a16="http://schemas.microsoft.com/office/drawing/2014/main" id="{ED69E225-2379-4651-80A3-77D057F99376}"/>
                  </a:ext>
                </a:extLst>
              </p:cNvPr>
              <p:cNvSpPr/>
              <p:nvPr/>
            </p:nvSpPr>
            <p:spPr>
              <a:xfrm>
                <a:off x="6147658" y="3393716"/>
                <a:ext cx="318693" cy="377228"/>
              </a:xfrm>
              <a:prstGeom prst="sun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Sun 13">
                <a:extLst>
                  <a:ext uri="{FF2B5EF4-FFF2-40B4-BE49-F238E27FC236}">
                    <a16:creationId xmlns:a16="http://schemas.microsoft.com/office/drawing/2014/main" id="{46B5AC0B-63E0-4007-91C0-E957F7BA4774}"/>
                  </a:ext>
                </a:extLst>
              </p:cNvPr>
              <p:cNvSpPr/>
              <p:nvPr/>
            </p:nvSpPr>
            <p:spPr>
              <a:xfrm>
                <a:off x="6206436" y="4183694"/>
                <a:ext cx="201136" cy="238079"/>
              </a:xfrm>
              <a:prstGeom prst="sun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Sun 14">
                <a:extLst>
                  <a:ext uri="{FF2B5EF4-FFF2-40B4-BE49-F238E27FC236}">
                    <a16:creationId xmlns:a16="http://schemas.microsoft.com/office/drawing/2014/main" id="{191B803B-8C20-480F-8BE7-59F8EBBC7816}"/>
                  </a:ext>
                </a:extLst>
              </p:cNvPr>
              <p:cNvSpPr/>
              <p:nvPr/>
            </p:nvSpPr>
            <p:spPr>
              <a:xfrm>
                <a:off x="6236610" y="4733473"/>
                <a:ext cx="161726" cy="191430"/>
              </a:xfrm>
              <a:prstGeom prst="sun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D693B169-F021-4093-B1E1-ABB3FB452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787" y="1359248"/>
            <a:ext cx="1765462" cy="2077014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5C2FC5-0D37-4038-BFDC-863287BC8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337" y="1306972"/>
            <a:ext cx="2274637" cy="2252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5936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39BDE3C-3FC0-463F-B82C-70C5DB1ABBBD}"/>
              </a:ext>
            </a:extLst>
          </p:cNvPr>
          <p:cNvGrpSpPr/>
          <p:nvPr/>
        </p:nvGrpSpPr>
        <p:grpSpPr>
          <a:xfrm>
            <a:off x="1119930" y="695936"/>
            <a:ext cx="9952139" cy="5466127"/>
            <a:chOff x="659934" y="758504"/>
            <a:chExt cx="7146349" cy="419543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AEBB80C-1BC4-46D4-9ED4-EB16B9972E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1" r="3949"/>
            <a:stretch/>
          </p:blipFill>
          <p:spPr>
            <a:xfrm>
              <a:off x="3098334" y="1422982"/>
              <a:ext cx="4707949" cy="353096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C6107E-D276-4C40-8FA1-9128BF653AA3}"/>
                </a:ext>
              </a:extLst>
            </p:cNvPr>
            <p:cNvSpPr txBox="1"/>
            <p:nvPr/>
          </p:nvSpPr>
          <p:spPr>
            <a:xfrm>
              <a:off x="659934" y="758504"/>
              <a:ext cx="6248400" cy="708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b="1" dirty="0">
                  <a:ln w="31550" cmpd="sng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অসংখ্য ধন্যবাদ</a:t>
              </a:r>
              <a:endParaRPr lang="en-US" sz="54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5051F3B-D473-4D5E-9219-0036820022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9" r="46814"/>
          <a:stretch/>
        </p:blipFill>
        <p:spPr>
          <a:xfrm>
            <a:off x="595618" y="2256813"/>
            <a:ext cx="3053593" cy="3905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85676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0452" y="5426684"/>
            <a:ext cx="4471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সংসদ টেলিভিশনে ক্লাস করছে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CA4CF9-DF32-49D2-A52E-CBB564BD94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54"/>
          <a:stretch/>
        </p:blipFill>
        <p:spPr>
          <a:xfrm>
            <a:off x="6386819" y="1471603"/>
            <a:ext cx="5523245" cy="39135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439374-463D-4490-BB4E-3D732AECBA7B}"/>
              </a:ext>
            </a:extLst>
          </p:cNvPr>
          <p:cNvSpPr txBox="1"/>
          <p:nvPr/>
        </p:nvSpPr>
        <p:spPr>
          <a:xfrm>
            <a:off x="6096001" y="5425437"/>
            <a:ext cx="5870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অফিসে আইসিটি ব্যবহার করছে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35266E-004A-41AC-9F46-DAB7264AA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3" y="1471604"/>
            <a:ext cx="5870318" cy="3913545"/>
          </a:xfrm>
          <a:prstGeom prst="rect">
            <a:avLst/>
          </a:prstGeom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B7F24F77-CED3-46FB-B067-27837DAF5BB9}"/>
              </a:ext>
            </a:extLst>
          </p:cNvPr>
          <p:cNvSpPr/>
          <p:nvPr/>
        </p:nvSpPr>
        <p:spPr>
          <a:xfrm>
            <a:off x="2752986" y="345176"/>
            <a:ext cx="7456416" cy="646331"/>
          </a:xfrm>
          <a:prstGeom prst="flowChartAlternateProcess">
            <a:avLst/>
          </a:prstGeom>
          <a:solidFill>
            <a:srgbClr val="92D050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নিচের ছবিগুলো লক্ষ্য কর</a:t>
            </a:r>
            <a:endParaRPr lang="en-GB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2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768C6454-82A9-451E-A1C8-749B5631B2D7}"/>
              </a:ext>
            </a:extLst>
          </p:cNvPr>
          <p:cNvSpPr/>
          <p:nvPr/>
        </p:nvSpPr>
        <p:spPr>
          <a:xfrm>
            <a:off x="966131" y="671118"/>
            <a:ext cx="5602449" cy="1006680"/>
          </a:xfrm>
          <a:prstGeom prst="flowChartAlternateProcess">
            <a:avLst/>
          </a:prstGeom>
          <a:solidFill>
            <a:srgbClr val="92D050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আমাদের আজকের পাঠ-</a:t>
            </a:r>
            <a:endParaRPr lang="en-GB" sz="5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3D5023-8AFC-4B17-B745-6664C3E738EB}"/>
              </a:ext>
            </a:extLst>
          </p:cNvPr>
          <p:cNvSpPr txBox="1"/>
          <p:nvPr/>
        </p:nvSpPr>
        <p:spPr>
          <a:xfrm>
            <a:off x="3380763" y="2114026"/>
            <a:ext cx="8254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ব্যবহার</a:t>
            </a:r>
            <a:endParaRPr lang="en-GB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B00D5A-B658-42F1-A640-0825C8AF6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225" y="3248904"/>
            <a:ext cx="4629705" cy="3072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243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131560" y="1357974"/>
            <a:ext cx="42835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D7A7401C-0BC9-4144-B1CD-E3EDC75C1E0D}"/>
              </a:ext>
            </a:extLst>
          </p:cNvPr>
          <p:cNvSpPr/>
          <p:nvPr/>
        </p:nvSpPr>
        <p:spPr>
          <a:xfrm>
            <a:off x="4429736" y="447105"/>
            <a:ext cx="3332528" cy="729843"/>
          </a:xfrm>
          <a:prstGeom prst="flowChartAlternateProcess">
            <a:avLst/>
          </a:prstGeom>
          <a:solidFill>
            <a:srgbClr val="92D050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endParaRPr lang="en-GB" sz="5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A7BB930-EF08-46A4-8D55-7407C3CE877B}"/>
              </a:ext>
            </a:extLst>
          </p:cNvPr>
          <p:cNvGrpSpPr/>
          <p:nvPr/>
        </p:nvGrpSpPr>
        <p:grpSpPr>
          <a:xfrm>
            <a:off x="1325461" y="2483141"/>
            <a:ext cx="9940954" cy="864066"/>
            <a:chOff x="1325461" y="2483141"/>
            <a:chExt cx="9940954" cy="864066"/>
          </a:xfrm>
        </p:grpSpPr>
        <p:sp>
          <p:nvSpPr>
            <p:cNvPr id="3" name="Arrow: Chevron 2">
              <a:extLst>
                <a:ext uri="{FF2B5EF4-FFF2-40B4-BE49-F238E27FC236}">
                  <a16:creationId xmlns:a16="http://schemas.microsoft.com/office/drawing/2014/main" id="{F7B7D2A9-A495-4A22-800B-5A7741ABADAA}"/>
                </a:ext>
              </a:extLst>
            </p:cNvPr>
            <p:cNvSpPr/>
            <p:nvPr/>
          </p:nvSpPr>
          <p:spPr>
            <a:xfrm>
              <a:off x="1325461" y="2483141"/>
              <a:ext cx="696286" cy="864066"/>
            </a:xfrm>
            <a:prstGeom prst="chevr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0F86694-0139-4EAD-82E9-4B15BBBDE2DD}"/>
                </a:ext>
              </a:extLst>
            </p:cNvPr>
            <p:cNvSpPr/>
            <p:nvPr/>
          </p:nvSpPr>
          <p:spPr>
            <a:xfrm>
              <a:off x="2021747" y="2550252"/>
              <a:ext cx="9244668" cy="72984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১. তথ্য ও যোগাযোগ প্রযুক্তির ব্যবহার চিহ্নত করতে পারবে;</a:t>
              </a:r>
              <a:endPara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129E72-E3D6-44F3-85CC-A2DF72912107}"/>
              </a:ext>
            </a:extLst>
          </p:cNvPr>
          <p:cNvGrpSpPr/>
          <p:nvPr/>
        </p:nvGrpSpPr>
        <p:grpSpPr>
          <a:xfrm>
            <a:off x="1325461" y="3498208"/>
            <a:ext cx="9940954" cy="864066"/>
            <a:chOff x="1325461" y="2483141"/>
            <a:chExt cx="9940954" cy="864066"/>
          </a:xfrm>
        </p:grpSpPr>
        <p:sp>
          <p:nvSpPr>
            <p:cNvPr id="21" name="Arrow: Chevron 20">
              <a:extLst>
                <a:ext uri="{FF2B5EF4-FFF2-40B4-BE49-F238E27FC236}">
                  <a16:creationId xmlns:a16="http://schemas.microsoft.com/office/drawing/2014/main" id="{20CD5AA3-F028-4C05-9858-BFEFF21FE9DB}"/>
                </a:ext>
              </a:extLst>
            </p:cNvPr>
            <p:cNvSpPr/>
            <p:nvPr/>
          </p:nvSpPr>
          <p:spPr>
            <a:xfrm>
              <a:off x="1325461" y="2483141"/>
              <a:ext cx="696286" cy="864066"/>
            </a:xfrm>
            <a:prstGeom prst="chevr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chemeClr val="tx1"/>
                </a:solidFill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CC8A9A3-6C67-425F-B598-261882005B5D}"/>
                </a:ext>
              </a:extLst>
            </p:cNvPr>
            <p:cNvSpPr/>
            <p:nvPr/>
          </p:nvSpPr>
          <p:spPr>
            <a:xfrm>
              <a:off x="2021747" y="2550252"/>
              <a:ext cx="9244668" cy="72984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২. তথ্য ও যোগাযোগ প্রযুক্তির ব্যবহারের সুবিধা ব্যাখ্যা করতে পারবে;</a:t>
              </a:r>
              <a:endPara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7BBE67-BD55-41BB-9F58-22082285CB10}"/>
              </a:ext>
            </a:extLst>
          </p:cNvPr>
          <p:cNvGrpSpPr/>
          <p:nvPr/>
        </p:nvGrpSpPr>
        <p:grpSpPr>
          <a:xfrm>
            <a:off x="1325461" y="4546830"/>
            <a:ext cx="9940954" cy="864066"/>
            <a:chOff x="1325461" y="2483141"/>
            <a:chExt cx="9940954" cy="864066"/>
          </a:xfrm>
        </p:grpSpPr>
        <p:sp>
          <p:nvSpPr>
            <p:cNvPr id="25" name="Arrow: Chevron 24">
              <a:extLst>
                <a:ext uri="{FF2B5EF4-FFF2-40B4-BE49-F238E27FC236}">
                  <a16:creationId xmlns:a16="http://schemas.microsoft.com/office/drawing/2014/main" id="{93375736-7461-405F-84B7-1FC8B4ACD7C0}"/>
                </a:ext>
              </a:extLst>
            </p:cNvPr>
            <p:cNvSpPr/>
            <p:nvPr/>
          </p:nvSpPr>
          <p:spPr>
            <a:xfrm>
              <a:off x="1325461" y="2483141"/>
              <a:ext cx="696286" cy="864066"/>
            </a:xfrm>
            <a:prstGeom prst="chevr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819A33D-5DA1-4E20-A255-C7415B690E2A}"/>
                </a:ext>
              </a:extLst>
            </p:cNvPr>
            <p:cNvSpPr/>
            <p:nvPr/>
          </p:nvSpPr>
          <p:spPr>
            <a:xfrm>
              <a:off x="2021747" y="2550252"/>
              <a:ext cx="9244668" cy="72984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৩. বিভিন্ন ক্ষেত্রে তথ্য ও যোগাযোগ প্রযুক্তি ব্যবহারের গুরুত্ব বর্ণনা করতে পারবে।</a:t>
              </a:r>
              <a:endPara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892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705249-1DF8-4CF8-92A1-D4FC78A8D9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62"/>
          <a:stretch/>
        </p:blipFill>
        <p:spPr>
          <a:xfrm>
            <a:off x="314253" y="998309"/>
            <a:ext cx="5742461" cy="4427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F1452C-2754-46B1-8D3D-1DC171BA0F48}"/>
              </a:ext>
            </a:extLst>
          </p:cNvPr>
          <p:cNvSpPr txBox="1"/>
          <p:nvPr/>
        </p:nvSpPr>
        <p:spPr>
          <a:xfrm>
            <a:off x="428494" y="5425437"/>
            <a:ext cx="5441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আগে শ্রেণিকক্ষে উপস্থিত থেকে ক্লাসে অংশগ্রহণ করতে হতো।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4140E0-5505-4B80-8FCD-4AE579C9E1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8" b="10605"/>
          <a:stretch/>
        </p:blipFill>
        <p:spPr>
          <a:xfrm>
            <a:off x="6325475" y="998310"/>
            <a:ext cx="4915773" cy="20293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F8A3E3-5040-4EBB-AF76-2DE220CF5E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6" b="4410"/>
          <a:stretch/>
        </p:blipFill>
        <p:spPr>
          <a:xfrm>
            <a:off x="6321684" y="3231814"/>
            <a:ext cx="4919564" cy="219362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95EF3D9-E0B3-4475-947E-A1229C2E7817}"/>
              </a:ext>
            </a:extLst>
          </p:cNvPr>
          <p:cNvSpPr txBox="1"/>
          <p:nvPr/>
        </p:nvSpPr>
        <p:spPr>
          <a:xfrm>
            <a:off x="6321682" y="5425436"/>
            <a:ext cx="5441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আইসিটির ব্যবহারে করোনাকালীন বন্ধেও অনলাইন ক্লাস করা যাচ্ছে।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36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1" y="4876800"/>
            <a:ext cx="4634346" cy="954107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ব্যবহারে অনেক চমকপ্রদ বিষয় দেখানো যায়।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5091" y="4908185"/>
            <a:ext cx="4223603" cy="954107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একটি ই-বুক রিডারে কয়েক হাজার বই রাখা যায়।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F46DF4-D410-4C25-91A8-720D266054C3}"/>
              </a:ext>
            </a:extLst>
          </p:cNvPr>
          <p:cNvSpPr/>
          <p:nvPr/>
        </p:nvSpPr>
        <p:spPr>
          <a:xfrm>
            <a:off x="3498209" y="268447"/>
            <a:ext cx="5855516" cy="7046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92564C-433A-4E72-BBFE-BF844E848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3" y="1146986"/>
            <a:ext cx="5337262" cy="35559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435A01-EBAB-4FBD-82C4-48470AB48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257" y="1146987"/>
            <a:ext cx="2412638" cy="355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4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1806" y="5572780"/>
            <a:ext cx="835571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বর্তমানে মোবাইলফোনে স্বাস্থ্যসেবা পাওয়া যায়।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03F6549-70EB-4A7B-B89F-74241C28214A}"/>
              </a:ext>
            </a:extLst>
          </p:cNvPr>
          <p:cNvSpPr/>
          <p:nvPr/>
        </p:nvSpPr>
        <p:spPr>
          <a:xfrm>
            <a:off x="3498209" y="268447"/>
            <a:ext cx="5855516" cy="7046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FA2512-4CC7-49AC-AB73-28014927C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55" y="1887522"/>
            <a:ext cx="6151707" cy="3394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03DFC4-8723-4D96-B61B-AA3CBA026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314" y="1608589"/>
            <a:ext cx="3586643" cy="358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7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08440" y="734154"/>
            <a:ext cx="2775119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জোড়ায় কাজ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391" y="4112703"/>
            <a:ext cx="1192914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জীবনকে সহজ করেছে ব্যাখ্যা কর।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EDE9E-E023-4022-8532-19E92E3024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0" t="13989"/>
          <a:stretch/>
        </p:blipFill>
        <p:spPr>
          <a:xfrm>
            <a:off x="501242" y="1811577"/>
            <a:ext cx="3054981" cy="18674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3EB45D-3F0C-40A7-B5DC-67E7683542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0" t="13989"/>
          <a:stretch/>
        </p:blipFill>
        <p:spPr>
          <a:xfrm>
            <a:off x="8487561" y="1811577"/>
            <a:ext cx="3054981" cy="186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4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</TotalTime>
  <Words>615</Words>
  <Application>Microsoft Office PowerPoint</Application>
  <PresentationFormat>Widescreen</PresentationFormat>
  <Paragraphs>116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Nikosh</vt:lpstr>
      <vt:lpstr>NikoshBAN</vt:lpstr>
      <vt:lpstr>SolaimanLipi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Rajib Mondal</cp:lastModifiedBy>
  <cp:revision>301</cp:revision>
  <dcterms:created xsi:type="dcterms:W3CDTF">2021-02-08T06:09:47Z</dcterms:created>
  <dcterms:modified xsi:type="dcterms:W3CDTF">2021-06-01T08:48:29Z</dcterms:modified>
</cp:coreProperties>
</file>