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gif"/>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280" r:id="rId3"/>
    <p:sldId id="281" r:id="rId4"/>
    <p:sldId id="269" r:id="rId5"/>
    <p:sldId id="279" r:id="rId6"/>
    <p:sldId id="263" r:id="rId7"/>
    <p:sldId id="282" r:id="rId8"/>
    <p:sldId id="283" r:id="rId9"/>
    <p:sldId id="284" r:id="rId10"/>
    <p:sldId id="285" r:id="rId11"/>
    <p:sldId id="264" r:id="rId12"/>
    <p:sldId id="286" r:id="rId13"/>
    <p:sldId id="287" r:id="rId14"/>
    <p:sldId id="258" r:id="rId15"/>
    <p:sldId id="262" r:id="rId16"/>
    <p:sldId id="288" r:id="rId17"/>
    <p:sldId id="265" r:id="rId18"/>
    <p:sldId id="271" r:id="rId19"/>
    <p:sldId id="272" r:id="rId20"/>
    <p:sldId id="268" r:id="rId21"/>
    <p:sldId id="289" r:id="rId22"/>
    <p:sldId id="261" r:id="rId23"/>
    <p:sldId id="275" r:id="rId24"/>
    <p:sldId id="267" r:id="rId25"/>
    <p:sldId id="259" r:id="rId26"/>
    <p:sldId id="277"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347"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AB2-1780-4A67-950E-1715F2D0E378}" type="datetimeFigureOut">
              <a:rPr lang="en-US" smtClean="0"/>
              <a:t>6/8/2021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B64E0-57BF-476D-97A8-2E8D8B74CF61}" type="slidenum">
              <a:rPr lang="en-US" smtClean="0"/>
              <a:t>‹#›</a:t>
            </a:fld>
            <a:endParaRPr lang="en-US"/>
          </a:p>
        </p:txBody>
      </p:sp>
    </p:spTree>
    <p:extLst>
      <p:ext uri="{BB962C8B-B14F-4D97-AF65-F5344CB8AC3E}">
        <p14:creationId xmlns:p14="http://schemas.microsoft.com/office/powerpoint/2010/main" val="286082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to</a:t>
            </a:r>
            <a:r>
              <a:rPr lang="en-US" baseline="0" dirty="0" smtClean="0"/>
              <a:t> say something on the pictures. </a:t>
            </a:r>
            <a:r>
              <a:rPr lang="en-US" dirty="0" smtClean="0"/>
              <a:t>After learners’ speech </a:t>
            </a:r>
            <a:r>
              <a:rPr lang="en-US" baseline="0" dirty="0" smtClean="0"/>
              <a:t>the teacher will announce the day’s topic.</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4</a:t>
            </a:fld>
            <a:endParaRPr lang="en-US"/>
          </a:p>
        </p:txBody>
      </p:sp>
    </p:spTree>
    <p:extLst>
      <p:ext uri="{BB962C8B-B14F-4D97-AF65-F5344CB8AC3E}">
        <p14:creationId xmlns:p14="http://schemas.microsoft.com/office/powerpoint/2010/main" val="204694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making more sentences using the given linker.</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11</a:t>
            </a:fld>
            <a:endParaRPr lang="en-US"/>
          </a:p>
        </p:txBody>
      </p:sp>
    </p:spTree>
    <p:extLst>
      <p:ext uri="{BB962C8B-B14F-4D97-AF65-F5344CB8AC3E}">
        <p14:creationId xmlns:p14="http://schemas.microsoft.com/office/powerpoint/2010/main" val="15546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are asked to </a:t>
            </a:r>
            <a:r>
              <a:rPr lang="en-US" dirty="0" err="1" smtClean="0"/>
              <a:t>maake</a:t>
            </a:r>
            <a:r>
              <a:rPr lang="en-US" dirty="0" smtClean="0"/>
              <a:t>  more sentences with when.</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14</a:t>
            </a:fld>
            <a:endParaRPr lang="en-US"/>
          </a:p>
        </p:txBody>
      </p:sp>
    </p:spTree>
    <p:extLst>
      <p:ext uri="{BB962C8B-B14F-4D97-AF65-F5344CB8AC3E}">
        <p14:creationId xmlns:p14="http://schemas.microsoft.com/office/powerpoint/2010/main" val="333212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make more sentences with in addition to.</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15</a:t>
            </a:fld>
            <a:endParaRPr lang="en-US"/>
          </a:p>
        </p:txBody>
      </p:sp>
    </p:spTree>
    <p:extLst>
      <p:ext uri="{BB962C8B-B14F-4D97-AF65-F5344CB8AC3E}">
        <p14:creationId xmlns:p14="http://schemas.microsoft.com/office/powerpoint/2010/main" val="186134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developing</a:t>
            </a:r>
            <a:r>
              <a:rPr lang="en-US" baseline="0" dirty="0" smtClean="0"/>
              <a:t> a sequence using  the given connectors.</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17</a:t>
            </a:fld>
            <a:endParaRPr lang="en-US"/>
          </a:p>
        </p:txBody>
      </p:sp>
    </p:spTree>
    <p:extLst>
      <p:ext uri="{BB962C8B-B14F-4D97-AF65-F5344CB8AC3E}">
        <p14:creationId xmlns:p14="http://schemas.microsoft.com/office/powerpoint/2010/main" val="206555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making sentence or passage using more dismissal sentence connectors- any way, any </a:t>
            </a:r>
            <a:r>
              <a:rPr lang="en-US" dirty="0" err="1" smtClean="0"/>
              <a:t>how,at</a:t>
            </a:r>
            <a:r>
              <a:rPr lang="en-US" dirty="0" smtClean="0"/>
              <a:t> any rate</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19</a:t>
            </a:fld>
            <a:endParaRPr lang="en-US"/>
          </a:p>
        </p:txBody>
      </p:sp>
    </p:spTree>
    <p:extLst>
      <p:ext uri="{BB962C8B-B14F-4D97-AF65-F5344CB8AC3E}">
        <p14:creationId xmlns:p14="http://schemas.microsoft.com/office/powerpoint/2010/main" val="304619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making sentences with the given connectors and with  in</a:t>
            </a:r>
            <a:r>
              <a:rPr lang="en-US" baseline="0" dirty="0" smtClean="0"/>
              <a:t> any case, on the contrary  and all the same.</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23</a:t>
            </a:fld>
            <a:endParaRPr lang="en-US"/>
          </a:p>
        </p:txBody>
      </p:sp>
    </p:spTree>
    <p:extLst>
      <p:ext uri="{BB962C8B-B14F-4D97-AF65-F5344CB8AC3E}">
        <p14:creationId xmlns:p14="http://schemas.microsoft.com/office/powerpoint/2010/main" val="272950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24</a:t>
            </a:fld>
            <a:endParaRPr lang="en-US"/>
          </a:p>
        </p:txBody>
      </p:sp>
    </p:spTree>
    <p:extLst>
      <p:ext uri="{BB962C8B-B14F-4D97-AF65-F5344CB8AC3E}">
        <p14:creationId xmlns:p14="http://schemas.microsoft.com/office/powerpoint/2010/main" val="324785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learners will be asked for listening to the text attentively. After that a gap filling task will be given. Like , So , Although, Therefore , and – the answers</a:t>
            </a:r>
            <a:r>
              <a:rPr lang="en-US" baseline="0" dirty="0" smtClean="0"/>
              <a:t> serially. If needed, the teacher may tell them the answers.</a:t>
            </a:r>
            <a:endParaRPr lang="en-US" dirty="0"/>
          </a:p>
        </p:txBody>
      </p:sp>
      <p:sp>
        <p:nvSpPr>
          <p:cNvPr id="4" name="Slide Number Placeholder 3"/>
          <p:cNvSpPr>
            <a:spLocks noGrp="1"/>
          </p:cNvSpPr>
          <p:nvPr>
            <p:ph type="sldNum" sz="quarter" idx="10"/>
          </p:nvPr>
        </p:nvSpPr>
        <p:spPr/>
        <p:txBody>
          <a:bodyPr/>
          <a:lstStyle/>
          <a:p>
            <a:fld id="{0B2B64E0-57BF-476D-97A8-2E8D8B74CF61}" type="slidenum">
              <a:rPr lang="en-US" smtClean="0"/>
              <a:t>25</a:t>
            </a:fld>
            <a:endParaRPr lang="en-US"/>
          </a:p>
        </p:txBody>
      </p:sp>
    </p:spTree>
    <p:extLst>
      <p:ext uri="{BB962C8B-B14F-4D97-AF65-F5344CB8AC3E}">
        <p14:creationId xmlns:p14="http://schemas.microsoft.com/office/powerpoint/2010/main" val="18315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6/8/2021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0.png"/><Relationship Id="rId4"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40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NG-2.png"/>
          <p:cNvPicPr>
            <a:picLocks noChangeAspect="1"/>
          </p:cNvPicPr>
          <p:nvPr/>
        </p:nvPicPr>
        <p:blipFill>
          <a:blip r:embed="rId2"/>
          <a:stretch>
            <a:fillRect/>
          </a:stretch>
        </p:blipFill>
        <p:spPr>
          <a:xfrm>
            <a:off x="1905000" y="2133600"/>
            <a:ext cx="4419600" cy="3282701"/>
          </a:xfrm>
          <a:prstGeom prst="rect">
            <a:avLst/>
          </a:prstGeom>
        </p:spPr>
      </p:pic>
      <p:pic>
        <p:nvPicPr>
          <p:cNvPr id="15" name="Picture 14" descr="png-3.png"/>
          <p:cNvPicPr>
            <a:picLocks noChangeAspect="1"/>
          </p:cNvPicPr>
          <p:nvPr/>
        </p:nvPicPr>
        <p:blipFill>
          <a:blip r:embed="rId3"/>
          <a:stretch>
            <a:fillRect/>
          </a:stretch>
        </p:blipFill>
        <p:spPr>
          <a:xfrm>
            <a:off x="1828800" y="1143000"/>
            <a:ext cx="4876801" cy="3581400"/>
          </a:xfrm>
          <a:prstGeom prst="rect">
            <a:avLst/>
          </a:prstGeom>
        </p:spPr>
      </p:pic>
      <p:pic>
        <p:nvPicPr>
          <p:cNvPr id="16" name="Picture 15" descr="png-3.png"/>
          <p:cNvPicPr>
            <a:picLocks noChangeAspect="1"/>
          </p:cNvPicPr>
          <p:nvPr/>
        </p:nvPicPr>
        <p:blipFill>
          <a:blip r:embed="rId3"/>
          <a:stretch>
            <a:fillRect/>
          </a:stretch>
        </p:blipFill>
        <p:spPr>
          <a:xfrm rot="16200000">
            <a:off x="1257300" y="1790702"/>
            <a:ext cx="4876801" cy="3581400"/>
          </a:xfrm>
          <a:prstGeom prst="rect">
            <a:avLst/>
          </a:prstGeom>
        </p:spPr>
      </p:pic>
      <p:pic>
        <p:nvPicPr>
          <p:cNvPr id="17" name="Picture 16" descr="png-3.png"/>
          <p:cNvPicPr>
            <a:picLocks noChangeAspect="1"/>
          </p:cNvPicPr>
          <p:nvPr/>
        </p:nvPicPr>
        <p:blipFill>
          <a:blip r:embed="rId3"/>
          <a:stretch>
            <a:fillRect/>
          </a:stretch>
        </p:blipFill>
        <p:spPr>
          <a:xfrm rot="5400000">
            <a:off x="2400299" y="1257301"/>
            <a:ext cx="4876801" cy="3581400"/>
          </a:xfrm>
          <a:prstGeom prst="rect">
            <a:avLst/>
          </a:prstGeom>
        </p:spPr>
      </p:pic>
      <p:sp>
        <p:nvSpPr>
          <p:cNvPr id="18" name="TextBox 17"/>
          <p:cNvSpPr txBox="1"/>
          <p:nvPr/>
        </p:nvSpPr>
        <p:spPr>
          <a:xfrm>
            <a:off x="2209800" y="1295400"/>
            <a:ext cx="3733800" cy="369332"/>
          </a:xfrm>
          <a:prstGeom prst="rect">
            <a:avLst/>
          </a:prstGeom>
          <a:noFill/>
        </p:spPr>
        <p:txBody>
          <a:bodyPr wrap="square" rtlCol="0">
            <a:spAutoFit/>
          </a:bodyPr>
          <a:lstStyle/>
          <a:p>
            <a:endParaRPr lang="en-US" dirty="0"/>
          </a:p>
        </p:txBody>
      </p:sp>
      <p:sp>
        <p:nvSpPr>
          <p:cNvPr id="19" name="Rectangle 18"/>
          <p:cNvSpPr/>
          <p:nvPr/>
        </p:nvSpPr>
        <p:spPr>
          <a:xfrm>
            <a:off x="1260807" y="2967335"/>
            <a:ext cx="6622390" cy="1862048"/>
          </a:xfrm>
          <a:prstGeom prst="rect">
            <a:avLst/>
          </a:prstGeom>
          <a:noFill/>
        </p:spPr>
        <p:txBody>
          <a:bodyPr wrap="none" lIns="91440" tIns="45720" rIns="91440" bIns="45720">
            <a:spAutoFit/>
          </a:bodyPr>
          <a:lstStyle/>
          <a:p>
            <a:pPr algn="ctr"/>
            <a:r>
              <a:rPr lang="en-U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a:t>
            </a:r>
            <a:endParaRPr lang="en-U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0439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3.33333E-6 -4.44444E-6 L 0.2875 0.21112 " pathEditMode="relative" rAng="0" ptsTypes="AA">
                                      <p:cBhvr>
                                        <p:cTn id="6" dur="2000" fill="hold"/>
                                        <p:tgtEl>
                                          <p:spTgt spid="17"/>
                                        </p:tgtEl>
                                        <p:attrNameLst>
                                          <p:attrName>ppt_x</p:attrName>
                                          <p:attrName>ppt_y</p:attrName>
                                        </p:attrNameLst>
                                      </p:cBhvr>
                                      <p:rCtr x="14375" y="10556"/>
                                    </p:animMotion>
                                  </p:childTnLst>
                                </p:cTn>
                              </p:par>
                              <p:par>
                                <p:cTn id="7" presetID="56" presetClass="path" presetSubtype="0" accel="50000" decel="50000" fill="hold" nodeType="withEffect">
                                  <p:stCondLst>
                                    <p:cond delay="0"/>
                                  </p:stCondLst>
                                  <p:childTnLst>
                                    <p:animMotion origin="layout" path="M 3.33333E-6 2.22222E-6 L 0.29166 -0.18334 " pathEditMode="relative" rAng="0" ptsTypes="AA">
                                      <p:cBhvr>
                                        <p:cTn id="8" dur="2000" fill="hold"/>
                                        <p:tgtEl>
                                          <p:spTgt spid="15"/>
                                        </p:tgtEl>
                                        <p:attrNameLst>
                                          <p:attrName>ppt_x</p:attrName>
                                          <p:attrName>ppt_y</p:attrName>
                                        </p:attrNameLst>
                                      </p:cBhvr>
                                      <p:rCtr x="14600" y="-9200"/>
                                    </p:animMotion>
                                  </p:childTnLst>
                                </p:cTn>
                              </p:par>
                              <p:par>
                                <p:cTn id="9" presetID="56" presetClass="path" presetSubtype="0" accel="50000" decel="50000" fill="hold" nodeType="withEffect">
                                  <p:stCondLst>
                                    <p:cond delay="0"/>
                                  </p:stCondLst>
                                  <p:childTnLst>
                                    <p:animMotion origin="layout" path="M 3.33333E-6 -2.22222E-6 L -0.22084 -0.2 " pathEditMode="relative" rAng="0" ptsTypes="AA">
                                      <p:cBhvr>
                                        <p:cTn id="10" dur="2000" fill="hold"/>
                                        <p:tgtEl>
                                          <p:spTgt spid="16"/>
                                        </p:tgtEl>
                                        <p:attrNameLst>
                                          <p:attrName>ppt_x</p:attrName>
                                          <p:attrName>ppt_y</p:attrName>
                                        </p:attrNameLst>
                                      </p:cBhvr>
                                      <p:rCtr x="-11000" y="-10000"/>
                                    </p:animMotion>
                                  </p:childTnLst>
                                </p:cTn>
                              </p:par>
                              <p:par>
                                <p:cTn id="11" presetID="49" presetClass="path" presetSubtype="0" accel="50000" decel="50000" fill="hold" nodeType="withEffect">
                                  <p:stCondLst>
                                    <p:cond delay="0"/>
                                  </p:stCondLst>
                                  <p:childTnLst>
                                    <p:animMotion origin="layout" path="M 0 -2.96296E-6 L -0.20833 0.20672 " pathEditMode="relative" rAng="0" ptsTypes="AA">
                                      <p:cBhvr>
                                        <p:cTn id="12" dur="2000" fill="hold"/>
                                        <p:tgtEl>
                                          <p:spTgt spid="14"/>
                                        </p:tgtEl>
                                        <p:attrNameLst>
                                          <p:attrName>ppt_x</p:attrName>
                                          <p:attrName>ppt_y</p:attrName>
                                        </p:attrNameLst>
                                      </p:cBhvr>
                                      <p:rCtr x="-10417" y="10324"/>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tami\AppData\Local\Microsoft\Windows\Temporary Internet Files\Content.IE5\B89LCY26\MCj0441880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294" y="626856"/>
            <a:ext cx="3276600" cy="432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a:spLocks noChangeArrowheads="1"/>
          </p:cNvSpPr>
          <p:nvPr/>
        </p:nvSpPr>
        <p:spPr bwMode="auto">
          <a:xfrm>
            <a:off x="464910" y="914400"/>
            <a:ext cx="3573689" cy="1295400"/>
          </a:xfrm>
          <a:prstGeom prst="wedgeRoundRectCallout">
            <a:avLst>
              <a:gd name="adj1" fmla="val 59519"/>
              <a:gd name="adj2" fmla="val 78495"/>
              <a:gd name="adj3" fmla="val 16667"/>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r>
              <a:rPr lang="en-US" sz="2800" b="1" dirty="0">
                <a:latin typeface="Book Antiqua" pitchFamily="18" charset="0"/>
              </a:rPr>
              <a:t>Wait! There’s a different way.</a:t>
            </a:r>
            <a:endParaRPr lang="en-GB" sz="2800" b="1" dirty="0">
              <a:latin typeface="Book Antiqua" pitchFamily="18" charset="0"/>
            </a:endParaRPr>
          </a:p>
        </p:txBody>
      </p:sp>
      <p:sp>
        <p:nvSpPr>
          <p:cNvPr id="4" name="TextBox 3"/>
          <p:cNvSpPr txBox="1">
            <a:spLocks noChangeArrowheads="1"/>
          </p:cNvSpPr>
          <p:nvPr/>
        </p:nvSpPr>
        <p:spPr bwMode="auto">
          <a:xfrm>
            <a:off x="609600" y="5406241"/>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2800" dirty="0">
                <a:latin typeface="Book Antiqua" pitchFamily="18" charset="0"/>
              </a:rPr>
              <a:t>Life in </a:t>
            </a:r>
            <a:r>
              <a:rPr lang="en-US" sz="2800" dirty="0" smtClean="0">
                <a:latin typeface="Book Antiqua" pitchFamily="18" charset="0"/>
              </a:rPr>
              <a:t>the hill </a:t>
            </a:r>
            <a:r>
              <a:rPr lang="en-US" sz="2800" dirty="0">
                <a:latin typeface="Book Antiqua" pitchFamily="18" charset="0"/>
              </a:rPr>
              <a:t>is challenging; </a:t>
            </a:r>
            <a:r>
              <a:rPr lang="en-US" sz="2800" i="1" dirty="0">
                <a:solidFill>
                  <a:srgbClr val="C00000"/>
                </a:solidFill>
                <a:latin typeface="Book Antiqua" pitchFamily="18" charset="0"/>
              </a:rPr>
              <a:t>therefore</a:t>
            </a:r>
            <a:r>
              <a:rPr lang="en-US" sz="2800" dirty="0">
                <a:solidFill>
                  <a:srgbClr val="C00000"/>
                </a:solidFill>
                <a:latin typeface="Book Antiqua" pitchFamily="18" charset="0"/>
              </a:rPr>
              <a:t>,</a:t>
            </a:r>
            <a:r>
              <a:rPr lang="en-US" sz="2800" dirty="0">
                <a:solidFill>
                  <a:srgbClr val="0070C0"/>
                </a:solidFill>
                <a:latin typeface="Book Antiqua" pitchFamily="18" charset="0"/>
              </a:rPr>
              <a:t> </a:t>
            </a:r>
            <a:r>
              <a:rPr lang="en-US" sz="2800" dirty="0">
                <a:latin typeface="Book Antiqua" pitchFamily="18" charset="0"/>
              </a:rPr>
              <a:t>it can be very exciting.</a:t>
            </a:r>
            <a:endParaRPr lang="en-GB" sz="2800" dirty="0">
              <a:latin typeface="Book Antiqua" pitchFamily="18" charset="0"/>
            </a:endParaRPr>
          </a:p>
        </p:txBody>
      </p:sp>
    </p:spTree>
    <p:extLst>
      <p:ext uri="{BB962C8B-B14F-4D97-AF65-F5344CB8AC3E}">
        <p14:creationId xmlns:p14="http://schemas.microsoft.com/office/powerpoint/2010/main" val="3868857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bcdn-sphotos-f-a.akamaihd.net/hphotos-ak-xtf1/v/t1.0-9/10492455_1429649627318827_328011249767869099_n.jpg?oh=40ff302fb999cfdd2dce4b34b508d11c&amp;oe=559DDEF8&amp;__gda__=1436201379_e40506ef2dcb16b2ee623c70a75c4826"/>
          <p:cNvPicPr>
            <a:picLocks noChangeAspect="1" noChangeArrowheads="1"/>
          </p:cNvPicPr>
          <p:nvPr/>
        </p:nvPicPr>
        <p:blipFill rotWithShape="1">
          <a:blip r:embed="rId3">
            <a:extLst>
              <a:ext uri="{28A0092B-C50C-407E-A947-70E740481C1C}">
                <a14:useLocalDpi xmlns:a14="http://schemas.microsoft.com/office/drawing/2010/main" val="0"/>
              </a:ext>
            </a:extLst>
          </a:blip>
          <a:srcRect t="27342"/>
          <a:stretch/>
        </p:blipFill>
        <p:spPr bwMode="auto">
          <a:xfrm>
            <a:off x="1788695" y="304800"/>
            <a:ext cx="51816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256226"/>
            <a:ext cx="497591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The launch was over crowded </a:t>
            </a:r>
            <a:r>
              <a:rPr lang="en-US" sz="28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TextBox 2"/>
          <p:cNvSpPr txBox="1"/>
          <p:nvPr/>
        </p:nvSpPr>
        <p:spPr>
          <a:xfrm>
            <a:off x="5022518" y="5194671"/>
            <a:ext cx="3895554" cy="584775"/>
          </a:xfrm>
          <a:prstGeom prst="rect">
            <a:avLst/>
          </a:prstGeom>
          <a:noFill/>
        </p:spPr>
        <p:txBody>
          <a:bodyPr wrap="none" rtlCol="0">
            <a:spAutoFit/>
          </a:bodyPr>
          <a:lstStyle/>
          <a:p>
            <a:r>
              <a:rPr lang="en-US" sz="2800" b="1" u="sng" dirty="0" smtClean="0">
                <a:solidFill>
                  <a:srgbClr val="002060"/>
                </a:solidFill>
                <a:latin typeface="Times New Roman" pitchFamily="18" charset="0"/>
                <a:cs typeface="Times New Roman" pitchFamily="18" charset="0"/>
              </a:rPr>
              <a:t>As a result</a:t>
            </a:r>
            <a:r>
              <a:rPr lang="en-US" sz="2800" b="1" dirty="0" smtClean="0">
                <a:solidFill>
                  <a:srgbClr val="00206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it may sink</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99121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2000"/>
                                  </p:stCondLst>
                                  <p:childTnLst>
                                    <p:animMotion origin="layout" path="M 0 -4.44444E-6 L -0.01667 0.45 " pathEditMode="relative" rAng="0" ptsTypes="AA">
                                      <p:cBhvr>
                                        <p:cTn id="17" dur="3000" fill="hold"/>
                                        <p:tgtEl>
                                          <p:spTgt spid="4"/>
                                        </p:tgtEl>
                                        <p:attrNameLst>
                                          <p:attrName>ppt_x</p:attrName>
                                          <p:attrName>ppt_y</p:attrName>
                                        </p:attrNameLst>
                                      </p:cBhvr>
                                      <p:rCtr x="-833" y="22500"/>
                                    </p:animMotion>
                                  </p:childTnLst>
                                </p:cTn>
                              </p:par>
                              <p:par>
                                <p:cTn id="18" presetID="53" presetClass="entr" presetSubtype="16" fill="hold" grpId="0" nodeType="withEffect">
                                  <p:stCondLst>
                                    <p:cond delay="20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52400"/>
            <a:ext cx="6870700" cy="1600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latin typeface="Book Antiqua" pitchFamily="18" charset="0"/>
              </a:rPr>
              <a:t>Always use a comma after </a:t>
            </a:r>
            <a:r>
              <a:rPr lang="en-US" sz="4000" b="1" i="1" dirty="0" smtClean="0">
                <a:latin typeface="Book Antiqua" pitchFamily="18" charset="0"/>
              </a:rPr>
              <a:t>“</a:t>
            </a:r>
            <a:r>
              <a:rPr lang="en-US" sz="4000" b="1" i="1" u="sng" dirty="0" smtClean="0">
                <a:latin typeface="Book Antiqua" pitchFamily="18" charset="0"/>
              </a:rPr>
              <a:t>however” </a:t>
            </a:r>
            <a:r>
              <a:rPr lang="en-US" sz="4000" b="1" u="sng" dirty="0" smtClean="0">
                <a:latin typeface="Book Antiqua" pitchFamily="18" charset="0"/>
              </a:rPr>
              <a:t>and </a:t>
            </a:r>
            <a:r>
              <a:rPr lang="en-US" sz="4000" b="1" i="1" u="sng" dirty="0" smtClean="0">
                <a:solidFill>
                  <a:schemeClr val="tx2"/>
                </a:solidFill>
                <a:latin typeface="Book Antiqua" pitchFamily="18" charset="0"/>
              </a:rPr>
              <a:t>“therefore”</a:t>
            </a:r>
            <a:r>
              <a:rPr lang="en-US" sz="4000" b="1" i="1" dirty="0" smtClean="0">
                <a:solidFill>
                  <a:schemeClr val="tx2"/>
                </a:solidFill>
                <a:latin typeface="Book Antiqua" pitchFamily="18" charset="0"/>
              </a:rPr>
              <a:t>.</a:t>
            </a:r>
            <a:endParaRPr lang="en-US" sz="4000" b="1" i="1" dirty="0">
              <a:solidFill>
                <a:schemeClr val="tx2"/>
              </a:solidFill>
              <a:latin typeface="Book Antiqua" pitchFamily="18" charset="0"/>
            </a:endParaRPr>
          </a:p>
        </p:txBody>
      </p:sp>
      <p:sp>
        <p:nvSpPr>
          <p:cNvPr id="3" name="Rectangle 3"/>
          <p:cNvSpPr txBox="1">
            <a:spLocks noChangeArrowheads="1"/>
          </p:cNvSpPr>
          <p:nvPr/>
        </p:nvSpPr>
        <p:spPr>
          <a:xfrm>
            <a:off x="685800" y="1828800"/>
            <a:ext cx="4246563" cy="1671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latin typeface="Book Antiqua" pitchFamily="18" charset="0"/>
              </a:rPr>
              <a:t>I don’t like when it rains, however we desperately need water in our tent.</a:t>
            </a:r>
            <a:endParaRPr lang="en-US" sz="2400" b="1" dirty="0">
              <a:latin typeface="Book Antiqua" pitchFamily="18" charset="0"/>
            </a:endParaRPr>
          </a:p>
        </p:txBody>
      </p:sp>
      <p:sp>
        <p:nvSpPr>
          <p:cNvPr id="4" name="Text Box 6"/>
          <p:cNvSpPr txBox="1">
            <a:spLocks noChangeArrowheads="1"/>
          </p:cNvSpPr>
          <p:nvPr/>
        </p:nvSpPr>
        <p:spPr bwMode="auto">
          <a:xfrm>
            <a:off x="2786062" y="3286125"/>
            <a:ext cx="5976938" cy="2123658"/>
          </a:xfrm>
          <a:prstGeom prst="rect">
            <a:avLst/>
          </a:prstGeom>
          <a:noFill/>
          <a:ln w="9525">
            <a:noFill/>
            <a:miter lim="800000"/>
            <a:headEnd/>
            <a:tailEnd/>
          </a:ln>
          <a:effectLst/>
        </p:spPr>
        <p:txBody>
          <a:bodyPr>
            <a:spAutoFit/>
          </a:bodyPr>
          <a:lstStyle/>
          <a:p>
            <a:pPr>
              <a:spcBef>
                <a:spcPct val="50000"/>
              </a:spcBef>
              <a:defRPr/>
            </a:pPr>
            <a:r>
              <a:rPr lang="en-US" sz="2400" b="1" dirty="0">
                <a:latin typeface="Book Antiqua" pitchFamily="18" charset="0"/>
              </a:rPr>
              <a:t>I don’t like when it rains. </a:t>
            </a:r>
            <a:r>
              <a:rPr lang="en-US" sz="2400" b="1" i="1" dirty="0">
                <a:solidFill>
                  <a:srgbClr val="C00000"/>
                </a:solidFill>
                <a:latin typeface="Book Antiqua" pitchFamily="18" charset="0"/>
              </a:rPr>
              <a:t>However, </a:t>
            </a:r>
            <a:r>
              <a:rPr lang="en-US" sz="2400" b="1" dirty="0">
                <a:latin typeface="Book Antiqua" pitchFamily="18" charset="0"/>
              </a:rPr>
              <a:t>we desperately need water in our </a:t>
            </a:r>
            <a:r>
              <a:rPr lang="en-US" sz="2400" b="1" dirty="0" smtClean="0">
                <a:latin typeface="Book Antiqua" pitchFamily="18" charset="0"/>
              </a:rPr>
              <a:t>tent.</a:t>
            </a:r>
            <a:endParaRPr lang="en-US" sz="2400" b="1" dirty="0">
              <a:latin typeface="Book Antiqua" pitchFamily="18" charset="0"/>
            </a:endParaRPr>
          </a:p>
          <a:p>
            <a:pPr>
              <a:spcBef>
                <a:spcPct val="50000"/>
              </a:spcBef>
              <a:defRPr/>
            </a:pPr>
            <a:r>
              <a:rPr lang="en-US" sz="2400" b="1" dirty="0" smtClean="0">
                <a:latin typeface="Book Antiqua" pitchFamily="18" charset="0"/>
              </a:rPr>
              <a:t>OR </a:t>
            </a:r>
            <a:endParaRPr lang="en-US" sz="2400" b="1" dirty="0">
              <a:latin typeface="Book Antiqua" pitchFamily="18" charset="0"/>
            </a:endParaRPr>
          </a:p>
          <a:p>
            <a:r>
              <a:rPr lang="en-US" sz="2400" b="1" dirty="0">
                <a:latin typeface="Book Antiqua" pitchFamily="18" charset="0"/>
              </a:rPr>
              <a:t>I don’t like when it </a:t>
            </a:r>
            <a:r>
              <a:rPr lang="en-US" sz="2400" b="1" dirty="0" smtClean="0">
                <a:latin typeface="Book Antiqua" pitchFamily="18" charset="0"/>
              </a:rPr>
              <a:t>rains; however</a:t>
            </a:r>
            <a:r>
              <a:rPr lang="en-US" sz="2400" b="1" dirty="0">
                <a:latin typeface="Book Antiqua" pitchFamily="18" charset="0"/>
              </a:rPr>
              <a:t>, we desperately need water in our </a:t>
            </a:r>
            <a:r>
              <a:rPr lang="en-US" sz="2400" b="1" dirty="0" smtClean="0">
                <a:latin typeface="Book Antiqua" pitchFamily="18" charset="0"/>
              </a:rPr>
              <a:t>tent.</a:t>
            </a:r>
            <a:endParaRPr lang="en-US" sz="2400" b="1" dirty="0">
              <a:latin typeface="Book Antiqua" pitchFamily="18" charset="0"/>
            </a:endParaRPr>
          </a:p>
        </p:txBody>
      </p:sp>
      <p:cxnSp>
        <p:nvCxnSpPr>
          <p:cNvPr id="5" name="Straight Arrow Connector 8"/>
          <p:cNvCxnSpPr>
            <a:cxnSpLocks noChangeShapeType="1"/>
            <a:stCxn id="6" idx="0"/>
          </p:cNvCxnSpPr>
          <p:nvPr/>
        </p:nvCxnSpPr>
        <p:spPr bwMode="auto">
          <a:xfrm flipV="1">
            <a:off x="1443831" y="2500313"/>
            <a:ext cx="842169" cy="8572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 name="Oval 5"/>
          <p:cNvSpPr/>
          <p:nvPr/>
        </p:nvSpPr>
        <p:spPr bwMode="auto">
          <a:xfrm>
            <a:off x="101600" y="3357563"/>
            <a:ext cx="2684461" cy="2606675"/>
          </a:xfrm>
          <a:prstGeom prst="ellipse">
            <a:avLst/>
          </a:prstGeom>
          <a:solidFill>
            <a:schemeClr val="tx2">
              <a:lumMod val="60000"/>
              <a:lumOff val="4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a:defRPr/>
            </a:pPr>
            <a:r>
              <a:rPr lang="en-US" sz="2400" b="1" dirty="0">
                <a:solidFill>
                  <a:schemeClr val="bg1"/>
                </a:solidFill>
                <a:latin typeface="Book Antiqua" pitchFamily="18" charset="0"/>
              </a:rPr>
              <a:t>Use a comma </a:t>
            </a:r>
            <a:r>
              <a:rPr lang="en-US" sz="2400" b="1" u="sng" dirty="0">
                <a:solidFill>
                  <a:schemeClr val="bg1"/>
                </a:solidFill>
                <a:latin typeface="Book Antiqua" pitchFamily="18" charset="0"/>
              </a:rPr>
              <a:t>after </a:t>
            </a:r>
            <a:r>
              <a:rPr lang="en-US" sz="2400" b="1" dirty="0">
                <a:solidFill>
                  <a:schemeClr val="bg1"/>
                </a:solidFill>
                <a:latin typeface="Book Antiqua" pitchFamily="18" charset="0"/>
              </a:rPr>
              <a:t>however.</a:t>
            </a:r>
          </a:p>
        </p:txBody>
      </p:sp>
    </p:spTree>
    <p:extLst>
      <p:ext uri="{BB962C8B-B14F-4D97-AF65-F5344CB8AC3E}">
        <p14:creationId xmlns:p14="http://schemas.microsoft.com/office/powerpoint/2010/main" val="3138872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579438"/>
            <a:ext cx="7772400" cy="1143000"/>
          </a:xfrm>
          <a:prstGeom prst="rect">
            <a:avLst/>
          </a:prstGeom>
          <a:ln>
            <a:solidFill>
              <a:schemeClr val="tx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Book Antiqua" pitchFamily="18" charset="0"/>
              </a:rPr>
              <a:t>Connectors of cause and effect</a:t>
            </a:r>
            <a:endParaRPr lang="en-US" sz="2800" b="1" dirty="0" smtClean="0">
              <a:latin typeface="Book Antiqua" pitchFamily="18" charset="0"/>
            </a:endParaRPr>
          </a:p>
        </p:txBody>
      </p:sp>
      <p:sp>
        <p:nvSpPr>
          <p:cNvPr id="3" name="Rectangle 3"/>
          <p:cNvSpPr txBox="1">
            <a:spLocks noChangeArrowheads="1"/>
          </p:cNvSpPr>
          <p:nvPr/>
        </p:nvSpPr>
        <p:spPr>
          <a:xfrm>
            <a:off x="990600" y="1905000"/>
            <a:ext cx="7543800" cy="3657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b="1" dirty="0" smtClean="0">
                <a:latin typeface="NikoshBAN" pitchFamily="2" charset="0"/>
                <a:cs typeface="NikoshBAN" pitchFamily="2" charset="0"/>
              </a:rPr>
              <a:t>Therefore</a:t>
            </a:r>
            <a:r>
              <a:rPr lang="bn-IN" sz="2800" b="1" dirty="0" smtClean="0">
                <a:latin typeface="NikoshBAN" pitchFamily="2" charset="0"/>
                <a:cs typeface="NikoshBAN" pitchFamily="2" charset="0"/>
              </a:rPr>
              <a:t>		- অতএব</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Consequently</a:t>
            </a:r>
            <a:r>
              <a:rPr lang="bn-IN" sz="2800" b="1" dirty="0" smtClean="0">
                <a:latin typeface="NikoshBAN" pitchFamily="2" charset="0"/>
                <a:cs typeface="NikoshBAN" pitchFamily="2" charset="0"/>
              </a:rPr>
              <a:t>		-ফলস্বরূপ/পরিনামে</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As a result</a:t>
            </a:r>
            <a:r>
              <a:rPr lang="bn-IN" sz="2800" b="1" dirty="0" smtClean="0">
                <a:latin typeface="NikoshBAN" pitchFamily="2" charset="0"/>
                <a:cs typeface="NikoshBAN" pitchFamily="2" charset="0"/>
              </a:rPr>
              <a:t>		-ফলে</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Thus</a:t>
            </a:r>
            <a:r>
              <a:rPr lang="bn-IN" sz="2800" b="1" dirty="0" smtClean="0">
                <a:latin typeface="NikoshBAN" pitchFamily="2" charset="0"/>
                <a:cs typeface="NikoshBAN" pitchFamily="2" charset="0"/>
              </a:rPr>
              <a:t>			-এভাবে</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For this reason</a:t>
            </a:r>
            <a:r>
              <a:rPr lang="bn-IN" sz="2800" b="1" dirty="0" smtClean="0">
                <a:latin typeface="NikoshBAN" pitchFamily="2" charset="0"/>
                <a:cs typeface="NikoshBAN" pitchFamily="2" charset="0"/>
              </a:rPr>
              <a:t>	</a:t>
            </a:r>
            <a:r>
              <a:rPr lang="bn-IN" sz="2800" b="1" dirty="0" smtClean="0">
                <a:latin typeface="NikoshBAN" pitchFamily="2" charset="0"/>
                <a:cs typeface="NikoshBAN" pitchFamily="2" charset="0"/>
              </a:rPr>
              <a:t>-</a:t>
            </a:r>
            <a:r>
              <a:rPr lang="bn-IN" sz="2800" b="1" dirty="0" smtClean="0">
                <a:latin typeface="NikoshBAN" pitchFamily="2" charset="0"/>
                <a:cs typeface="NikoshBAN" pitchFamily="2" charset="0"/>
              </a:rPr>
              <a:t>এ কারনে</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Because</a:t>
            </a:r>
            <a:r>
              <a:rPr lang="bn-IN" sz="2800" b="1" dirty="0" smtClean="0">
                <a:latin typeface="NikoshBAN" pitchFamily="2" charset="0"/>
                <a:cs typeface="NikoshBAN" pitchFamily="2" charset="0"/>
              </a:rPr>
              <a:t>			-কারণ</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Because of</a:t>
            </a:r>
            <a:r>
              <a:rPr lang="bn-IN" sz="2800" b="1" dirty="0" smtClean="0">
                <a:latin typeface="NikoshBAN" pitchFamily="2" charset="0"/>
                <a:cs typeface="NikoshBAN" pitchFamily="2" charset="0"/>
              </a:rPr>
              <a:t>		-কারনে/জন্যে </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In order to</a:t>
            </a:r>
            <a:r>
              <a:rPr lang="bn-IN" sz="2800" b="1" dirty="0" smtClean="0">
                <a:latin typeface="NikoshBAN" pitchFamily="2" charset="0"/>
                <a:cs typeface="NikoshBAN" pitchFamily="2" charset="0"/>
              </a:rPr>
              <a:t>		-কারনে/জন্যে</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So that</a:t>
            </a:r>
            <a:r>
              <a:rPr lang="bn-IN" sz="2800" b="1" dirty="0" smtClean="0">
                <a:latin typeface="NikoshBAN" pitchFamily="2" charset="0"/>
                <a:cs typeface="NikoshBAN" pitchFamily="2" charset="0"/>
              </a:rPr>
              <a:t>			-যাতে</a:t>
            </a:r>
            <a:endParaRPr lang="en-US" sz="2800" b="1" dirty="0" smtClean="0">
              <a:latin typeface="NikoshBAN" pitchFamily="2" charset="0"/>
              <a:cs typeface="NikoshBAN" pitchFamily="2" charset="0"/>
            </a:endParaRPr>
          </a:p>
        </p:txBody>
      </p:sp>
    </p:spTree>
    <p:extLst>
      <p:ext uri="{BB962C8B-B14F-4D97-AF65-F5344CB8AC3E}">
        <p14:creationId xmlns:p14="http://schemas.microsoft.com/office/powerpoint/2010/main" val="1671122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7200"/>
            <a:ext cx="3923222"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210" y="425116"/>
            <a:ext cx="3733800" cy="4343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Rectangle 4"/>
          <p:cNvSpPr/>
          <p:nvPr/>
        </p:nvSpPr>
        <p:spPr>
          <a:xfrm>
            <a:off x="152400" y="5297269"/>
            <a:ext cx="9144000" cy="646331"/>
          </a:xfrm>
          <a:prstGeom prst="rect">
            <a:avLst/>
          </a:prstGeom>
          <a:noFill/>
        </p:spPr>
        <p:txBody>
          <a:bodyPr wrap="square" lIns="91440" tIns="45720" rIns="91440" bIns="45720">
            <a:spAutoFit/>
          </a:bodyPr>
          <a:lstStyle/>
          <a:p>
            <a:pPr algn="ctr"/>
            <a:r>
              <a:rPr lang="en-US" sz="3600" b="1" u="sng" cap="none" spc="0" dirty="0" smtClean="0">
                <a:ln w="17780" cmpd="sng">
                  <a:solidFill>
                    <a:srgbClr val="FFFFFF"/>
                  </a:solidFill>
                  <a:prstDash val="solid"/>
                  <a:miter lim="800000"/>
                </a:ln>
                <a:solidFill>
                  <a:schemeClr val="tx2"/>
                </a:solidFill>
                <a:effectLst>
                  <a:outerShdw blurRad="50800" algn="tl" rotWithShape="0">
                    <a:srgbClr val="000000"/>
                  </a:outerShdw>
                </a:effectLst>
                <a:latin typeface="Times New Roman" pitchFamily="18" charset="0"/>
                <a:ea typeface="MS Mincho" pitchFamily="49" charset="-128"/>
                <a:cs typeface="Times New Roman" pitchFamily="18" charset="0"/>
              </a:rPr>
              <a:t>When</a:t>
            </a:r>
            <a:r>
              <a:rPr lang="en-US" sz="3600" b="1" cap="none" spc="0" dirty="0" smtClean="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ea typeface="MS Mincho" pitchFamily="49" charset="-128"/>
                <a:cs typeface="Times New Roman" pitchFamily="18" charset="0"/>
              </a:rPr>
              <a:t> </a:t>
            </a:r>
            <a:r>
              <a:rPr lang="en-US" sz="3600" b="1" cap="none" spc="0" dirty="0" smtClean="0">
                <a:ln w="17780" cmpd="sng">
                  <a:solidFill>
                    <a:srgbClr val="FFFFFF"/>
                  </a:solidFill>
                  <a:prstDash val="solid"/>
                  <a:miter lim="800000"/>
                </a:ln>
                <a:effectLst>
                  <a:outerShdw blurRad="50800" algn="tl" rotWithShape="0">
                    <a:srgbClr val="000000"/>
                  </a:outerShdw>
                </a:effectLst>
                <a:latin typeface="Times New Roman" pitchFamily="18" charset="0"/>
                <a:ea typeface="MS Mincho" pitchFamily="49" charset="-128"/>
                <a:cs typeface="Times New Roman" pitchFamily="18" charset="0"/>
              </a:rPr>
              <a:t>it is spring , </a:t>
            </a:r>
            <a:r>
              <a:rPr lang="en-US" sz="3600" b="1" cap="none" spc="0" dirty="0" err="1" smtClean="0">
                <a:ln w="17780" cmpd="sng">
                  <a:solidFill>
                    <a:srgbClr val="FFFFFF"/>
                  </a:solidFill>
                  <a:prstDash val="solid"/>
                  <a:miter lim="800000"/>
                </a:ln>
                <a:effectLst>
                  <a:outerShdw blurRad="50800" algn="tl" rotWithShape="0">
                    <a:srgbClr val="000000"/>
                  </a:outerShdw>
                </a:effectLst>
                <a:latin typeface="Times New Roman" pitchFamily="18" charset="0"/>
                <a:ea typeface="MS Mincho" pitchFamily="49" charset="-128"/>
                <a:cs typeface="Times New Roman" pitchFamily="18" charset="0"/>
              </a:rPr>
              <a:t>colourful</a:t>
            </a:r>
            <a:r>
              <a:rPr lang="en-US" sz="3600" b="1" cap="none" spc="0" dirty="0" smtClean="0">
                <a:ln w="17780" cmpd="sng">
                  <a:solidFill>
                    <a:srgbClr val="FFFFFF"/>
                  </a:solidFill>
                  <a:prstDash val="solid"/>
                  <a:miter lim="800000"/>
                </a:ln>
                <a:effectLst>
                  <a:outerShdw blurRad="50800" algn="tl" rotWithShape="0">
                    <a:srgbClr val="000000"/>
                  </a:outerShdw>
                </a:effectLst>
                <a:latin typeface="Times New Roman" pitchFamily="18" charset="0"/>
                <a:ea typeface="MS Mincho" pitchFamily="49" charset="-128"/>
                <a:cs typeface="Times New Roman" pitchFamily="18" charset="0"/>
              </a:rPr>
              <a:t> flowers bloom</a:t>
            </a:r>
            <a:r>
              <a:rPr lang="en-US" sz="3600" b="1" cap="none" spc="0" dirty="0" smtClean="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ea typeface="MS Mincho" pitchFamily="49" charset="-128"/>
                <a:cs typeface="Times New Roman" pitchFamily="18" charset="0"/>
              </a:rPr>
              <a:t>.</a:t>
            </a:r>
            <a:endParaRPr lang="en-US" sz="3600" b="1" cap="none" spc="0" dirty="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127956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5185" r="71637" b="18499"/>
          <a:stretch/>
        </p:blipFill>
        <p:spPr>
          <a:xfrm>
            <a:off x="380553" y="2183043"/>
            <a:ext cx="3491045" cy="4303295"/>
          </a:xfrm>
          <a:prstGeom prst="rect">
            <a:avLst/>
          </a:prstGeom>
        </p:spPr>
      </p:pic>
      <p:pic>
        <p:nvPicPr>
          <p:cNvPr id="3074" name="Picture 2" descr="http://funnypicturesimages.com/images/image/children-carto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345"/>
          <a:stretch/>
        </p:blipFill>
        <p:spPr bwMode="auto">
          <a:xfrm>
            <a:off x="6079216" y="2367069"/>
            <a:ext cx="2986059" cy="4138863"/>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rot="1409089">
            <a:off x="3294807" y="151411"/>
            <a:ext cx="1376285" cy="28504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rgbClr val="FF0000"/>
                </a:solidFill>
                <a:latin typeface="Times New Roman" pitchFamily="18" charset="0"/>
                <a:cs typeface="Times New Roman" pitchFamily="18" charset="0"/>
              </a:rPr>
              <a:t>. In addition to </a:t>
            </a:r>
            <a:r>
              <a:rPr lang="en-US" sz="2000" b="1" dirty="0">
                <a:latin typeface="Times New Roman" pitchFamily="18" charset="0"/>
                <a:cs typeface="Times New Roman" pitchFamily="18" charset="0"/>
              </a:rPr>
              <a:t>, you  have lost the former one.</a:t>
            </a:r>
          </a:p>
        </p:txBody>
      </p:sp>
      <p:sp>
        <p:nvSpPr>
          <p:cNvPr id="5" name="Oval Callout 4"/>
          <p:cNvSpPr/>
          <p:nvPr/>
        </p:nvSpPr>
        <p:spPr>
          <a:xfrm rot="3250844">
            <a:off x="4179965" y="1351749"/>
            <a:ext cx="2560667" cy="330507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Are you okay ? I am deeply concerned about you. You have been depressed since you missed the new job  interview.</a:t>
            </a:r>
          </a:p>
        </p:txBody>
      </p:sp>
    </p:spTree>
    <p:extLst>
      <p:ext uri="{BB962C8B-B14F-4D97-AF65-F5344CB8AC3E}">
        <p14:creationId xmlns:p14="http://schemas.microsoft.com/office/powerpoint/2010/main" val="1778559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38200" y="914400"/>
            <a:ext cx="7696200" cy="762000"/>
          </a:xfrm>
          <a:prstGeom prst="rect">
            <a:avLst/>
          </a:prstGeom>
          <a:ln>
            <a:solidFill>
              <a:schemeClr val="tx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Book Antiqua" pitchFamily="18" charset="0"/>
              </a:rPr>
              <a:t>Connectors of sequence</a:t>
            </a:r>
            <a:endParaRPr lang="en-US" sz="2800" b="1" dirty="0" smtClean="0">
              <a:latin typeface="Book Antiqua" pitchFamily="18" charset="0"/>
            </a:endParaRPr>
          </a:p>
        </p:txBody>
      </p:sp>
      <p:sp>
        <p:nvSpPr>
          <p:cNvPr id="3" name="Rectangle 3"/>
          <p:cNvSpPr txBox="1">
            <a:spLocks noChangeArrowheads="1"/>
          </p:cNvSpPr>
          <p:nvPr/>
        </p:nvSpPr>
        <p:spPr>
          <a:xfrm>
            <a:off x="685800" y="2209800"/>
            <a:ext cx="7848599" cy="4195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b="1" dirty="0" smtClean="0">
                <a:latin typeface="NikoshBAN" pitchFamily="2" charset="0"/>
                <a:cs typeface="NikoshBAN" pitchFamily="2" charset="0"/>
              </a:rPr>
              <a:t>First / Firstly  </a:t>
            </a:r>
            <a:r>
              <a:rPr lang="bn-IN" sz="2800" b="1" dirty="0" smtClean="0">
                <a:latin typeface="NikoshBAN" pitchFamily="2" charset="0"/>
                <a:cs typeface="NikoshBAN" pitchFamily="2" charset="0"/>
              </a:rPr>
              <a:t>	</a:t>
            </a:r>
            <a:r>
              <a:rPr lang="en-US" sz="2800" b="1" dirty="0" smtClean="0">
                <a:latin typeface="NikoshBAN" pitchFamily="2" charset="0"/>
                <a:cs typeface="NikoshBAN" pitchFamily="2" charset="0"/>
              </a:rPr>
              <a:t>	</a:t>
            </a:r>
            <a:r>
              <a:rPr lang="en-US" sz="2800" b="1" dirty="0" smtClean="0">
                <a:latin typeface="NikoshBAN" pitchFamily="2" charset="0"/>
                <a:cs typeface="NikoshBAN" pitchFamily="2" charset="0"/>
              </a:rPr>
              <a:t>-</a:t>
            </a:r>
            <a:r>
              <a:rPr lang="bn-IN" sz="2800" b="1" dirty="0" smtClean="0">
                <a:latin typeface="NikoshBAN" pitchFamily="2" charset="0"/>
                <a:cs typeface="NikoshBAN" pitchFamily="2" charset="0"/>
              </a:rPr>
              <a:t>প্রথমত</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Second / secondly</a:t>
            </a:r>
            <a:r>
              <a:rPr lang="bn-IN" sz="2800" b="1" dirty="0" smtClean="0">
                <a:latin typeface="NikoshBAN" pitchFamily="2" charset="0"/>
                <a:cs typeface="NikoshBAN" pitchFamily="2" charset="0"/>
              </a:rPr>
              <a:t>		-দ্বিতীয়ত</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Third/Thirdly etc.</a:t>
            </a:r>
            <a:r>
              <a:rPr lang="bn-IN" sz="2800" b="1" dirty="0" smtClean="0">
                <a:latin typeface="NikoshBAN" pitchFamily="2" charset="0"/>
                <a:cs typeface="NikoshBAN" pitchFamily="2" charset="0"/>
              </a:rPr>
              <a:t>		</a:t>
            </a:r>
            <a:r>
              <a:rPr lang="en-US" sz="2800" b="1" dirty="0" smtClean="0">
                <a:latin typeface="NikoshBAN" pitchFamily="2" charset="0"/>
                <a:cs typeface="NikoshBAN" pitchFamily="2" charset="0"/>
              </a:rPr>
              <a:t>-</a:t>
            </a:r>
            <a:r>
              <a:rPr lang="bn-IN" sz="2800" b="1" dirty="0" smtClean="0">
                <a:latin typeface="NikoshBAN" pitchFamily="2" charset="0"/>
                <a:cs typeface="NikoshBAN" pitchFamily="2" charset="0"/>
              </a:rPr>
              <a:t>তৃতীয়ত ইত্যাদি।</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Next</a:t>
            </a:r>
            <a:r>
              <a:rPr lang="bn-IN" sz="2800" b="1" dirty="0" smtClean="0">
                <a:latin typeface="NikoshBAN" pitchFamily="2" charset="0"/>
                <a:cs typeface="NikoshBAN" pitchFamily="2" charset="0"/>
              </a:rPr>
              <a:t>				</a:t>
            </a:r>
            <a:r>
              <a:rPr lang="en-US" sz="2800" b="1" dirty="0" smtClean="0">
                <a:latin typeface="NikoshBAN" pitchFamily="2" charset="0"/>
                <a:cs typeface="NikoshBAN" pitchFamily="2" charset="0"/>
              </a:rPr>
              <a:t>-</a:t>
            </a:r>
            <a:r>
              <a:rPr lang="bn-IN" sz="2800" b="1" dirty="0" smtClean="0">
                <a:latin typeface="NikoshBAN" pitchFamily="2" charset="0"/>
                <a:cs typeface="NikoshBAN" pitchFamily="2" charset="0"/>
              </a:rPr>
              <a:t>তারপর</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Afterwards / After that</a:t>
            </a:r>
            <a:r>
              <a:rPr lang="bn-IN" sz="2800" b="1" dirty="0" smtClean="0">
                <a:latin typeface="NikoshBAN" pitchFamily="2" charset="0"/>
                <a:cs typeface="NikoshBAN" pitchFamily="2" charset="0"/>
              </a:rPr>
              <a:t>	-পরবর্তীতে/তারপর</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Eventually</a:t>
            </a:r>
            <a:r>
              <a:rPr lang="bn-IN" sz="2800" b="1" dirty="0" smtClean="0">
                <a:latin typeface="NikoshBAN" pitchFamily="2" charset="0"/>
                <a:cs typeface="NikoshBAN" pitchFamily="2" charset="0"/>
              </a:rPr>
              <a:t>			-অবশেষে</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Finally</a:t>
            </a:r>
            <a:r>
              <a:rPr lang="bn-IN" sz="2800" b="1" dirty="0" smtClean="0">
                <a:latin typeface="NikoshBAN" pitchFamily="2" charset="0"/>
                <a:cs typeface="NikoshBAN" pitchFamily="2" charset="0"/>
              </a:rPr>
              <a:t>				-অবশেষে</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Before that / </a:t>
            </a:r>
            <a:r>
              <a:rPr lang="en-US" sz="2800" b="1" dirty="0" smtClean="0">
                <a:latin typeface="NikoshBAN" pitchFamily="2" charset="0"/>
                <a:cs typeface="NikoshBAN" pitchFamily="2" charset="0"/>
              </a:rPr>
              <a:t>before hand</a:t>
            </a:r>
            <a:r>
              <a:rPr lang="en-US" sz="2800" b="1" dirty="0" smtClean="0">
                <a:latin typeface="NikoshBAN" pitchFamily="2" charset="0"/>
                <a:cs typeface="NikoshBAN" pitchFamily="2" charset="0"/>
              </a:rPr>
              <a:t> </a:t>
            </a:r>
            <a:r>
              <a:rPr lang="bn-IN" sz="2800" b="1" dirty="0" smtClean="0">
                <a:latin typeface="NikoshBAN" pitchFamily="2" charset="0"/>
                <a:cs typeface="NikoshBAN" pitchFamily="2" charset="0"/>
              </a:rPr>
              <a:t>-নির্দিষ্ট </a:t>
            </a:r>
            <a:r>
              <a:rPr lang="bn-IN" sz="2800" b="1" dirty="0" smtClean="0">
                <a:latin typeface="NikoshBAN" pitchFamily="2" charset="0"/>
                <a:cs typeface="NikoshBAN" pitchFamily="2" charset="0"/>
              </a:rPr>
              <a:t>সময়ের পূর্বেই</a:t>
            </a:r>
            <a:endParaRPr lang="en-US" sz="2800" b="1" dirty="0" smtClean="0">
              <a:latin typeface="NikoshBAN" pitchFamily="2" charset="0"/>
              <a:cs typeface="NikoshBAN" pitchFamily="2" charset="0"/>
            </a:endParaRPr>
          </a:p>
        </p:txBody>
      </p:sp>
    </p:spTree>
    <p:extLst>
      <p:ext uri="{BB962C8B-B14F-4D97-AF65-F5344CB8AC3E}">
        <p14:creationId xmlns:p14="http://schemas.microsoft.com/office/powerpoint/2010/main" val="1486958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z/busy-cartoon-bees-honey-5284606.jpg"/>
          <p:cNvPicPr>
            <a:picLocks noChangeAspect="1" noChangeArrowheads="1"/>
          </p:cNvPicPr>
          <p:nvPr/>
        </p:nvPicPr>
        <p:blipFill rotWithShape="1">
          <a:blip r:embed="rId3">
            <a:extLst>
              <a:ext uri="{28A0092B-C50C-407E-A947-70E740481C1C}">
                <a14:useLocalDpi xmlns:a14="http://schemas.microsoft.com/office/drawing/2010/main" val="0"/>
              </a:ext>
            </a:extLst>
          </a:blip>
          <a:srcRect b="12503"/>
          <a:stretch/>
        </p:blipFill>
        <p:spPr bwMode="auto">
          <a:xfrm>
            <a:off x="228601" y="0"/>
            <a:ext cx="86868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417403"/>
            <a:ext cx="7315200" cy="954107"/>
          </a:xfrm>
          <a:prstGeom prst="rect">
            <a:avLst/>
          </a:prstGeom>
          <a:noFill/>
        </p:spPr>
        <p:txBody>
          <a:bodyPr wrap="square" rtlCol="0">
            <a:spAutoFit/>
          </a:bodyPr>
          <a:lstStyle/>
          <a:p>
            <a:r>
              <a:rPr lang="en-US" sz="2800" b="1" u="sng" dirty="0" smtClean="0">
                <a:solidFill>
                  <a:schemeClr val="tx2"/>
                </a:solidFill>
                <a:latin typeface="Times New Roman" pitchFamily="18" charset="0"/>
                <a:cs typeface="Times New Roman" pitchFamily="18" charset="0"/>
              </a:rPr>
              <a:t>At first </a:t>
            </a:r>
            <a:r>
              <a:rPr lang="en-US" sz="2800" b="1" u="sng" dirty="0" smtClean="0">
                <a:solidFill>
                  <a:schemeClr val="accent6">
                    <a:lumMod val="75000"/>
                  </a:schemeClr>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The bees collect honey  from flowers. </a:t>
            </a:r>
          </a:p>
          <a:p>
            <a:r>
              <a:rPr lang="en-US" sz="2800" b="1" u="sng" dirty="0" smtClean="0">
                <a:solidFill>
                  <a:schemeClr val="tx2"/>
                </a:solidFill>
                <a:latin typeface="Times New Roman" pitchFamily="18" charset="0"/>
                <a:cs typeface="Times New Roman" pitchFamily="18" charset="0"/>
              </a:rPr>
              <a:t>After that </a:t>
            </a:r>
            <a:r>
              <a:rPr lang="en-US" sz="2800" b="1" dirty="0" smtClean="0">
                <a:latin typeface="Times New Roman" pitchFamily="18" charset="0"/>
                <a:cs typeface="Times New Roman" pitchFamily="18" charset="0"/>
              </a:rPr>
              <a:t>they  store them in the beehive.</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238219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60275"/>
            <a:ext cx="1942126" cy="183270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987" y="2060275"/>
            <a:ext cx="1953719" cy="183270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7" name="Picture 5" descr="http://pad3.whstatic.com/images/thumb/f/f2/Make-Indian-Milk-Tea-Step-1.jpg/670px-Make-Indian-Milk-Tea-Ste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297" y="2060275"/>
            <a:ext cx="1824904" cy="183270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846" y="4099706"/>
            <a:ext cx="2278207" cy="21589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7797" y="2060274"/>
            <a:ext cx="1802355" cy="183270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82" name="Picture 10" descr="Image result for adding milk to t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199" y="4076064"/>
            <a:ext cx="2466975" cy="21825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4152" y="4123348"/>
            <a:ext cx="2286000" cy="213528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rot="10800000" flipV="1">
            <a:off x="457199" y="101157"/>
            <a:ext cx="8634639" cy="2000548"/>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Discuss the pictures in pairs . Then develop a paragraph using the  given clues.</a:t>
            </a:r>
          </a:p>
          <a:p>
            <a:r>
              <a:rPr lang="en-US" sz="2400" b="1" dirty="0">
                <a:latin typeface="Times New Roman" pitchFamily="18" charset="0"/>
                <a:cs typeface="Times New Roman" pitchFamily="18" charset="0"/>
              </a:rPr>
              <a:t>Clues: At first, Then, After that,</a:t>
            </a:r>
          </a:p>
          <a:p>
            <a:r>
              <a:rPr lang="en-US" sz="2400" b="1" dirty="0">
                <a:latin typeface="Times New Roman" pitchFamily="18" charset="0"/>
                <a:cs typeface="Times New Roman" pitchFamily="18" charset="0"/>
              </a:rPr>
              <a:t>Next, Afterward, later ,Finally</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48228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1" y="2895559"/>
            <a:ext cx="6095999" cy="1384995"/>
          </a:xfrm>
          <a:prstGeom prst="rect">
            <a:avLst/>
          </a:prstGeom>
        </p:spPr>
        <p:txBody>
          <a:bodyPr wrap="square">
            <a:spAutoFit/>
          </a:bodyPr>
          <a:lstStyle/>
          <a:p>
            <a:r>
              <a:rPr lang="en-US" sz="2800" i="1" dirty="0" smtClean="0">
                <a:latin typeface="Times New Roman" pitchFamily="18" charset="0"/>
                <a:cs typeface="Times New Roman" pitchFamily="18" charset="0"/>
              </a:rPr>
              <a:t>I </a:t>
            </a:r>
            <a:r>
              <a:rPr lang="en-US" sz="2800" i="1" dirty="0">
                <a:latin typeface="Times New Roman" pitchFamily="18" charset="0"/>
                <a:cs typeface="Times New Roman" pitchFamily="18" charset="0"/>
              </a:rPr>
              <a:t>couldn’t get my head around the Passive Voice. </a:t>
            </a:r>
            <a:r>
              <a:rPr lang="en-US" sz="2800" b="1" i="1" u="sng" dirty="0">
                <a:solidFill>
                  <a:schemeClr val="tx2"/>
                </a:solidFill>
                <a:latin typeface="Times New Roman" pitchFamily="18" charset="0"/>
                <a:cs typeface="Times New Roman" pitchFamily="18" charset="0"/>
              </a:rPr>
              <a:t>Anyway, </a:t>
            </a:r>
            <a:r>
              <a:rPr lang="en-US" sz="2800" i="1" dirty="0">
                <a:latin typeface="Times New Roman" pitchFamily="18" charset="0"/>
                <a:cs typeface="Times New Roman" pitchFamily="18" charset="0"/>
              </a:rPr>
              <a:t>I don’t think it’s important to use it all the time. </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066800"/>
            <a:ext cx="2590801" cy="4419600"/>
          </a:xfrm>
          <a:prstGeom prst="rect">
            <a:avLst/>
          </a:prstGeom>
        </p:spPr>
      </p:pic>
    </p:spTree>
    <p:extLst>
      <p:ext uri="{BB962C8B-B14F-4D97-AF65-F5344CB8AC3E}">
        <p14:creationId xmlns:p14="http://schemas.microsoft.com/office/powerpoint/2010/main" val="2112188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304800"/>
            <a:ext cx="8686800" cy="6096000"/>
            <a:chOff x="457200" y="304800"/>
            <a:chExt cx="8686800" cy="6096000"/>
          </a:xfrm>
        </p:grpSpPr>
        <p:sp>
          <p:nvSpPr>
            <p:cNvPr id="3" name="Rectangle 2"/>
            <p:cNvSpPr/>
            <p:nvPr/>
          </p:nvSpPr>
          <p:spPr>
            <a:xfrm>
              <a:off x="644699" y="304800"/>
              <a:ext cx="7915821" cy="1015663"/>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Teacher’s Information</a:t>
              </a:r>
              <a:endParaRPr lang="en-US" sz="60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4" name="Rectangle 3"/>
            <p:cNvSpPr/>
            <p:nvPr/>
          </p:nvSpPr>
          <p:spPr>
            <a:xfrm>
              <a:off x="4112036" y="2289080"/>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609600" y="1143000"/>
              <a:ext cx="77724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flipV="1">
              <a:off x="457200" y="1295400"/>
              <a:ext cx="8305800"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685800" y="457200"/>
              <a:ext cx="45719"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838200" y="1371600"/>
              <a:ext cx="45719"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p:nvSpPr>
          <p:spPr>
            <a:xfrm>
              <a:off x="1447800" y="3127280"/>
              <a:ext cx="6248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800" dirty="0">
                <a:solidFill>
                  <a:srgbClr val="0070C0"/>
                </a:solidFill>
              </a:endParaRPr>
            </a:p>
          </p:txBody>
        </p:sp>
        <p:sp>
          <p:nvSpPr>
            <p:cNvPr id="10" name="TextBox 9"/>
            <p:cNvSpPr txBox="1"/>
            <p:nvPr/>
          </p:nvSpPr>
          <p:spPr>
            <a:xfrm>
              <a:off x="1447800" y="3813080"/>
              <a:ext cx="6705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dirty="0"/>
            </a:p>
          </p:txBody>
        </p:sp>
        <p:sp>
          <p:nvSpPr>
            <p:cNvPr id="11" name="TextBox 10"/>
            <p:cNvSpPr txBox="1"/>
            <p:nvPr/>
          </p:nvSpPr>
          <p:spPr>
            <a:xfrm>
              <a:off x="1447800" y="4270280"/>
              <a:ext cx="44958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dirty="0"/>
            </a:p>
          </p:txBody>
        </p:sp>
        <p:sp>
          <p:nvSpPr>
            <p:cNvPr id="12" name="TextBox 11"/>
            <p:cNvSpPr txBox="1"/>
            <p:nvPr/>
          </p:nvSpPr>
          <p:spPr>
            <a:xfrm>
              <a:off x="883919" y="1905000"/>
              <a:ext cx="8260081" cy="42780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800" b="1" dirty="0" smtClean="0">
                  <a:solidFill>
                    <a:srgbClr val="E7318C"/>
                  </a:solidFill>
                  <a:latin typeface="Arial" pitchFamily="34" charset="0"/>
                  <a:cs typeface="Arial" pitchFamily="34" charset="0"/>
                </a:rPr>
                <a:t>Md</a:t>
              </a:r>
              <a:r>
                <a:rPr lang="en-US" sz="4800" b="1" dirty="0">
                  <a:solidFill>
                    <a:srgbClr val="E7318C"/>
                  </a:solidFill>
                  <a:latin typeface="Arial" pitchFamily="34" charset="0"/>
                  <a:cs typeface="Arial" pitchFamily="34" charset="0"/>
                </a:rPr>
                <a:t>. Shamsul </a:t>
              </a:r>
              <a:r>
                <a:rPr lang="en-US" sz="4800" b="1" dirty="0" smtClean="0">
                  <a:solidFill>
                    <a:srgbClr val="E7318C"/>
                  </a:solidFill>
                  <a:latin typeface="Arial" pitchFamily="34" charset="0"/>
                  <a:cs typeface="Arial" pitchFamily="34" charset="0"/>
                </a:rPr>
                <a:t>Alam</a:t>
              </a:r>
            </a:p>
            <a:p>
              <a:pPr fontAlgn="auto">
                <a:spcBef>
                  <a:spcPts val="0"/>
                </a:spcBef>
                <a:spcAft>
                  <a:spcPts val="0"/>
                </a:spcAft>
                <a:defRPr/>
              </a:pPr>
              <a:r>
                <a:rPr lang="en-US" sz="2800" b="1" dirty="0" smtClean="0">
                  <a:latin typeface="Arial" pitchFamily="34" charset="0"/>
                  <a:cs typeface="Arial" pitchFamily="34" charset="0"/>
                </a:rPr>
                <a:t>BA(</a:t>
              </a:r>
              <a:r>
                <a:rPr lang="en-US" sz="2800" b="1" dirty="0" err="1" smtClean="0">
                  <a:latin typeface="Arial" pitchFamily="34" charset="0"/>
                  <a:cs typeface="Arial" pitchFamily="34" charset="0"/>
                </a:rPr>
                <a:t>Hons</a:t>
              </a:r>
              <a:r>
                <a:rPr lang="en-US" sz="2800" b="1" dirty="0" smtClean="0">
                  <a:latin typeface="Arial" pitchFamily="34" charset="0"/>
                  <a:cs typeface="Arial" pitchFamily="34" charset="0"/>
                </a:rPr>
                <a:t>.)MA in English.</a:t>
              </a:r>
            </a:p>
            <a:p>
              <a:pPr fontAlgn="auto">
                <a:spcBef>
                  <a:spcPts val="0"/>
                </a:spcBef>
                <a:spcAft>
                  <a:spcPts val="0"/>
                </a:spcAft>
                <a:defRPr/>
              </a:pPr>
              <a:r>
                <a:rPr lang="en-US" sz="2800" b="1" dirty="0" smtClean="0">
                  <a:latin typeface="Arial" pitchFamily="34" charset="0"/>
                  <a:cs typeface="Arial" pitchFamily="34" charset="0"/>
                </a:rPr>
                <a:t>Assistant Teacher( English)</a:t>
              </a:r>
            </a:p>
            <a:p>
              <a:pPr fontAlgn="auto">
                <a:spcBef>
                  <a:spcPts val="0"/>
                </a:spcBef>
                <a:spcAft>
                  <a:spcPts val="0"/>
                </a:spcAft>
                <a:defRPr/>
              </a:pPr>
              <a:r>
                <a:rPr lang="en-US" sz="2800" b="1" dirty="0" err="1" smtClean="0">
                  <a:latin typeface="Arial" pitchFamily="34" charset="0"/>
                  <a:cs typeface="Arial" pitchFamily="34" charset="0"/>
                </a:rPr>
                <a:t>Nabodoy</a:t>
              </a:r>
              <a:r>
                <a:rPr lang="en-US" sz="2800" b="1" dirty="0" smtClean="0">
                  <a:latin typeface="Arial" pitchFamily="34" charset="0"/>
                  <a:cs typeface="Arial" pitchFamily="34" charset="0"/>
                </a:rPr>
                <a:t> Girl’s High School</a:t>
              </a:r>
            </a:p>
            <a:p>
              <a:pPr fontAlgn="auto">
                <a:spcBef>
                  <a:spcPts val="0"/>
                </a:spcBef>
                <a:spcAft>
                  <a:spcPts val="0"/>
                </a:spcAft>
                <a:defRPr/>
              </a:pPr>
              <a:r>
                <a:rPr lang="en-US" sz="2800" b="1" dirty="0" err="1" smtClean="0">
                  <a:latin typeface="Arial" pitchFamily="34" charset="0"/>
                  <a:cs typeface="Arial" pitchFamily="34" charset="0"/>
                </a:rPr>
                <a:t>Shailkupa</a:t>
              </a:r>
              <a:r>
                <a:rPr lang="en-US" sz="2800" b="1" smtClean="0">
                  <a:latin typeface="Arial" pitchFamily="34" charset="0"/>
                  <a:cs typeface="Arial" pitchFamily="34" charset="0"/>
                </a:rPr>
                <a:t>, </a:t>
              </a:r>
              <a:r>
                <a:rPr lang="en-US" sz="2800" b="1" dirty="0" err="1" smtClean="0">
                  <a:latin typeface="Arial" pitchFamily="34" charset="0"/>
                  <a:cs typeface="Arial" pitchFamily="34" charset="0"/>
                </a:rPr>
                <a:t>Jenaidah</a:t>
              </a:r>
              <a:r>
                <a:rPr lang="en-US" sz="2800" b="1" dirty="0" smtClean="0">
                  <a:latin typeface="Arial" pitchFamily="34" charset="0"/>
                  <a:cs typeface="Arial" pitchFamily="34" charset="0"/>
                </a:rPr>
                <a:t>.</a:t>
              </a:r>
            </a:p>
            <a:p>
              <a:pPr fontAlgn="auto">
                <a:spcBef>
                  <a:spcPts val="0"/>
                </a:spcBef>
                <a:spcAft>
                  <a:spcPts val="0"/>
                </a:spcAft>
                <a:defRPr/>
              </a:pPr>
              <a:endParaRPr lang="en-US" sz="28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Phone:01917-452052,01722-922691</a:t>
              </a:r>
            </a:p>
            <a:p>
              <a:pPr fontAlgn="auto">
                <a:spcBef>
                  <a:spcPts val="0"/>
                </a:spcBef>
                <a:spcAft>
                  <a:spcPts val="0"/>
                </a:spcAft>
                <a:defRPr/>
              </a:pPr>
              <a:endParaRPr lang="en-US" sz="28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Email:shamsul101085@gmail.com</a:t>
              </a:r>
              <a:endParaRPr lang="en-US" sz="2800" b="1" dirty="0">
                <a:latin typeface="Arial" pitchFamily="34" charset="0"/>
                <a:cs typeface="Arial"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545" y="1627092"/>
              <a:ext cx="1323975" cy="13239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792" y="4450521"/>
              <a:ext cx="1935480" cy="1539240"/>
            </a:xfrm>
            <a:prstGeom prst="rect">
              <a:avLst/>
            </a:prstGeom>
          </p:spPr>
        </p:pic>
      </p:grpSp>
    </p:spTree>
    <p:extLst>
      <p:ext uri="{BB962C8B-B14F-4D97-AF65-F5344CB8AC3E}">
        <p14:creationId xmlns:p14="http://schemas.microsoft.com/office/powerpoint/2010/main" val="983602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4724400"/>
            <a:ext cx="7391400" cy="144655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Riad</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was in so much </a:t>
            </a:r>
            <a:r>
              <a:rPr lang="en-US" sz="2800" dirty="0" smtClean="0">
                <a:latin typeface="Times New Roman" pitchFamily="18" charset="0"/>
                <a:cs typeface="Times New Roman" pitchFamily="18" charset="0"/>
              </a:rPr>
              <a:t>pain . He  </a:t>
            </a:r>
            <a:r>
              <a:rPr lang="en-US" sz="2800" dirty="0">
                <a:latin typeface="Times New Roman" pitchFamily="18" charset="0"/>
                <a:cs typeface="Times New Roman" pitchFamily="18" charset="0"/>
              </a:rPr>
              <a:t>didn’t want to get up in the </a:t>
            </a:r>
            <a:r>
              <a:rPr lang="en-US" sz="2800" dirty="0" smtClean="0">
                <a:latin typeface="Times New Roman" pitchFamily="18" charset="0"/>
                <a:cs typeface="Times New Roman" pitchFamily="18" charset="0"/>
              </a:rPr>
              <a:t>morning to go to school.</a:t>
            </a:r>
            <a:r>
              <a:rPr lang="en-US" sz="2800" b="1" u="sng" dirty="0" smtClean="0">
                <a:solidFill>
                  <a:srgbClr val="FF0000"/>
                </a:solidFill>
                <a:latin typeface="Times New Roman" pitchFamily="18" charset="0"/>
                <a:cs typeface="Times New Roman" pitchFamily="18" charset="0"/>
              </a:rPr>
              <a:t> </a:t>
            </a:r>
            <a:r>
              <a:rPr lang="en-US" sz="2800" b="1" u="sng" dirty="0" smtClean="0">
                <a:solidFill>
                  <a:schemeClr val="tx2"/>
                </a:solidFill>
                <a:latin typeface="Times New Roman" pitchFamily="18" charset="0"/>
                <a:cs typeface="Times New Roman" pitchFamily="18" charset="0"/>
              </a:rPr>
              <a:t>Nevertheless, </a:t>
            </a:r>
            <a:r>
              <a:rPr lang="en-US" sz="2800" dirty="0" smtClean="0">
                <a:latin typeface="Times New Roman" pitchFamily="18" charset="0"/>
                <a:cs typeface="Times New Roman" pitchFamily="18" charset="0"/>
              </a:rPr>
              <a:t>now he is ready to go </a:t>
            </a:r>
            <a:r>
              <a:rPr lang="en-US" sz="2800" dirty="0">
                <a:latin typeface="Times New Roman" pitchFamily="18" charset="0"/>
                <a:cs typeface="Times New Roman" pitchFamily="18" charset="0"/>
              </a:rPr>
              <a:t>to football practice as usual</a:t>
            </a:r>
            <a:r>
              <a:rPr lang="en-US" sz="3200" dirty="0">
                <a:latin typeface="Times New Roman" pitchFamily="18" charset="0"/>
                <a:cs typeface="Times New Roman"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29937"/>
            <a:ext cx="3810000" cy="4470400"/>
          </a:xfrm>
          <a:prstGeom prst="rect">
            <a:avLst/>
          </a:prstGeom>
        </p:spPr>
      </p:pic>
    </p:spTree>
    <p:extLst>
      <p:ext uri="{BB962C8B-B14F-4D97-AF65-F5344CB8AC3E}">
        <p14:creationId xmlns:p14="http://schemas.microsoft.com/office/powerpoint/2010/main" val="3504479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1295400"/>
            <a:ext cx="7924800" cy="609600"/>
          </a:xfrm>
          <a:prstGeom prst="rect">
            <a:avLst/>
          </a:prstGeom>
          <a:ln>
            <a:solidFill>
              <a:schemeClr val="tx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Book Antiqua" pitchFamily="18" charset="0"/>
              </a:rPr>
              <a:t>Connectors of contrast (To mean different)</a:t>
            </a:r>
            <a:endParaRPr lang="en-US" sz="2800" b="1" dirty="0">
              <a:latin typeface="Book Antiqua" pitchFamily="18" charset="0"/>
            </a:endParaRPr>
          </a:p>
        </p:txBody>
      </p:sp>
      <p:sp>
        <p:nvSpPr>
          <p:cNvPr id="3" name="Rectangle 3"/>
          <p:cNvSpPr txBox="1">
            <a:spLocks noChangeArrowheads="1"/>
          </p:cNvSpPr>
          <p:nvPr/>
        </p:nvSpPr>
        <p:spPr>
          <a:xfrm>
            <a:off x="533400" y="2154238"/>
            <a:ext cx="7924800" cy="3789362"/>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b="1" dirty="0" smtClean="0">
                <a:latin typeface="NikoshBAN" pitchFamily="2" charset="0"/>
                <a:cs typeface="NikoshBAN" pitchFamily="2" charset="0"/>
              </a:rPr>
              <a:t>However</a:t>
            </a:r>
            <a:r>
              <a:rPr lang="bn-IN" sz="2800" b="1" dirty="0" smtClean="0">
                <a:latin typeface="NikoshBAN" pitchFamily="2" charset="0"/>
                <a:cs typeface="NikoshBAN" pitchFamily="2" charset="0"/>
              </a:rPr>
              <a:t>			-যাইহোক</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Nevertheless</a:t>
            </a:r>
            <a:r>
              <a:rPr lang="bn-IN" sz="2800" b="1" dirty="0" smtClean="0">
                <a:latin typeface="NikoshBAN" pitchFamily="2" charset="0"/>
                <a:cs typeface="NikoshBAN" pitchFamily="2" charset="0"/>
              </a:rPr>
              <a:t>		-তবুও/তথাপিও</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Although / though / even though</a:t>
            </a:r>
            <a:r>
              <a:rPr lang="bn-IN" sz="2800" b="1" dirty="0" smtClean="0">
                <a:latin typeface="NikoshBAN" pitchFamily="2" charset="0"/>
                <a:cs typeface="NikoshBAN" pitchFamily="2" charset="0"/>
              </a:rPr>
              <a:t>-যদিও</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In spite of / despite</a:t>
            </a:r>
            <a:r>
              <a:rPr lang="bn-IN" sz="2800" b="1" dirty="0" smtClean="0">
                <a:latin typeface="NikoshBAN" pitchFamily="2" charset="0"/>
                <a:cs typeface="NikoshBAN" pitchFamily="2" charset="0"/>
              </a:rPr>
              <a:t>	-সত্ত্বেও</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In contrast to</a:t>
            </a:r>
            <a:r>
              <a:rPr lang="bn-IN" sz="2800" b="1" dirty="0" smtClean="0">
                <a:latin typeface="NikoshBAN" pitchFamily="2" charset="0"/>
                <a:cs typeface="NikoshBAN" pitchFamily="2" charset="0"/>
              </a:rPr>
              <a:t>		-অন্যদিকে</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On the other hand</a:t>
            </a:r>
            <a:r>
              <a:rPr lang="bn-IN" sz="2800" b="1" dirty="0" smtClean="0">
                <a:latin typeface="NikoshBAN" pitchFamily="2" charset="0"/>
                <a:cs typeface="NikoshBAN" pitchFamily="2" charset="0"/>
              </a:rPr>
              <a:t>	-অন্যদিকে</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Whereas / while</a:t>
            </a:r>
            <a:r>
              <a:rPr lang="bn-IN" sz="2800" b="1" dirty="0" smtClean="0">
                <a:latin typeface="NikoshBAN" pitchFamily="2" charset="0"/>
                <a:cs typeface="NikoshBAN" pitchFamily="2" charset="0"/>
              </a:rPr>
              <a:t>	-যেখানে</a:t>
            </a:r>
            <a:endParaRPr lang="en-US" sz="2800" b="1" dirty="0" smtClean="0">
              <a:latin typeface="NikoshBAN" pitchFamily="2" charset="0"/>
              <a:cs typeface="NikoshBAN" pitchFamily="2" charset="0"/>
            </a:endParaRPr>
          </a:p>
          <a:p>
            <a:pPr>
              <a:lnSpc>
                <a:spcPct val="90000"/>
              </a:lnSpc>
            </a:pPr>
            <a:r>
              <a:rPr lang="en-US" sz="2800" b="1" dirty="0" smtClean="0">
                <a:latin typeface="NikoshBAN" pitchFamily="2" charset="0"/>
                <a:cs typeface="NikoshBAN" pitchFamily="2" charset="0"/>
              </a:rPr>
              <a:t>On the contrary</a:t>
            </a:r>
            <a:r>
              <a:rPr lang="bn-IN" sz="2800" b="1" dirty="0" smtClean="0">
                <a:latin typeface="NikoshBAN" pitchFamily="2" charset="0"/>
                <a:cs typeface="NikoshBAN" pitchFamily="2" charset="0"/>
              </a:rPr>
              <a:t>	-পক্ষান্তরে</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2229666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800600"/>
            <a:ext cx="7547259"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Yesterday I appeared at a sudden class test. The test was ridiculously easy ! I didn’t even study , </a:t>
            </a:r>
          </a:p>
          <a:p>
            <a:r>
              <a:rPr lang="en-US" sz="2800" b="1" u="sng" dirty="0" smtClean="0">
                <a:solidFill>
                  <a:srgbClr val="C00000"/>
                </a:solidFill>
                <a:latin typeface="Times New Roman" pitchFamily="18" charset="0"/>
                <a:cs typeface="Times New Roman" pitchFamily="18" charset="0"/>
              </a:rPr>
              <a:t>but</a:t>
            </a:r>
            <a:r>
              <a:rPr lang="en-US" sz="2800" b="1" dirty="0" smtClean="0">
                <a:latin typeface="Times New Roman" pitchFamily="18" charset="0"/>
                <a:cs typeface="Times New Roman" pitchFamily="18" charset="0"/>
              </a:rPr>
              <a:t> I  will get a high score.</a:t>
            </a:r>
            <a:endParaRPr lang="en-US" sz="2800" b="1" dirty="0">
              <a:latin typeface="Times New Roman" pitchFamily="18" charset="0"/>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04" t="16560" r="74680" b="62623"/>
          <a:stretch/>
        </p:blipFill>
        <p:spPr>
          <a:xfrm>
            <a:off x="1637526" y="533400"/>
            <a:ext cx="5723467" cy="4006516"/>
          </a:xfrm>
          <a:prstGeom prst="rect">
            <a:avLst/>
          </a:prstGeom>
        </p:spPr>
      </p:pic>
    </p:spTree>
    <p:extLst>
      <p:ext uri="{BB962C8B-B14F-4D97-AF65-F5344CB8AC3E}">
        <p14:creationId xmlns:p14="http://schemas.microsoft.com/office/powerpoint/2010/main" val="3698839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105400"/>
            <a:ext cx="8001000" cy="1384995"/>
          </a:xfrm>
          <a:prstGeom prst="rect">
            <a:avLst/>
          </a:prstGeom>
        </p:spPr>
        <p:txBody>
          <a:bodyPr wrap="square">
            <a:spAutoFit/>
          </a:bodyPr>
          <a:lstStyle/>
          <a:p>
            <a:r>
              <a:rPr lang="en-US" sz="2800" dirty="0" smtClean="0">
                <a:latin typeface="Times New Roman" pitchFamily="18" charset="0"/>
                <a:cs typeface="Times New Roman" pitchFamily="18" charset="0"/>
              </a:rPr>
              <a:t>Mr. Nikhil didn’t </a:t>
            </a:r>
            <a:r>
              <a:rPr lang="en-US" sz="2800" dirty="0">
                <a:latin typeface="Times New Roman" pitchFamily="18" charset="0"/>
                <a:cs typeface="Times New Roman" pitchFamily="18" charset="0"/>
              </a:rPr>
              <a:t>want to take a side in the argument. </a:t>
            </a:r>
            <a:r>
              <a:rPr lang="en-US" sz="2800" b="1" u="sng" dirty="0">
                <a:solidFill>
                  <a:schemeClr val="tx2"/>
                </a:solidFill>
                <a:latin typeface="Times New Roman" pitchFamily="18" charset="0"/>
                <a:cs typeface="Times New Roman" pitchFamily="18" charset="0"/>
              </a:rPr>
              <a:t>Instead, </a:t>
            </a:r>
            <a:r>
              <a:rPr lang="en-US" sz="2800" dirty="0" smtClean="0">
                <a:latin typeface="Times New Roman" pitchFamily="18" charset="0"/>
                <a:cs typeface="Times New Roman" pitchFamily="18" charset="0"/>
              </a:rPr>
              <a:t>he </a:t>
            </a:r>
            <a:r>
              <a:rPr lang="en-US" sz="2800" dirty="0">
                <a:latin typeface="Times New Roman" pitchFamily="18" charset="0"/>
                <a:cs typeface="Times New Roman" pitchFamily="18" charset="0"/>
              </a:rPr>
              <a:t>put </a:t>
            </a:r>
            <a:r>
              <a:rPr lang="en-US" sz="2800" dirty="0" smtClean="0">
                <a:latin typeface="Times New Roman" pitchFamily="18" charset="0"/>
                <a:cs typeface="Times New Roman" pitchFamily="18" charset="0"/>
              </a:rPr>
              <a:t>his </a:t>
            </a:r>
            <a:r>
              <a:rPr lang="en-US" sz="2800" dirty="0">
                <a:latin typeface="Times New Roman" pitchFamily="18" charset="0"/>
                <a:cs typeface="Times New Roman" pitchFamily="18" charset="0"/>
              </a:rPr>
              <a:t>headphones on and listened to some smooth </a:t>
            </a:r>
            <a:r>
              <a:rPr lang="en-US" sz="2800" dirty="0" err="1" smtClean="0">
                <a:latin typeface="Times New Roman" pitchFamily="18" charset="0"/>
                <a:cs typeface="Times New Roman" pitchFamily="18" charset="0"/>
              </a:rPr>
              <a:t>Rabindra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Sangeets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74812"/>
            <a:ext cx="7239000" cy="4930588"/>
          </a:xfrm>
          <a:prstGeom prst="rect">
            <a:avLst/>
          </a:prstGeom>
        </p:spPr>
      </p:pic>
    </p:spTree>
    <p:extLst>
      <p:ext uri="{BB962C8B-B14F-4D97-AF65-F5344CB8AC3E}">
        <p14:creationId xmlns:p14="http://schemas.microsoft.com/office/powerpoint/2010/main" val="2578665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459" y="304800"/>
            <a:ext cx="6417141"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At a glance Sentence Connectors:</a:t>
            </a:r>
            <a:endParaRPr lang="en-US" sz="3600" dirty="0">
              <a:latin typeface="Times New Roman" pitchFamily="18" charset="0"/>
              <a:cs typeface="Times New Roman" pitchFamily="18" charset="0"/>
            </a:endParaRPr>
          </a:p>
        </p:txBody>
      </p:sp>
      <p:sp>
        <p:nvSpPr>
          <p:cNvPr id="3" name="Rectangle 2"/>
          <p:cNvSpPr/>
          <p:nvPr/>
        </p:nvSpPr>
        <p:spPr>
          <a:xfrm>
            <a:off x="533400" y="1219200"/>
            <a:ext cx="7696200" cy="3970318"/>
          </a:xfrm>
          <a:prstGeom prst="rect">
            <a:avLst/>
          </a:prstGeom>
        </p:spPr>
        <p:txBody>
          <a:bodyPr wrap="square">
            <a:spAutoFit/>
          </a:bodyPr>
          <a:lstStyle/>
          <a:p>
            <a:r>
              <a:rPr lang="en-US" sz="2800" dirty="0" smtClean="0">
                <a:latin typeface="Times New Roman" pitchFamily="18" charset="0"/>
                <a:cs typeface="Times New Roman" pitchFamily="18" charset="0"/>
              </a:rPr>
              <a:t>‘Connectors</a:t>
            </a:r>
            <a:r>
              <a:rPr lang="en-US" sz="2800" dirty="0">
                <a:latin typeface="Times New Roman" pitchFamily="18" charset="0"/>
                <a:cs typeface="Times New Roman" pitchFamily="18" charset="0"/>
              </a:rPr>
              <a:t>’ are used to link large groups of words: phrases and sentences. You can also use them to connect paragraphs to give </a:t>
            </a:r>
            <a:r>
              <a:rPr lang="en-US" sz="2800" dirty="0" smtClean="0">
                <a:latin typeface="Times New Roman" pitchFamily="18" charset="0"/>
                <a:cs typeface="Times New Roman" pitchFamily="18" charset="0"/>
              </a:rPr>
              <a:t>them coherence</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Sentence </a:t>
            </a:r>
            <a:r>
              <a:rPr lang="en-US" sz="2800" dirty="0">
                <a:latin typeface="Times New Roman" pitchFamily="18" charset="0"/>
                <a:cs typeface="Times New Roman" pitchFamily="18" charset="0"/>
              </a:rPr>
              <a:t>connectors are usually placed at the beginning of a sentence and may be categorized as follows</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Contrast, Similarity, Result, Sequence, Dismissal and order of Importance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64672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733" y="1295400"/>
            <a:ext cx="8813800" cy="526297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 government has taken steps to make our country Digital. a)…. every other sectors , education sector is going forward using ICT. In the institutions we are taking classes in the multimedia classrooms . b)…we, the teachers have to make  digital contents for this purpose. c)…. most of the teachers have given training on making digital contents, all of them can not develop contents due to various types of barriers. d)…..considering all sides and facilities  to fulfill this increasing  demand of getting ready </a:t>
            </a:r>
            <a:r>
              <a:rPr lang="en-US" sz="2800" b="1" dirty="0">
                <a:latin typeface="Times New Roman" pitchFamily="18" charset="0"/>
                <a:cs typeface="Times New Roman" pitchFamily="18" charset="0"/>
              </a:rPr>
              <a:t>made </a:t>
            </a:r>
            <a:r>
              <a:rPr lang="en-US" sz="2800" b="1" dirty="0" smtClean="0">
                <a:latin typeface="Times New Roman" pitchFamily="18" charset="0"/>
                <a:cs typeface="Times New Roman" pitchFamily="18" charset="0"/>
              </a:rPr>
              <a:t>contents, a </a:t>
            </a:r>
            <a:r>
              <a:rPr lang="en-US" sz="2800" b="1" dirty="0">
                <a:latin typeface="Times New Roman" pitchFamily="18" charset="0"/>
                <a:cs typeface="Times New Roman" pitchFamily="18" charset="0"/>
              </a:rPr>
              <a:t>group of model </a:t>
            </a:r>
            <a:r>
              <a:rPr lang="en-US" sz="2800" b="1" dirty="0" smtClean="0">
                <a:latin typeface="Times New Roman" pitchFamily="18" charset="0"/>
                <a:cs typeface="Times New Roman" pitchFamily="18" charset="0"/>
              </a:rPr>
              <a:t>content developers </a:t>
            </a:r>
            <a:r>
              <a:rPr lang="en-US" sz="2800" b="1" dirty="0">
                <a:latin typeface="Times New Roman" pitchFamily="18" charset="0"/>
                <a:cs typeface="Times New Roman" pitchFamily="18" charset="0"/>
              </a:rPr>
              <a:t>has been selected </a:t>
            </a:r>
            <a:r>
              <a:rPr lang="en-US" sz="2800" b="1" dirty="0" smtClean="0">
                <a:latin typeface="Times New Roman" pitchFamily="18" charset="0"/>
                <a:cs typeface="Times New Roman" pitchFamily="18" charset="0"/>
              </a:rPr>
              <a:t>by A2i . e)….. A2i </a:t>
            </a:r>
            <a:r>
              <a:rPr lang="en-US" sz="2800" b="1" dirty="0">
                <a:latin typeface="Times New Roman" pitchFamily="18" charset="0"/>
                <a:cs typeface="Times New Roman" pitchFamily="18" charset="0"/>
              </a:rPr>
              <a:t>is doing </a:t>
            </a:r>
            <a:r>
              <a:rPr lang="en-US" sz="2800" b="1" dirty="0" smtClean="0">
                <a:latin typeface="Times New Roman" pitchFamily="18" charset="0"/>
                <a:cs typeface="Times New Roman" pitchFamily="18" charset="0"/>
              </a:rPr>
              <a:t>this job </a:t>
            </a:r>
            <a:r>
              <a:rPr lang="en-US" sz="2800" b="1" dirty="0">
                <a:latin typeface="Times New Roman" pitchFamily="18" charset="0"/>
                <a:cs typeface="Times New Roman" pitchFamily="18" charset="0"/>
              </a:rPr>
              <a:t>very successfully</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158" y="685800"/>
            <a:ext cx="609600" cy="609600"/>
          </a:xfrm>
          <a:prstGeom prst="rect">
            <a:avLst/>
          </a:prstGeom>
        </p:spPr>
      </p:pic>
      <p:sp>
        <p:nvSpPr>
          <p:cNvPr id="4" name="TextBox 3"/>
          <p:cNvSpPr txBox="1"/>
          <p:nvPr/>
        </p:nvSpPr>
        <p:spPr>
          <a:xfrm>
            <a:off x="427232" y="316468"/>
            <a:ext cx="750526" cy="369332"/>
          </a:xfrm>
          <a:prstGeom prst="rect">
            <a:avLst/>
          </a:prstGeom>
          <a:noFill/>
        </p:spPr>
        <p:txBody>
          <a:bodyPr wrap="none" rtlCol="0">
            <a:spAutoFit/>
          </a:bodyPr>
          <a:lstStyle/>
          <a:p>
            <a:r>
              <a:rPr lang="en-US" b="1" dirty="0" smtClean="0"/>
              <a:t>Audio</a:t>
            </a:r>
            <a:endParaRPr lang="en-US" b="1" dirty="0"/>
          </a:p>
        </p:txBody>
      </p:sp>
    </p:spTree>
    <p:extLst>
      <p:ext uri="{BB962C8B-B14F-4D97-AF65-F5344CB8AC3E}">
        <p14:creationId xmlns:p14="http://schemas.microsoft.com/office/powerpoint/2010/main" val="253550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1258" fill="hold"/>
                                        <p:tgtEl>
                                          <p:spTgt spid="8"/>
                                        </p:tgtEl>
                                      </p:cBhvr>
                                    </p:cmd>
                                  </p:childTnLst>
                                </p:cTn>
                              </p:par>
                            </p:childTnLst>
                          </p:cTn>
                        </p:par>
                      </p:childTnLst>
                    </p:cTn>
                  </p:par>
                </p:childTnLst>
              </p:cTn>
              <p:nextCondLst>
                <p:cond evt="onClick" delay="0">
                  <p:tgtEl>
                    <p:spTgt spid="8"/>
                  </p:tgtEl>
                </p:cond>
              </p:nextCondLst>
            </p:seq>
            <p:audio>
              <p:cMediaNode vol="100000">
                <p:cTn id="15"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8275" y="1134070"/>
            <a:ext cx="404745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 WORK</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676400" y="3810000"/>
            <a:ext cx="6160854" cy="1200329"/>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Write a paragraph on  </a:t>
            </a:r>
          </a:p>
          <a:p>
            <a:pPr algn="ctr"/>
            <a:r>
              <a:rPr lang="en-US" sz="3600" dirty="0" smtClean="0">
                <a:latin typeface="Times New Roman" pitchFamily="18" charset="0"/>
                <a:cs typeface="Times New Roman" pitchFamily="18" charset="0"/>
              </a:rPr>
              <a:t>“How to open a Bank </a:t>
            </a: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ccount.”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307679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2149" y="1828800"/>
            <a:ext cx="6524543" cy="2800767"/>
          </a:xfrm>
          <a:prstGeom prst="rect">
            <a:avLst/>
          </a:prstGeom>
          <a:noFill/>
        </p:spPr>
        <p:txBody>
          <a:bodyPr wrap="none" lIns="91440" tIns="45720" rIns="91440" bIns="45720">
            <a:spAutoFit/>
          </a:bodyPr>
          <a:lstStyle/>
          <a:p>
            <a:pPr algn="ctr"/>
            <a:r>
              <a:rPr lang="en-US" sz="8800" b="1" cap="none" spc="0" dirty="0" smtClean="0">
                <a:ln w="1905"/>
                <a:solidFill>
                  <a:schemeClr val="tx2"/>
                </a:solidFill>
                <a:effectLst>
                  <a:innerShdw blurRad="69850" dist="43180" dir="5400000">
                    <a:srgbClr val="000000">
                      <a:alpha val="65000"/>
                    </a:srgbClr>
                  </a:innerShdw>
                </a:effectLst>
                <a:latin typeface="Algerian" pitchFamily="82" charset="0"/>
              </a:rPr>
              <a:t>Thank You </a:t>
            </a:r>
            <a:endParaRPr lang="en-US" sz="8800" b="1" cap="none" spc="0" dirty="0" smtClean="0">
              <a:ln w="1905"/>
              <a:solidFill>
                <a:schemeClr val="tx2"/>
              </a:solidFill>
              <a:effectLst>
                <a:innerShdw blurRad="69850" dist="43180" dir="5400000">
                  <a:srgbClr val="000000">
                    <a:alpha val="65000"/>
                  </a:srgbClr>
                </a:innerShdw>
              </a:effectLst>
              <a:latin typeface="Algerian" pitchFamily="82" charset="0"/>
            </a:endParaRPr>
          </a:p>
          <a:p>
            <a:pPr algn="ctr"/>
            <a:r>
              <a:rPr lang="en-US" sz="8800" b="1" cap="none" spc="0" dirty="0" smtClean="0">
                <a:ln w="1905"/>
                <a:solidFill>
                  <a:schemeClr val="tx2"/>
                </a:solidFill>
                <a:effectLst>
                  <a:innerShdw blurRad="69850" dist="43180" dir="5400000">
                    <a:srgbClr val="000000">
                      <a:alpha val="65000"/>
                    </a:srgbClr>
                  </a:innerShdw>
                </a:effectLst>
                <a:latin typeface="Algerian" pitchFamily="82" charset="0"/>
              </a:rPr>
              <a:t>So </a:t>
            </a:r>
            <a:r>
              <a:rPr lang="en-US" sz="8800" b="1" cap="none" spc="0" dirty="0" smtClean="0">
                <a:ln w="1905"/>
                <a:solidFill>
                  <a:schemeClr val="tx2"/>
                </a:solidFill>
                <a:effectLst>
                  <a:innerShdw blurRad="69850" dist="43180" dir="5400000">
                    <a:srgbClr val="000000">
                      <a:alpha val="65000"/>
                    </a:srgbClr>
                  </a:innerShdw>
                </a:effectLst>
                <a:latin typeface="Algerian" pitchFamily="82" charset="0"/>
              </a:rPr>
              <a:t>Much</a:t>
            </a:r>
            <a:endParaRPr lang="en-US" sz="8800" b="1" cap="none" spc="0" dirty="0">
              <a:ln w="1905"/>
              <a:solidFill>
                <a:schemeClr val="tx2"/>
              </a:solidFill>
              <a:effectLst>
                <a:innerShdw blurRad="69850" dist="43180" dir="5400000">
                  <a:srgbClr val="000000">
                    <a:alpha val="65000"/>
                  </a:srgbClr>
                </a:innerShdw>
              </a:effectLst>
              <a:latin typeface="Algerian" pitchFamily="82" charset="0"/>
            </a:endParaRPr>
          </a:p>
        </p:txBody>
      </p:sp>
    </p:spTree>
    <p:extLst>
      <p:ext uri="{BB962C8B-B14F-4D97-AF65-F5344CB8AC3E}">
        <p14:creationId xmlns:p14="http://schemas.microsoft.com/office/powerpoint/2010/main" val="1262165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095"/>
          <a:stretch/>
        </p:blipFill>
        <p:spPr>
          <a:xfrm>
            <a:off x="304800" y="36493"/>
            <a:ext cx="8534400" cy="5257800"/>
          </a:xfrm>
          <a:prstGeom prst="rect">
            <a:avLst/>
          </a:prstGeom>
          <a:ln>
            <a:solidFill>
              <a:schemeClr val="tx1"/>
            </a:solidFill>
          </a:ln>
        </p:spPr>
      </p:pic>
      <p:sp>
        <p:nvSpPr>
          <p:cNvPr id="3" name="TextBox 2"/>
          <p:cNvSpPr txBox="1"/>
          <p:nvPr/>
        </p:nvSpPr>
        <p:spPr>
          <a:xfrm>
            <a:off x="304800" y="5446693"/>
            <a:ext cx="8534399"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If there is a bridge on the canal, people can </a:t>
            </a:r>
          </a:p>
          <a:p>
            <a:pPr algn="ctr"/>
            <a:r>
              <a:rPr lang="en-US" sz="2800" b="1" dirty="0" smtClean="0">
                <a:latin typeface="Book Antiqua" pitchFamily="18" charset="0"/>
              </a:rPr>
              <a:t>easily connect with the people of other side.</a:t>
            </a:r>
            <a:endParaRPr lang="en-US" sz="2800" b="1" dirty="0">
              <a:latin typeface="Book Antiqua" pitchFamily="18" charset="0"/>
            </a:endParaRPr>
          </a:p>
        </p:txBody>
      </p:sp>
    </p:spTree>
    <p:extLst>
      <p:ext uri="{BB962C8B-B14F-4D97-AF65-F5344CB8AC3E}">
        <p14:creationId xmlns:p14="http://schemas.microsoft.com/office/powerpoint/2010/main" val="325383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894" y="1371600"/>
            <a:ext cx="3149677" cy="1981200"/>
          </a:xfrm>
          <a:prstGeom prst="rect">
            <a:avLst/>
          </a:prstGeom>
          <a:ln w="57150">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71600"/>
            <a:ext cx="2706000" cy="1981200"/>
          </a:xfrm>
          <a:prstGeom prst="rect">
            <a:avLst/>
          </a:prstGeom>
          <a:ln w="57150">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7573" y="1371600"/>
            <a:ext cx="2757828" cy="1981200"/>
          </a:xfrm>
          <a:prstGeom prst="rect">
            <a:avLst/>
          </a:prstGeom>
          <a:ln w="57150">
            <a:solidFill>
              <a:srgbClr val="0070C0"/>
            </a:solidFill>
          </a:ln>
        </p:spPr>
      </p:pic>
      <p:sp>
        <p:nvSpPr>
          <p:cNvPr id="7" name="TextBox 6"/>
          <p:cNvSpPr txBox="1"/>
          <p:nvPr/>
        </p:nvSpPr>
        <p:spPr>
          <a:xfrm>
            <a:off x="304800" y="304800"/>
            <a:ext cx="486383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What do you see in the pictures?</a:t>
            </a:r>
            <a:endParaRPr lang="en-US" sz="2800" dirty="0">
              <a:latin typeface="Times New Roman" pitchFamily="18" charset="0"/>
              <a:cs typeface="Times New Roman" pitchFamily="18" charset="0"/>
            </a:endParaRPr>
          </a:p>
        </p:txBody>
      </p:sp>
      <p:sp>
        <p:nvSpPr>
          <p:cNvPr id="9" name="Rectangle 8"/>
          <p:cNvSpPr/>
          <p:nvPr/>
        </p:nvSpPr>
        <p:spPr>
          <a:xfrm>
            <a:off x="304799" y="1371600"/>
            <a:ext cx="2703095" cy="1981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799" y="4846239"/>
            <a:ext cx="3124201"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If you want to  cross a river</a:t>
            </a:r>
            <a:endParaRPr lang="en-US" sz="2000" dirty="0">
              <a:latin typeface="Times New Roman" pitchFamily="18" charset="0"/>
              <a:cs typeface="Times New Roman" pitchFamily="18" charset="0"/>
            </a:endParaRPr>
          </a:p>
        </p:txBody>
      </p:sp>
      <p:sp>
        <p:nvSpPr>
          <p:cNvPr id="11" name="TextBox 10"/>
          <p:cNvSpPr txBox="1"/>
          <p:nvPr/>
        </p:nvSpPr>
        <p:spPr>
          <a:xfrm>
            <a:off x="6346788" y="4832212"/>
            <a:ext cx="2803074"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you need to use a bridge.</a:t>
            </a:r>
            <a:endParaRPr lang="en-US" sz="2000" dirty="0">
              <a:latin typeface="Times New Roman" pitchFamily="18" charset="0"/>
              <a:cs typeface="Times New Roman" pitchFamily="18" charset="0"/>
            </a:endParaRPr>
          </a:p>
        </p:txBody>
      </p:sp>
      <p:sp>
        <p:nvSpPr>
          <p:cNvPr id="12" name="TextBox 11"/>
          <p:cNvSpPr txBox="1"/>
          <p:nvPr/>
        </p:nvSpPr>
        <p:spPr>
          <a:xfrm>
            <a:off x="3124199" y="4677489"/>
            <a:ext cx="403187" cy="646331"/>
          </a:xfrm>
          <a:prstGeom prst="rect">
            <a:avLst/>
          </a:prstGeom>
          <a:noFill/>
        </p:spPr>
        <p:txBody>
          <a:bodyPr wrap="square" rtlCol="0">
            <a:spAutoFit/>
          </a:bodyPr>
          <a:lstStyle/>
          <a:p>
            <a:r>
              <a:rPr lang="en-US" sz="3600" dirty="0" smtClean="0"/>
              <a:t>,</a:t>
            </a:r>
            <a:endParaRPr lang="en-US" sz="3600" dirty="0"/>
          </a:p>
        </p:txBody>
      </p:sp>
      <p:sp>
        <p:nvSpPr>
          <p:cNvPr id="13" name="Oval 12"/>
          <p:cNvSpPr/>
          <p:nvPr/>
        </p:nvSpPr>
        <p:spPr>
          <a:xfrm>
            <a:off x="304799" y="4863824"/>
            <a:ext cx="304800" cy="3684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305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p:cTn id="2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1"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grpId="0" nodeType="clickEffect">
                                  <p:stCondLst>
                                    <p:cond delay="0"/>
                                  </p:stCondLst>
                                  <p:childTnLst>
                                    <p:animMotion origin="layout" path="M -0.0974 -0.00047 L -0.33073 -0.00047 " pathEditMode="relative" rAng="0" ptsTypes="AA">
                                      <p:cBhvr>
                                        <p:cTn id="40" dur="2000" fill="hold"/>
                                        <p:tgtEl>
                                          <p:spTgt spid="11"/>
                                        </p:tgtEl>
                                        <p:attrNameLst>
                                          <p:attrName>ppt_x</p:attrName>
                                          <p:attrName>ppt_y</p:attrName>
                                        </p:attrNameLst>
                                      </p:cBhvr>
                                      <p:rCtr x="-11667" y="0"/>
                                    </p:animMotion>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allAtOnce"/>
      <p:bldP spid="11" grpId="0"/>
      <p:bldP spid="11" grpId="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914400"/>
            <a:ext cx="5867400" cy="4303759"/>
          </a:xfrm>
          <a:prstGeom prst="rect">
            <a:avLst/>
          </a:prstGeom>
        </p:spPr>
      </p:pic>
      <p:sp>
        <p:nvSpPr>
          <p:cNvPr id="3" name="Rectangle 2"/>
          <p:cNvSpPr/>
          <p:nvPr/>
        </p:nvSpPr>
        <p:spPr>
          <a:xfrm>
            <a:off x="304800" y="37962"/>
            <a:ext cx="8610600" cy="923330"/>
          </a:xfrm>
          <a:prstGeom prst="rect">
            <a:avLst/>
          </a:prstGeom>
          <a:noFill/>
        </p:spPr>
        <p:txBody>
          <a:bodyPr wrap="square" lIns="91440" tIns="45720" rIns="91440" bIns="45720">
            <a:spAutoFit/>
          </a:bodyPr>
          <a:lstStyle/>
          <a:p>
            <a:pPr algn="ctr"/>
            <a:r>
              <a:rPr lang="en-US" sz="5400" b="1" cap="none" spc="0" dirty="0" smtClean="0">
                <a:ln w="1905"/>
                <a:solidFill>
                  <a:schemeClr val="tx2"/>
                </a:solidFill>
                <a:effectLst>
                  <a:innerShdw blurRad="69850" dist="43180" dir="5400000">
                    <a:srgbClr val="000000">
                      <a:alpha val="65000"/>
                    </a:srgbClr>
                  </a:innerShdw>
                </a:effectLst>
              </a:rPr>
              <a:t>TODAY’S                       TOPIC</a:t>
            </a:r>
            <a:endParaRPr lang="en-US" sz="5400" b="1" cap="none" spc="0" dirty="0">
              <a:ln w="1905"/>
              <a:solidFill>
                <a:schemeClr val="tx2"/>
              </a:solidFill>
              <a:effectLst>
                <a:innerShdw blurRad="69850" dist="43180" dir="5400000">
                  <a:srgbClr val="000000">
                    <a:alpha val="65000"/>
                  </a:srgbClr>
                </a:innerShdw>
              </a:effectLst>
            </a:endParaRPr>
          </a:p>
        </p:txBody>
      </p:sp>
      <p:sp>
        <p:nvSpPr>
          <p:cNvPr id="4" name="Rectangle 3"/>
          <p:cNvSpPr/>
          <p:nvPr/>
        </p:nvSpPr>
        <p:spPr>
          <a:xfrm>
            <a:off x="1653025" y="5110926"/>
            <a:ext cx="5938036" cy="1446550"/>
          </a:xfrm>
          <a:prstGeom prst="rect">
            <a:avLst/>
          </a:prstGeom>
          <a:noFill/>
        </p:spPr>
        <p:txBody>
          <a:bodyPr wrap="none" lIns="91440" tIns="45720" rIns="91440" bIns="45720">
            <a:spAutoFit/>
          </a:bodyPr>
          <a:lstStyle/>
          <a:p>
            <a:pPr algn="ctr"/>
            <a:r>
              <a:rPr lang="en-US" sz="4400" b="1" cap="none" spc="0" dirty="0" smtClean="0">
                <a:ln w="1905"/>
                <a:solidFill>
                  <a:srgbClr val="002060"/>
                </a:solidFill>
                <a:effectLst>
                  <a:innerShdw blurRad="69850" dist="43180" dir="5400000">
                    <a:srgbClr val="000000">
                      <a:alpha val="65000"/>
                    </a:srgbClr>
                  </a:innerShdw>
                </a:effectLst>
              </a:rPr>
              <a:t>SENTENCE CONNECTORS</a:t>
            </a:r>
          </a:p>
          <a:p>
            <a:pPr algn="ctr"/>
            <a:r>
              <a:rPr lang="en-US" sz="4400" b="1" cap="none" spc="0" dirty="0" smtClean="0">
                <a:ln w="1905"/>
                <a:solidFill>
                  <a:srgbClr val="002060"/>
                </a:solidFill>
                <a:effectLst>
                  <a:innerShdw blurRad="69850" dist="43180" dir="5400000">
                    <a:srgbClr val="000000">
                      <a:alpha val="65000"/>
                    </a:srgbClr>
                  </a:innerShdw>
                </a:effectLst>
              </a:rPr>
              <a:t>(LINKERS)</a:t>
            </a:r>
            <a:endParaRPr lang="en-US" sz="4400" b="1" cap="none" spc="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6808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104" y="228600"/>
            <a:ext cx="665579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Learning outcomes</a:t>
            </a:r>
            <a:endParaRPr 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3" name="TextBox 2"/>
          <p:cNvSpPr txBox="1"/>
          <p:nvPr/>
        </p:nvSpPr>
        <p:spPr>
          <a:xfrm>
            <a:off x="304800" y="1828800"/>
            <a:ext cx="8382000" cy="4308872"/>
          </a:xfrm>
          <a:prstGeom prst="rect">
            <a:avLst/>
          </a:prstGeom>
          <a:noFill/>
        </p:spPr>
        <p:txBody>
          <a:bodyPr wrap="square" rtlCol="0">
            <a:spAutoFit/>
          </a:bodyPr>
          <a:lstStyle/>
          <a:p>
            <a:r>
              <a:rPr lang="en-US" sz="3200" dirty="0" smtClean="0">
                <a:latin typeface="Times New Roman" pitchFamily="18" charset="0"/>
                <a:cs typeface="Times New Roman" pitchFamily="18" charset="0"/>
              </a:rPr>
              <a:t>By the end of the lesson the learners will be able </a:t>
            </a:r>
            <a:r>
              <a:rPr lang="en-US" sz="3200" dirty="0" smtClean="0">
                <a:latin typeface="Times New Roman" pitchFamily="18" charset="0"/>
                <a:cs typeface="Times New Roman" pitchFamily="18" charset="0"/>
              </a:rPr>
              <a:t>to-</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*make sentences using sentence </a:t>
            </a:r>
            <a:r>
              <a:rPr lang="en-US" sz="3200" dirty="0" smtClean="0">
                <a:latin typeface="Times New Roman" pitchFamily="18" charset="0"/>
                <a:cs typeface="Times New Roman" pitchFamily="18" charset="0"/>
              </a:rPr>
              <a:t>connectors                    (linkers</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*use sentence connectors in a passage listening to a text.</a:t>
            </a:r>
          </a:p>
          <a:p>
            <a:pPr algn="just"/>
            <a:r>
              <a:rPr lang="en-US" sz="3200" dirty="0" smtClean="0">
                <a:latin typeface="Times New Roman" pitchFamily="18" charset="0"/>
                <a:cs typeface="Times New Roman" pitchFamily="18" charset="0"/>
              </a:rPr>
              <a:t>* develop a paragraph using sentence connectors.</a:t>
            </a:r>
          </a:p>
          <a:p>
            <a:pPr marL="285750" indent="-285750" algn="just">
              <a:buFont typeface="Arial" charset="0"/>
              <a:buChar char="•"/>
            </a:pPr>
            <a:endParaRPr lang="en-US" dirty="0"/>
          </a:p>
        </p:txBody>
      </p:sp>
    </p:spTree>
    <p:extLst>
      <p:ext uri="{BB962C8B-B14F-4D97-AF65-F5344CB8AC3E}">
        <p14:creationId xmlns:p14="http://schemas.microsoft.com/office/powerpoint/2010/main" val="402955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500743" y="838200"/>
            <a:ext cx="7959271" cy="2057400"/>
          </a:xfrm>
          <a:prstGeom prst="downArrowCallout">
            <a:avLst>
              <a:gd name="adj1" fmla="val 45238"/>
              <a:gd name="adj2" fmla="val 44643"/>
              <a:gd name="adj3" fmla="val 25000"/>
              <a:gd name="adj4" fmla="val 5693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What is connector/linker?</a:t>
            </a:r>
            <a:endParaRPr lang="en-US" sz="3200" b="1" dirty="0">
              <a:latin typeface="Book Antiqua" pitchFamily="18" charset="0"/>
            </a:endParaRPr>
          </a:p>
        </p:txBody>
      </p:sp>
      <p:sp>
        <p:nvSpPr>
          <p:cNvPr id="3" name="Rectangle 2"/>
          <p:cNvSpPr/>
          <p:nvPr/>
        </p:nvSpPr>
        <p:spPr>
          <a:xfrm>
            <a:off x="500743" y="3276600"/>
            <a:ext cx="7959271" cy="236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smtClean="0">
                <a:latin typeface="Book Antiqua" pitchFamily="18" charset="0"/>
              </a:rPr>
              <a:t>A connector/linker is a word that works as a conjunction to join two or more words, phrases and clauses together.</a:t>
            </a:r>
            <a:endParaRPr lang="en-US" sz="2800" b="1" dirty="0">
              <a:latin typeface="Book Antiqua" pitchFamily="18" charset="0"/>
            </a:endParaRPr>
          </a:p>
        </p:txBody>
      </p:sp>
    </p:spTree>
    <p:extLst>
      <p:ext uri="{BB962C8B-B14F-4D97-AF65-F5344CB8AC3E}">
        <p14:creationId xmlns:p14="http://schemas.microsoft.com/office/powerpoint/2010/main" val="968542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838200" y="1132820"/>
            <a:ext cx="68707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latin typeface="Book Antiqua" pitchFamily="18" charset="0"/>
              </a:rPr>
              <a:t>We need them because…</a:t>
            </a:r>
            <a:endParaRPr lang="en-US" sz="2800" b="1" dirty="0" smtClean="0">
              <a:latin typeface="Book Antiqua" pitchFamily="18" charset="0"/>
            </a:endParaRPr>
          </a:p>
        </p:txBody>
      </p:sp>
      <p:sp>
        <p:nvSpPr>
          <p:cNvPr id="3" name="Rectangle 8"/>
          <p:cNvSpPr txBox="1">
            <a:spLocks noChangeArrowheads="1"/>
          </p:cNvSpPr>
          <p:nvPr/>
        </p:nvSpPr>
        <p:spPr>
          <a:xfrm>
            <a:off x="304800" y="2514600"/>
            <a:ext cx="4575175" cy="3657600"/>
          </a:xfrm>
          <a:prstGeom prst="rect">
            <a:avLst/>
          </a:prstGeom>
          <a:ln>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b="1" smtClean="0">
                <a:latin typeface="Book Antiqua" pitchFamily="18" charset="0"/>
              </a:rPr>
              <a:t>They join ideas and show how those ideas are related to one another.</a:t>
            </a:r>
          </a:p>
          <a:p>
            <a:pPr marL="0" indent="0" algn="just">
              <a:buFont typeface="Arial" pitchFamily="34" charset="0"/>
              <a:buNone/>
            </a:pPr>
            <a:endParaRPr lang="en-US" sz="2800" b="1" smtClean="0">
              <a:latin typeface="Book Antiqua" pitchFamily="18" charset="0"/>
            </a:endParaRPr>
          </a:p>
          <a:p>
            <a:pPr algn="just"/>
            <a:r>
              <a:rPr lang="en-US" sz="2800" b="1" smtClean="0">
                <a:latin typeface="Book Antiqua" pitchFamily="18" charset="0"/>
              </a:rPr>
              <a:t>They help us organize our ideas.</a:t>
            </a:r>
          </a:p>
          <a:p>
            <a:pPr algn="just"/>
            <a:endParaRPr lang="en-US" sz="2800" b="1" smtClean="0">
              <a:latin typeface="Book Antiqua" pitchFamily="18" charset="0"/>
            </a:endParaRPr>
          </a:p>
          <a:p>
            <a:pPr algn="just"/>
            <a:r>
              <a:rPr lang="en-US" sz="2800" b="1" smtClean="0">
                <a:latin typeface="Book Antiqua" pitchFamily="18" charset="0"/>
              </a:rPr>
              <a:t>It’s easier for the reader to follow.</a:t>
            </a:r>
            <a:endParaRPr lang="en-US" sz="2800" b="1" dirty="0" smtClean="0">
              <a:latin typeface="Book Antiqua" pitchFamily="18" charset="0"/>
            </a:endParaRPr>
          </a:p>
        </p:txBody>
      </p:sp>
      <p:pic>
        <p:nvPicPr>
          <p:cNvPr id="4" name="Picture 18" descr="MPj043935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2514600"/>
            <a:ext cx="3884612" cy="3657600"/>
          </a:xfrm>
          <a:prstGeom prst="rect">
            <a:avLst/>
          </a:prstGeom>
          <a:ln>
            <a:solidFill>
              <a:schemeClr val="tx1"/>
            </a:solidFill>
          </a:ln>
        </p:spPr>
      </p:pic>
      <p:sp>
        <p:nvSpPr>
          <p:cNvPr id="5" name="TextBox 4"/>
          <p:cNvSpPr txBox="1"/>
          <p:nvPr/>
        </p:nvSpPr>
        <p:spPr>
          <a:xfrm>
            <a:off x="838200" y="609600"/>
            <a:ext cx="6629400" cy="523220"/>
          </a:xfrm>
          <a:prstGeom prst="rect">
            <a:avLst/>
          </a:prstGeom>
          <a:noFill/>
        </p:spPr>
        <p:txBody>
          <a:bodyPr wrap="square" rtlCol="0">
            <a:spAutoFit/>
          </a:bodyPr>
          <a:lstStyle/>
          <a:p>
            <a:pPr algn="ctr"/>
            <a:r>
              <a:rPr lang="en-US" sz="2800" b="1" dirty="0" smtClean="0">
                <a:latin typeface="Book Antiqua" pitchFamily="18" charset="0"/>
              </a:rPr>
              <a:t>Why do we need them?</a:t>
            </a:r>
            <a:endParaRPr lang="en-US" sz="2800" b="1" dirty="0">
              <a:latin typeface="Book Antiqua" pitchFamily="18" charset="0"/>
            </a:endParaRPr>
          </a:p>
        </p:txBody>
      </p:sp>
    </p:spTree>
    <p:extLst>
      <p:ext uri="{BB962C8B-B14F-4D97-AF65-F5344CB8AC3E}">
        <p14:creationId xmlns:p14="http://schemas.microsoft.com/office/powerpoint/2010/main" val="2627204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wipe(left)">
                                      <p:cBhvr>
                                        <p:cTn id="24" dur="500"/>
                                        <p:tgtEl>
                                          <p:spTgt spid="3">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14376" y="553760"/>
            <a:ext cx="7743824"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en-US" sz="2800" b="1" dirty="0">
                <a:solidFill>
                  <a:schemeClr val="tx1">
                    <a:lumMod val="85000"/>
                    <a:lumOff val="15000"/>
                  </a:schemeClr>
                </a:solidFill>
                <a:latin typeface="Book Antiqua" pitchFamily="18" charset="0"/>
              </a:rPr>
              <a:t>How can we link these sentences?</a:t>
            </a:r>
          </a:p>
        </p:txBody>
      </p:sp>
      <p:sp>
        <p:nvSpPr>
          <p:cNvPr id="3" name="Text Box 9"/>
          <p:cNvSpPr txBox="1">
            <a:spLocks noChangeArrowheads="1"/>
          </p:cNvSpPr>
          <p:nvPr/>
        </p:nvSpPr>
        <p:spPr bwMode="auto">
          <a:xfrm>
            <a:off x="703489" y="3286780"/>
            <a:ext cx="7743824"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800" i="1" dirty="0">
                <a:solidFill>
                  <a:srgbClr val="C00000"/>
                </a:solidFill>
                <a:latin typeface="Book Antiqua" pitchFamily="18" charset="0"/>
              </a:rPr>
              <a:t>Even though </a:t>
            </a:r>
            <a:r>
              <a:rPr lang="en-US" sz="2800" dirty="0">
                <a:latin typeface="Book Antiqua" pitchFamily="18" charset="0"/>
              </a:rPr>
              <a:t>life in </a:t>
            </a:r>
            <a:r>
              <a:rPr lang="en-US" sz="2800" dirty="0" smtClean="0">
                <a:latin typeface="Book Antiqua" pitchFamily="18" charset="0"/>
              </a:rPr>
              <a:t>the hill </a:t>
            </a:r>
            <a:r>
              <a:rPr lang="en-US" sz="2800" dirty="0">
                <a:latin typeface="Book Antiqua" pitchFamily="18" charset="0"/>
              </a:rPr>
              <a:t>is challenging, it can be really exciting.</a:t>
            </a:r>
          </a:p>
        </p:txBody>
      </p:sp>
      <p:sp>
        <p:nvSpPr>
          <p:cNvPr id="4" name="TextBox 3"/>
          <p:cNvSpPr txBox="1"/>
          <p:nvPr/>
        </p:nvSpPr>
        <p:spPr>
          <a:xfrm>
            <a:off x="714375" y="1229380"/>
            <a:ext cx="7743824" cy="954107"/>
          </a:xfrm>
          <a:prstGeom prst="rect">
            <a:avLst/>
          </a:prstGeom>
          <a:noFill/>
          <a:ln>
            <a:solidFill>
              <a:schemeClr val="tx1"/>
            </a:solidFill>
          </a:ln>
        </p:spPr>
        <p:txBody>
          <a:bodyPr wrap="square">
            <a:spAutoFit/>
          </a:bodyPr>
          <a:lstStyle/>
          <a:p>
            <a:pPr eaLnBrk="0" hangingPunct="0">
              <a:defRPr/>
            </a:pPr>
            <a:r>
              <a:rPr lang="en-US" sz="2800" b="1" dirty="0">
                <a:latin typeface="Book Antiqua" pitchFamily="18" charset="0"/>
              </a:rPr>
              <a:t>Life in </a:t>
            </a:r>
            <a:r>
              <a:rPr lang="en-US" sz="2800" b="1" dirty="0" smtClean="0">
                <a:latin typeface="Book Antiqua" pitchFamily="18" charset="0"/>
              </a:rPr>
              <a:t>the hill is </a:t>
            </a:r>
            <a:r>
              <a:rPr lang="en-US" sz="2800" b="1" dirty="0">
                <a:latin typeface="Book Antiqua" pitchFamily="18" charset="0"/>
              </a:rPr>
              <a:t>challenging. Life in </a:t>
            </a:r>
            <a:r>
              <a:rPr lang="en-US" sz="2800" b="1" dirty="0" smtClean="0">
                <a:latin typeface="Book Antiqua" pitchFamily="18" charset="0"/>
              </a:rPr>
              <a:t>the hill </a:t>
            </a:r>
            <a:r>
              <a:rPr lang="en-US" sz="2800" b="1" dirty="0">
                <a:latin typeface="Book Antiqua" pitchFamily="18" charset="0"/>
              </a:rPr>
              <a:t>can be really exciting.</a:t>
            </a:r>
          </a:p>
        </p:txBody>
      </p:sp>
      <p:sp>
        <p:nvSpPr>
          <p:cNvPr id="5" name="TextBox 4"/>
          <p:cNvSpPr txBox="1">
            <a:spLocks noChangeArrowheads="1"/>
          </p:cNvSpPr>
          <p:nvPr/>
        </p:nvSpPr>
        <p:spPr bwMode="auto">
          <a:xfrm>
            <a:off x="703489" y="2219980"/>
            <a:ext cx="7743824"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2800" i="1" dirty="0">
                <a:solidFill>
                  <a:srgbClr val="C00000"/>
                </a:solidFill>
                <a:latin typeface="Book Antiqua" pitchFamily="18" charset="0"/>
              </a:rPr>
              <a:t>Despite</a:t>
            </a:r>
            <a:r>
              <a:rPr lang="en-US" sz="2800" dirty="0">
                <a:latin typeface="Book Antiqua" pitchFamily="18" charset="0"/>
              </a:rPr>
              <a:t> the </a:t>
            </a:r>
            <a:r>
              <a:rPr lang="en-US" sz="2800" dirty="0" smtClean="0">
                <a:latin typeface="Book Antiqua" pitchFamily="18" charset="0"/>
              </a:rPr>
              <a:t>life </a:t>
            </a:r>
            <a:r>
              <a:rPr lang="en-US" sz="2800" dirty="0">
                <a:latin typeface="Book Antiqua" pitchFamily="18" charset="0"/>
              </a:rPr>
              <a:t>in </a:t>
            </a:r>
            <a:r>
              <a:rPr lang="en-US" sz="2800" dirty="0" smtClean="0">
                <a:latin typeface="Book Antiqua" pitchFamily="18" charset="0"/>
              </a:rPr>
              <a:t>the hill </a:t>
            </a:r>
            <a:r>
              <a:rPr lang="en-US" sz="2800" dirty="0">
                <a:latin typeface="Book Antiqua" pitchFamily="18" charset="0"/>
              </a:rPr>
              <a:t>is challenging, it can be really exciting.</a:t>
            </a:r>
            <a:endParaRPr lang="en-GB" sz="2800" dirty="0">
              <a:latin typeface="Book Antiqua" pitchFamily="18" charset="0"/>
            </a:endParaRPr>
          </a:p>
        </p:txBody>
      </p:sp>
      <p:sp>
        <p:nvSpPr>
          <p:cNvPr id="6" name="TextBox 5"/>
          <p:cNvSpPr txBox="1">
            <a:spLocks noChangeArrowheads="1"/>
          </p:cNvSpPr>
          <p:nvPr/>
        </p:nvSpPr>
        <p:spPr bwMode="auto">
          <a:xfrm>
            <a:off x="714375" y="4310718"/>
            <a:ext cx="7743824"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2800" dirty="0">
                <a:latin typeface="Book Antiqua" pitchFamily="18" charset="0"/>
              </a:rPr>
              <a:t>Life in </a:t>
            </a:r>
            <a:r>
              <a:rPr lang="en-US" sz="2800" dirty="0" smtClean="0">
                <a:latin typeface="Book Antiqua" pitchFamily="18" charset="0"/>
              </a:rPr>
              <a:t>the hill </a:t>
            </a:r>
            <a:r>
              <a:rPr lang="en-US" sz="2800" dirty="0">
                <a:latin typeface="Book Antiqua" pitchFamily="18" charset="0"/>
              </a:rPr>
              <a:t>is challenging; </a:t>
            </a:r>
            <a:r>
              <a:rPr lang="en-US" sz="2800" i="1" dirty="0">
                <a:solidFill>
                  <a:srgbClr val="C00000"/>
                </a:solidFill>
                <a:latin typeface="Book Antiqua" pitchFamily="18" charset="0"/>
              </a:rPr>
              <a:t>however, </a:t>
            </a:r>
            <a:r>
              <a:rPr lang="en-US" sz="2800" dirty="0">
                <a:latin typeface="Book Antiqua" pitchFamily="18" charset="0"/>
              </a:rPr>
              <a:t>it can be very </a:t>
            </a:r>
            <a:r>
              <a:rPr lang="en-US" sz="2800" dirty="0" smtClean="0">
                <a:latin typeface="Book Antiqua" pitchFamily="18" charset="0"/>
              </a:rPr>
              <a:t>exciting.</a:t>
            </a:r>
            <a:endParaRPr lang="en-GB" sz="2800" dirty="0">
              <a:latin typeface="Book Antiqua" pitchFamily="18" charset="0"/>
            </a:endParaRPr>
          </a:p>
        </p:txBody>
      </p:sp>
      <p:sp>
        <p:nvSpPr>
          <p:cNvPr id="7" name="TextBox 6"/>
          <p:cNvSpPr txBox="1"/>
          <p:nvPr/>
        </p:nvSpPr>
        <p:spPr>
          <a:xfrm>
            <a:off x="714375" y="5572780"/>
            <a:ext cx="7732938" cy="523220"/>
          </a:xfrm>
          <a:prstGeom prst="rect">
            <a:avLst/>
          </a:prstGeom>
          <a:noFill/>
          <a:ln>
            <a:solidFill>
              <a:schemeClr val="tx1"/>
            </a:solidFill>
          </a:ln>
        </p:spPr>
        <p:txBody>
          <a:bodyPr wrap="square" rtlCol="0">
            <a:spAutoFit/>
          </a:bodyPr>
          <a:lstStyle/>
          <a:p>
            <a:pPr algn="ctr"/>
            <a:r>
              <a:rPr lang="en-US" sz="2800" b="1" i="1" dirty="0" smtClean="0">
                <a:solidFill>
                  <a:srgbClr val="C00000"/>
                </a:solidFill>
                <a:latin typeface="Book Antiqua" pitchFamily="18" charset="0"/>
              </a:rPr>
              <a:t>Despite, Even though, however are connectors.</a:t>
            </a:r>
            <a:endParaRPr lang="en-US" sz="2800" b="1" i="1" dirty="0">
              <a:solidFill>
                <a:srgbClr val="C00000"/>
              </a:solidFill>
              <a:latin typeface="Book Antiqua"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0"/>
            <a:ext cx="8686800" cy="6553200"/>
          </a:xfrm>
          <a:prstGeom prst="rect">
            <a:avLst/>
          </a:prstGeom>
        </p:spPr>
      </p:pic>
      <p:sp>
        <p:nvSpPr>
          <p:cNvPr id="9" name="TextBox 8"/>
          <p:cNvSpPr txBox="1"/>
          <p:nvPr/>
        </p:nvSpPr>
        <p:spPr>
          <a:xfrm>
            <a:off x="838200" y="619780"/>
            <a:ext cx="2667000" cy="523220"/>
          </a:xfrm>
          <a:prstGeom prst="rect">
            <a:avLst/>
          </a:prstGeom>
          <a:noFill/>
        </p:spPr>
        <p:txBody>
          <a:bodyPr wrap="square" rtlCol="0">
            <a:spAutoFit/>
          </a:bodyPr>
          <a:lstStyle/>
          <a:p>
            <a:r>
              <a:rPr lang="en-US" sz="2800" b="1" dirty="0" smtClean="0">
                <a:solidFill>
                  <a:schemeClr val="bg1"/>
                </a:solidFill>
                <a:latin typeface="Book Antiqua" pitchFamily="18" charset="0"/>
              </a:rPr>
              <a:t>Life in the hill.</a:t>
            </a:r>
            <a:endParaRPr lang="en-US" sz="2800" b="1" dirty="0">
              <a:solidFill>
                <a:schemeClr val="bg1"/>
              </a:solidFill>
              <a:latin typeface="Book Antiqua" pitchFamily="18" charset="0"/>
            </a:endParaRPr>
          </a:p>
        </p:txBody>
      </p:sp>
    </p:spTree>
    <p:extLst>
      <p:ext uri="{BB962C8B-B14F-4D97-AF65-F5344CB8AC3E}">
        <p14:creationId xmlns:p14="http://schemas.microsoft.com/office/powerpoint/2010/main" val="1686224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3" presetClass="exit" presetSubtype="32" fill="hold" grpId="1" nodeType="with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P spid="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990</Words>
  <Application>Microsoft Office PowerPoint</Application>
  <PresentationFormat>On-screen Show (4:3)</PresentationFormat>
  <Paragraphs>122</Paragraphs>
  <Slides>27</Slides>
  <Notes>9</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Samsul</cp:lastModifiedBy>
  <cp:revision>96</cp:revision>
  <dcterms:created xsi:type="dcterms:W3CDTF">2006-08-16T00:00:00Z</dcterms:created>
  <dcterms:modified xsi:type="dcterms:W3CDTF">2021-06-08T08:07:24Z</dcterms:modified>
</cp:coreProperties>
</file>