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008" r:id="rId2"/>
  </p:sldMasterIdLst>
  <p:notesMasterIdLst>
    <p:notesMasterId r:id="rId24"/>
  </p:notesMasterIdLst>
  <p:sldIdLst>
    <p:sldId id="257" r:id="rId3"/>
    <p:sldId id="258" r:id="rId4"/>
    <p:sldId id="259" r:id="rId5"/>
    <p:sldId id="274" r:id="rId6"/>
    <p:sldId id="261" r:id="rId7"/>
    <p:sldId id="276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75" r:id="rId19"/>
    <p:sldId id="277" r:id="rId20"/>
    <p:sldId id="280" r:id="rId21"/>
    <p:sldId id="281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87479" autoAdjust="0"/>
  </p:normalViewPr>
  <p:slideViewPr>
    <p:cSldViewPr>
      <p:cViewPr varScale="1">
        <p:scale>
          <a:sx n="64" d="100"/>
          <a:sy n="64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EE4EE-55E8-4596-B6FB-6220A44892BE}" type="datetimeFigureOut">
              <a:rPr lang="en-US" smtClean="0"/>
              <a:t>12/27/2020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E7D3F-5BA0-49C9-9243-6B9F10C28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8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fld id="{86D98324-0E36-42D5-9A0A-F5C9329D0C70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526FD-1C76-451B-9D31-AFC5AAC86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0A92-C96D-4476-A665-8D31850CBC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7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6D3D2-ECCD-44C4-B04B-EF6581FFD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7C717-362F-4E01-A908-96C3CDD2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2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0A349F-5B8F-433F-AA97-31520A7B9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E9DEB-EDEB-4B19-A460-55B3B05C70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5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526FD-1C76-451B-9D31-AFC5AAC867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0A92-C96D-4476-A665-8D31850CBC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4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BCC2A-30B8-4B62-9DD2-FC2706C54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B98FE-4D13-44B5-99C1-62F642098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0899C-61F9-44C4-8D08-B92E1D5B70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6E378-DDC8-4930-9A17-7CC1D71D5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77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828D6-FD36-4FE2-A15A-735C006C84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AD210-B39D-4E31-8BE5-8ECFFF79DF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07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EF67F-7CBD-4A17-9A93-F9BC794DFF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30C52-9C07-475F-868F-7CDEA1D97E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6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EB5B3-2DD6-4EB7-8B4E-0884EC71F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CB446-281B-4555-8326-210CEB2CC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1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07117-EB2F-4772-A58B-61FC12EFA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E3BAE-4F4D-43B6-A491-9ACF7620A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13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2D7B3-0E67-4001-B0DF-DC56D0A77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DCD8C-455D-4A01-9293-121DCF26F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3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BCC2A-30B8-4B62-9DD2-FC2706C54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B98FE-4D13-44B5-99C1-62F642098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6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5EFFE-12B7-4D32-B625-11134C983A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8E42E-4C85-4FC2-A69E-931988243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02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6D3D2-ECCD-44C4-B04B-EF6581FFD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7C717-362F-4E01-A908-96C3CDD2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5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0A349F-5B8F-433F-AA97-31520A7B9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E9DEB-EDEB-4B19-A460-55B3B05C70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8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0899C-61F9-44C4-8D08-B92E1D5B70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6E378-DDC8-4930-9A17-7CC1D71D5D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828D6-FD36-4FE2-A15A-735C006C84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AD210-B39D-4E31-8BE5-8ECFFF79DF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2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EF67F-7CBD-4A17-9A93-F9BC794DFF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30C52-9C07-475F-868F-7CDEA1D97E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EB5B3-2DD6-4EB7-8B4E-0884EC71F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CB446-281B-4555-8326-210CEB2CC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5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07117-EB2F-4772-A58B-61FC12EFA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E3BAE-4F4D-43B6-A491-9ACF7620A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3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2D7B3-0E67-4001-B0DF-DC56D0A77A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DCD8C-455D-4A01-9293-121DCF26FC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9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5EFFE-12B7-4D32-B625-11134C983A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8E42E-4C85-4FC2-A69E-931988243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3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321B11-297D-41A7-A346-AA4E3853F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717616-DF21-4449-BADE-6C3705BE6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64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321B11-297D-41A7-A346-AA4E3853F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717616-DF21-4449-BADE-6C3705BE6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08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344140"/>
            <a:ext cx="594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আচ্ছালামু আলাইকুম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2200" y="1192102"/>
            <a:ext cx="34824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036" y="2574034"/>
            <a:ext cx="883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581" y="6203851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8" y="2652567"/>
            <a:ext cx="8610600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5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4"/>
    </mc:Choice>
    <mc:Fallback xmlns="">
      <p:transition spd="slow" advTm="7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1680"/>
            <a:ext cx="4680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৯ই জিলহজ্জ (দিবা)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5276" y="749566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আরাফায়</a:t>
            </a:r>
            <a:r>
              <a:rPr lang="bn-BD" sz="4000" dirty="0">
                <a:latin typeface="Bangla" pitchFamily="66" charset="0"/>
                <a:cs typeface="Bangla" pitchFamily="66" charset="0"/>
              </a:rPr>
              <a:t> অবস্থান</a:t>
            </a:r>
            <a:endParaRPr lang="en-US" sz="4000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37399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সুর্য হেলার পর থেকে সুর্যাস্ত পর্যন্ত ওকুফে আরাফা বা আরাফাতে অবস্থান।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সুর্যোদয়ের পরে মীনা থেকে আরাফাতে রওয়ানা।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সম্ভব হলে খুতবা শুনা।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ইবাদত বন্দেগীতে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মশগুল থাকা।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3886200"/>
            <a:ext cx="5286375" cy="30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69" y="136597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৯ই জিলহজ্জ (রাত)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761279"/>
            <a:ext cx="431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মুজদালিফায় অবস্থান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সুর্যাস্তের পরে আরাফাত থেকে মুজদালিফার উদ্দেশ্যে রওয়ানা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মুজদালিফায় পোঁছে এশার ওয়াক্তে মাগরিব ও এশার নামাজ একত্রে আদায়।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ফজর পর্জন্ত মুজদালিফায় অবস্থান করে ইবাদাত বন্দেগীতে মশগুল থাকা।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জামারাতে নিক্ষেপের জন্য ৭০ টি কংকর সংগ্রহ।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ফজর নামায আদায় করে মীনার উদ্দেশ্যে রওয়ানা</a:t>
            </a:r>
          </a:p>
          <a:p>
            <a:endParaRPr lang="bn-BD" sz="3200" dirty="0">
              <a:latin typeface="Bangla" pitchFamily="66" charset="0"/>
              <a:cs typeface="Bangla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276600"/>
            <a:ext cx="9113520" cy="40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6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-170523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১০ই জিলহজ্জ</a:t>
            </a:r>
            <a:endParaRPr lang="en-US" sz="40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56995"/>
            <a:ext cx="90727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মীনায় পৌঁছে জামারাতুল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আকাবায় (বড় শয়তানকে)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৭টি করে কংকর নিক্ষেপ।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কোরবানি করা।</a:t>
            </a:r>
          </a:p>
          <a:p>
            <a:pPr marL="285750" indent="-285750">
              <a:buFont typeface="Arial" charset="0"/>
              <a:buChar char="•"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মাথা মুণ্ডন বা চুল কর্তন।</a:t>
            </a:r>
          </a:p>
          <a:p>
            <a:pPr marL="285750" indent="-285750">
              <a:buFont typeface="Arial" charset="0"/>
              <a:buChar char="•"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মক্কা শরীফে গমন করে কাবা শরীফে তাওয়াফে জিয়ারত করা।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পুনঃ মীনায় প্রত্যাবর্তন।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১০ তারিখে তাওয়াফে জিয়ারত না করতে পারলে ১১, ১২ বা ১৩ তারিখ যেকোনো দিন তা করা যাবে।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Bangla" pitchFamily="66" charset="0"/>
                <a:cs typeface="Bangla" pitchFamily="66" charset="0"/>
              </a:rPr>
              <a:t>।</a:t>
            </a:r>
            <a:endParaRPr lang="en-US" sz="2800" dirty="0">
              <a:latin typeface="Bangla" pitchFamily="66" charset="0"/>
              <a:cs typeface="Bangla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79" y="2907009"/>
            <a:ext cx="3495348" cy="219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68" y="537363"/>
            <a:ext cx="3267337" cy="21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772" y="381000"/>
            <a:ext cx="323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১১ই জিলহজ্জ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9772" y="1157885"/>
            <a:ext cx="4375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মীনায় অবস্থান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726" y="1913837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সারাদিন মীনায় অবস্থান।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জামারায়ে সুগরা, জামারায়ে উসতা ও জামারায়ে আকাবায় (ছোট, মেজো ও বড় শয়তানকে) পর্যায়ক্রমে ৭টি করে কংকর নিক্ষেপ।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53" y="3975940"/>
            <a:ext cx="4437647" cy="283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210" y="0"/>
            <a:ext cx="381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১২ই জিলহজ্জ</a:t>
            </a:r>
            <a:endParaRPr lang="en-US" sz="40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7886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পুর্ব নিয়মে তিনটি জামারাতে ৭টি করে কংকর নিক্ষেপ।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ইচ্ছে হলে সুর্যাস্তের পুর্বে মীনা ত্যাগ করে মক্কা শরীফে যাওয়া যাবে।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90800"/>
            <a:ext cx="7315199" cy="41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4700" y="0"/>
            <a:ext cx="3025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১৩ই জিলহজ্জ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75266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বিদায়ী তাওয়াফ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92975"/>
            <a:ext cx="487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বিদায়ী তাওয়াফ।</a:t>
            </a:r>
          </a:p>
          <a:p>
            <a:pPr marL="285750" indent="-285750">
              <a:buFont typeface="Arial" charset="0"/>
              <a:buChar char="•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হজ্জের পুর্বে মদীনা শরীফে গিয়ে না থাকলে মদীনায় যাত্রার পুর্বে এবং গিয়ে থাকলে দেশে রওনার পুর্বে তাওয়াফ সমাধা করে মক্কা শরীফ ত্যাগ।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1660"/>
            <a:ext cx="3619148" cy="2635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12905"/>
            <a:ext cx="3911090" cy="254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571500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   ঢাকার উদ্দেশে জেদ্দা ত্যাগ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2" y="3265898"/>
            <a:ext cx="5722258" cy="32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468868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Bangla" pitchFamily="66" charset="0"/>
                <a:cs typeface="Bangla" pitchFamily="66" charset="0"/>
              </a:rPr>
              <a:t>*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এহরামের নিয়ম কি?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*ওমরা কিভাবে করতে হয়?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*তামাত্তো হজ্জের পরিচয় দাও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*আরাফাতে অবস্থানের হুকুমকি?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*জাবালে রহমত কোথায় 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*মিনায় কয় ওয়াক্ত নামায আদায় করা সুন্নত?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*মুযদালিফায় অবস্থানের হুকুমকি?</a:t>
            </a:r>
          </a:p>
        </p:txBody>
      </p:sp>
    </p:spTree>
    <p:extLst>
      <p:ext uri="{BB962C8B-B14F-4D97-AF65-F5344CB8AC3E}">
        <p14:creationId xmlns:p14="http://schemas.microsoft.com/office/powerpoint/2010/main" val="321633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54168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1018" y="1042734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তাওয়াফে যিয়ারত কত তারিখে করা উত্তম?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1878"/>
            <a:ext cx="4038600" cy="441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91878"/>
            <a:ext cx="425263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6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1232" y="164503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এহরামের নিয়ম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702"/>
            <a:ext cx="4267200" cy="3405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9700"/>
            <a:ext cx="4191000" cy="34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617644" y="100350"/>
            <a:ext cx="46213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8142"/>
            <a:ext cx="190976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0350"/>
            <a:ext cx="24098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8" y="2074207"/>
            <a:ext cx="2743200" cy="3524702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054619" y="2061179"/>
            <a:ext cx="610224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নামঃ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আবু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সাঈদ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মুঃমাকছুদ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F243E">
                  <a:lumMod val="10000"/>
                  <a:lumOff val="90000"/>
                </a:srgb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পদবীঃ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উপাধ্যক্ষ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F243E">
                  <a:lumMod val="10000"/>
                  <a:lumOff val="90000"/>
                </a:srgb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প্রতিষ্ঠানঃ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বগাচতর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ফাজিল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600" kern="0" dirty="0">
                <a:solidFill>
                  <a:srgbClr val="0F243E">
                    <a:lumMod val="10000"/>
                    <a:lumOff val="90000"/>
                  </a:srgb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সীতাকুণ্ড,চট্টগ্রাম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F243E">
                    <a:lumMod val="10000"/>
                    <a:lumOff val="9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০১৮১২-১০০৭৭৬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2082"/>
            <a:ext cx="3886200" cy="402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71" y="2852083"/>
            <a:ext cx="3857455" cy="39618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9435" y="829213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8000" dirty="0">
                <a:solidFill>
                  <a:prstClr val="white"/>
                </a:solidFill>
                <a:latin typeface="Bangla" pitchFamily="66" charset="0"/>
                <a:cs typeface="Bangla" pitchFamily="66" charset="0"/>
              </a:rPr>
              <a:t> </a:t>
            </a:r>
            <a:endParaRPr lang="en-US" dirty="0">
              <a:solidFill>
                <a:prstClr val="white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486921"/>
            <a:ext cx="7306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Bangla" pitchFamily="66" charset="0"/>
                <a:cs typeface="Bangla" pitchFamily="66" charset="0"/>
              </a:rPr>
              <a:t>        </a:t>
            </a:r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ওমরাতে কি কি কাজ করতে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9830" y="129783"/>
            <a:ext cx="4180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u="sng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642919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133600" y="752104"/>
            <a:ext cx="48101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990600" y="1905000"/>
            <a:ext cx="7696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শ্রেণীঃ আলিম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বিষয়ঃ ফিকহ ১ম পত্র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এক নজরে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হজ্জে তামাত্তো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6742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পাঠের উদ্দেশ্য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 পাঠ শেষে শিক্ষার্থীরা জানতে পারবে- - 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590801"/>
            <a:ext cx="8686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এহরামের পদ্বতি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তামাত্তো হজ্জের সহজ পধ্বতি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ওমরা পালনের নিয়ম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দিন ওয়ারী তামাত্তো হজ পালনের সহজ প্রক্রিয়া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প্রথম থেকে শেষ পর্যন্ত  হজ্জের ধারাবাহিক কার্যাদি</a:t>
            </a:r>
          </a:p>
          <a:p>
            <a:pPr marL="285750" indent="-285750">
              <a:buFont typeface="Arial" charset="0"/>
              <a:buChar char="•"/>
            </a:pPr>
            <a:endParaRPr lang="bn-BD" sz="2800" dirty="0">
              <a:latin typeface="Bangla" pitchFamily="66" charset="0"/>
              <a:cs typeface="Bangla" pitchFamily="66" charset="0"/>
            </a:endParaRPr>
          </a:p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430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পবিত্র ওমরা করার নিয়তে এহরামের কাপড় পরিধান করে ঢাকা এয়ারপোর্ট হতে জেদ্দার উদ্দেশ্যে রওয়ানা হব। তখন থেকে তালবিয়া পাঠ শুরূ হবে।</a:t>
            </a:r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ঢাকা থেকে জেদ্দা যেতে সময় লাগে ৬ ঘণ্টা। জেদ্দা থেকে মক্কা যেতে বাসে সময় লাগে দুই ঘণ্টা।</a:t>
            </a:r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400" dirty="0">
              <a:solidFill>
                <a:srgbClr val="FFC000"/>
              </a:solidFill>
              <a:latin typeface="Bangla" pitchFamily="66" charset="0"/>
              <a:cs typeface="Bangla" pitchFamily="66" charset="0"/>
            </a:endParaRPr>
          </a:p>
          <a:p>
            <a:pPr lvl="0"/>
            <a:endParaRPr lang="en-US" sz="2400" dirty="0">
              <a:solidFill>
                <a:srgbClr val="FFC000"/>
              </a:solidFill>
              <a:latin typeface="Bangla" pitchFamily="66" charset="0"/>
              <a:cs typeface="Bangla" pitchFamily="66" charset="0"/>
            </a:endParaRPr>
          </a:p>
          <a:p>
            <a:pPr lvl="0"/>
            <a:endParaRPr lang="en-US" sz="2400" dirty="0">
              <a:solidFill>
                <a:srgbClr val="FFC000"/>
              </a:solidFill>
              <a:latin typeface="Bangla" pitchFamily="66" charset="0"/>
              <a:cs typeface="Bangla" pitchFamily="66" charset="0"/>
            </a:endParaRPr>
          </a:p>
          <a:p>
            <a:pPr lvl="0"/>
            <a:endParaRPr lang="en-GB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মক্কা শরীফে নির্দিষ্ট বাড়িতে পৌঁছে খাওয়া-দাওয়া করে মসজিদে হারামে ওমরা করতে যাবো ইনশাআল্লাহ।</a:t>
            </a:r>
            <a:endParaRPr lang="en-GB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17435"/>
            <a:ext cx="4210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পাঠ উপস্থাপনা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14800"/>
            <a:ext cx="5257800" cy="1295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4800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1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ইহরাম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46268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ওযু গোসল করে পাক-পবিত্র হওয়া।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ইহরামের কাপড় পরিধান করা।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দুই রাকাত সুন্নাতুল ইহরাম নামায আদায় করা।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হজ্জের নিয়ত করে তালবিয়াপাঠ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244264"/>
            <a:ext cx="2982687" cy="5495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4091456"/>
            <a:ext cx="1981200" cy="26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5150" y="104275"/>
            <a:ext cx="491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ওমরাহ আদায়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" y="1109632"/>
            <a:ext cx="58608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তালবিয়া পাঠরত অবস্থায় হারাম শরীফে প্রবেশ 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হাজরে আসওয়াদ বরাবর সবুজ চিহ্ন থেকে তাওয়াফ শুরু এবং সাত চক্কর দেয়া।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মাকামে ইব্রাহিমের পেছনে দুই রাকাত ওয়াজিবুত তাওয়াফ নামায আদায়।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সায়ীকরা-ছাফা মারওয়ায় ৭ বার দৌড়ানো। 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মাথা মুণ্ডন বা চুল খাটকরে ইহরাম ত্যাগ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52600"/>
            <a:ext cx="3276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2294" y="57002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৮ই জিলহজ্জ</a:t>
            </a:r>
            <a:endParaRPr lang="en-US" sz="36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703333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মীনা গমন ও অবস্থান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188" y="1349664"/>
            <a:ext cx="6285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কাবা শরীফে তাওয়াফ করা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সম্ভব হলে সায়ী করা।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হজের নিয়তে ইহরামের কাপড় পরিধান।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জোহরের পুর্বে মীনায় পৌঁছা।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৮ তারিখের জোহর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থেকে ৯ তারিখের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ফজর পর্যন্ত মীনায়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 ওয়াক্ত নামাজ আদায়।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42085"/>
            <a:ext cx="38100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F243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0F243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548</Words>
  <Application>Microsoft Office PowerPoint</Application>
  <PresentationFormat>On-screen Show (4:3)</PresentationFormat>
  <Paragraphs>111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Bangla</vt:lpstr>
      <vt:lpstr>Calibri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maksud</dc:creator>
  <cp:lastModifiedBy>MD Maqsud</cp:lastModifiedBy>
  <cp:revision>154</cp:revision>
  <dcterms:created xsi:type="dcterms:W3CDTF">2008-06-03T21:37:43Z</dcterms:created>
  <dcterms:modified xsi:type="dcterms:W3CDTF">2020-12-27T04:55:23Z</dcterms:modified>
</cp:coreProperties>
</file>