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78" r:id="rId3"/>
    <p:sldId id="258" r:id="rId4"/>
    <p:sldId id="279" r:id="rId5"/>
    <p:sldId id="280" r:id="rId6"/>
    <p:sldId id="261" r:id="rId7"/>
    <p:sldId id="259" r:id="rId8"/>
    <p:sldId id="262" r:id="rId9"/>
    <p:sldId id="263" r:id="rId10"/>
    <p:sldId id="264" r:id="rId11"/>
    <p:sldId id="272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4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DC84ED-AEA2-4950-9096-BB31509C0CC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512C46-6155-48B7-B6E1-6A710E4DB5F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b="1" dirty="0" smtClean="0"/>
            <a:t>দ্রব্য পাওয়ার ইচ্ছা বা আকাঙ্ক্ষা</a:t>
          </a:r>
          <a:endParaRPr lang="en-US" sz="2800" b="1" dirty="0"/>
        </a:p>
      </dgm:t>
    </dgm:pt>
    <dgm:pt modelId="{E3391E89-86BB-4622-AFD0-D208FCAFBD4B}" type="parTrans" cxnId="{E915775A-30F0-4B42-86AF-14766F2F28EF}">
      <dgm:prSet/>
      <dgm:spPr/>
      <dgm:t>
        <a:bodyPr/>
        <a:lstStyle/>
        <a:p>
          <a:endParaRPr lang="en-US"/>
        </a:p>
      </dgm:t>
    </dgm:pt>
    <dgm:pt modelId="{9E6678E0-29F1-4C01-9A76-A0737A0F0118}" type="sibTrans" cxnId="{E915775A-30F0-4B42-86AF-14766F2F28EF}">
      <dgm:prSet/>
      <dgm:spPr/>
      <dgm:t>
        <a:bodyPr/>
        <a:lstStyle/>
        <a:p>
          <a:endParaRPr lang="en-US"/>
        </a:p>
      </dgm:t>
    </dgm:pt>
    <dgm:pt modelId="{3C55AAEC-EDAD-4283-85B4-91BEE5AB798F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600" b="1" dirty="0" smtClean="0">
              <a:latin typeface="NikoshBAN" pitchFamily="2" charset="0"/>
              <a:cs typeface="NikoshBAN" pitchFamily="2" charset="0"/>
            </a:rPr>
            <a:t>উক্ত দ্রব্য ক্রয়ের আর্থিক সামর্থ্য</a:t>
          </a:r>
          <a:endParaRPr lang="en-US" sz="3600" b="1" dirty="0">
            <a:latin typeface="NikoshBAN" pitchFamily="2" charset="0"/>
            <a:cs typeface="NikoshBAN" pitchFamily="2" charset="0"/>
          </a:endParaRPr>
        </a:p>
      </dgm:t>
    </dgm:pt>
    <dgm:pt modelId="{81832BD8-A640-4FA0-942B-B6131EFA7EF6}" type="parTrans" cxnId="{BB6A8B54-1C65-4172-91BE-6977A0938446}">
      <dgm:prSet/>
      <dgm:spPr/>
      <dgm:t>
        <a:bodyPr/>
        <a:lstStyle/>
        <a:p>
          <a:endParaRPr lang="en-US"/>
        </a:p>
      </dgm:t>
    </dgm:pt>
    <dgm:pt modelId="{50C0D3B3-7DAB-4A4A-A67C-6A0C4C1CB210}" type="sibTrans" cxnId="{BB6A8B54-1C65-4172-91BE-6977A0938446}">
      <dgm:prSet/>
      <dgm:spPr/>
      <dgm:t>
        <a:bodyPr/>
        <a:lstStyle/>
        <a:p>
          <a:endParaRPr lang="en-US"/>
        </a:p>
      </dgm:t>
    </dgm:pt>
    <dgm:pt modelId="{183A61F9-5A04-4EC7-B84E-43632E1E36D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b="1" dirty="0" smtClean="0">
              <a:latin typeface="NikoshBAN" pitchFamily="2" charset="0"/>
              <a:cs typeface="NikoshBAN" pitchFamily="2" charset="0"/>
            </a:rPr>
            <a:t>উক্ত দ্রব্য ক্রয়ের</a:t>
          </a:r>
          <a:r>
            <a:rPr lang="en-US" sz="32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IN" sz="3200" b="1" dirty="0" smtClean="0">
              <a:latin typeface="NikoshBAN" pitchFamily="2" charset="0"/>
              <a:cs typeface="NikoshBAN" pitchFamily="2" charset="0"/>
            </a:rPr>
            <a:t>জন্য অর্থ ব্যয় করার</a:t>
          </a:r>
          <a:r>
            <a:rPr lang="bn-BD" sz="3200" b="1" dirty="0" smtClean="0">
              <a:latin typeface="NikoshBAN" pitchFamily="2" charset="0"/>
              <a:cs typeface="NikoshBAN" pitchFamily="2" charset="0"/>
            </a:rPr>
            <a:t> ইচ্ছা</a:t>
          </a:r>
          <a:endParaRPr lang="en-US" sz="3200" b="1" dirty="0"/>
        </a:p>
      </dgm:t>
    </dgm:pt>
    <dgm:pt modelId="{8CC62E33-4801-4D9B-A040-8287E9177158}" type="parTrans" cxnId="{D4DD7CF0-76FC-4289-B0DD-0B47D7CD5533}">
      <dgm:prSet/>
      <dgm:spPr/>
      <dgm:t>
        <a:bodyPr/>
        <a:lstStyle/>
        <a:p>
          <a:endParaRPr lang="en-US"/>
        </a:p>
      </dgm:t>
    </dgm:pt>
    <dgm:pt modelId="{F54FF28F-71F4-46ED-9D32-83EF581D09D1}" type="sibTrans" cxnId="{D4DD7CF0-76FC-4289-B0DD-0B47D7CD5533}">
      <dgm:prSet/>
      <dgm:spPr/>
      <dgm:t>
        <a:bodyPr/>
        <a:lstStyle/>
        <a:p>
          <a:endParaRPr lang="en-US"/>
        </a:p>
      </dgm:t>
    </dgm:pt>
    <dgm:pt modelId="{04312A72-1A0C-4362-BCDE-00285FBBD34E}" type="pres">
      <dgm:prSet presAssocID="{3BDC84ED-AEA2-4950-9096-BB31509C0C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83EE13-D061-477C-96D6-AE9E90014B21}" type="pres">
      <dgm:prSet presAssocID="{183A61F9-5A04-4EC7-B84E-43632E1E36D4}" presName="boxAndChildren" presStyleCnt="0"/>
      <dgm:spPr/>
    </dgm:pt>
    <dgm:pt modelId="{83F1BDEC-98FE-4497-8A51-699D1996CCEC}" type="pres">
      <dgm:prSet presAssocID="{183A61F9-5A04-4EC7-B84E-43632E1E36D4}" presName="parentTextBox" presStyleLbl="node1" presStyleIdx="0" presStyleCnt="3" custScaleY="24606" custLinFactNeighborY="4260"/>
      <dgm:spPr/>
      <dgm:t>
        <a:bodyPr/>
        <a:lstStyle/>
        <a:p>
          <a:endParaRPr lang="en-US"/>
        </a:p>
      </dgm:t>
    </dgm:pt>
    <dgm:pt modelId="{C09897C5-21F5-4EC3-9873-03EA88291D67}" type="pres">
      <dgm:prSet presAssocID="{50C0D3B3-7DAB-4A4A-A67C-6A0C4C1CB210}" presName="sp" presStyleCnt="0"/>
      <dgm:spPr/>
    </dgm:pt>
    <dgm:pt modelId="{F20CEB6A-53FB-4AA3-AE38-1E58C7F2FCD7}" type="pres">
      <dgm:prSet presAssocID="{3C55AAEC-EDAD-4283-85B4-91BEE5AB798F}" presName="arrowAndChildren" presStyleCnt="0"/>
      <dgm:spPr/>
    </dgm:pt>
    <dgm:pt modelId="{EE5602DE-9F51-4253-9AE2-DAD730F3AA9B}" type="pres">
      <dgm:prSet presAssocID="{3C55AAEC-EDAD-4283-85B4-91BEE5AB798F}" presName="parentTextArrow" presStyleLbl="node1" presStyleIdx="1" presStyleCnt="3" custScaleY="17776" custLinFactNeighborY="2495"/>
      <dgm:spPr/>
      <dgm:t>
        <a:bodyPr/>
        <a:lstStyle/>
        <a:p>
          <a:endParaRPr lang="en-US"/>
        </a:p>
      </dgm:t>
    </dgm:pt>
    <dgm:pt modelId="{9A2ED400-6627-423D-9190-608DEE207235}" type="pres">
      <dgm:prSet presAssocID="{9E6678E0-29F1-4C01-9A76-A0737A0F0118}" presName="sp" presStyleCnt="0"/>
      <dgm:spPr/>
    </dgm:pt>
    <dgm:pt modelId="{FF835198-AF08-4648-BCAE-296E65EC8A25}" type="pres">
      <dgm:prSet presAssocID="{BD512C46-6155-48B7-B6E1-6A710E4DB5FB}" presName="arrowAndChildren" presStyleCnt="0"/>
      <dgm:spPr/>
    </dgm:pt>
    <dgm:pt modelId="{9A427ED1-6750-4E40-9382-C2CC8E473A90}" type="pres">
      <dgm:prSet presAssocID="{BD512C46-6155-48B7-B6E1-6A710E4DB5FB}" presName="parentTextArrow" presStyleLbl="node1" presStyleIdx="2" presStyleCnt="3" custScaleY="16328"/>
      <dgm:spPr/>
      <dgm:t>
        <a:bodyPr/>
        <a:lstStyle/>
        <a:p>
          <a:endParaRPr lang="en-US"/>
        </a:p>
      </dgm:t>
    </dgm:pt>
  </dgm:ptLst>
  <dgm:cxnLst>
    <dgm:cxn modelId="{FB8493F8-B530-43EB-BBB0-1A93C62D64B0}" type="presOf" srcId="{BD512C46-6155-48B7-B6E1-6A710E4DB5FB}" destId="{9A427ED1-6750-4E40-9382-C2CC8E473A90}" srcOrd="0" destOrd="0" presId="urn:microsoft.com/office/officeart/2005/8/layout/process4"/>
    <dgm:cxn modelId="{BB6A8B54-1C65-4172-91BE-6977A0938446}" srcId="{3BDC84ED-AEA2-4950-9096-BB31509C0CCD}" destId="{3C55AAEC-EDAD-4283-85B4-91BEE5AB798F}" srcOrd="1" destOrd="0" parTransId="{81832BD8-A640-4FA0-942B-B6131EFA7EF6}" sibTransId="{50C0D3B3-7DAB-4A4A-A67C-6A0C4C1CB210}"/>
    <dgm:cxn modelId="{E915775A-30F0-4B42-86AF-14766F2F28EF}" srcId="{3BDC84ED-AEA2-4950-9096-BB31509C0CCD}" destId="{BD512C46-6155-48B7-B6E1-6A710E4DB5FB}" srcOrd="0" destOrd="0" parTransId="{E3391E89-86BB-4622-AFD0-D208FCAFBD4B}" sibTransId="{9E6678E0-29F1-4C01-9A76-A0737A0F0118}"/>
    <dgm:cxn modelId="{0226BD8C-EE26-40DA-A89E-BE01A3706B66}" type="presOf" srcId="{183A61F9-5A04-4EC7-B84E-43632E1E36D4}" destId="{83F1BDEC-98FE-4497-8A51-699D1996CCEC}" srcOrd="0" destOrd="0" presId="urn:microsoft.com/office/officeart/2005/8/layout/process4"/>
    <dgm:cxn modelId="{16F22E31-A36B-4147-8B97-4D287646E95C}" type="presOf" srcId="{3BDC84ED-AEA2-4950-9096-BB31509C0CCD}" destId="{04312A72-1A0C-4362-BCDE-00285FBBD34E}" srcOrd="0" destOrd="0" presId="urn:microsoft.com/office/officeart/2005/8/layout/process4"/>
    <dgm:cxn modelId="{D4DD7CF0-76FC-4289-B0DD-0B47D7CD5533}" srcId="{3BDC84ED-AEA2-4950-9096-BB31509C0CCD}" destId="{183A61F9-5A04-4EC7-B84E-43632E1E36D4}" srcOrd="2" destOrd="0" parTransId="{8CC62E33-4801-4D9B-A040-8287E9177158}" sibTransId="{F54FF28F-71F4-46ED-9D32-83EF581D09D1}"/>
    <dgm:cxn modelId="{1C80AD8E-7264-492C-81EB-72E81E08AA09}" type="presOf" srcId="{3C55AAEC-EDAD-4283-85B4-91BEE5AB798F}" destId="{EE5602DE-9F51-4253-9AE2-DAD730F3AA9B}" srcOrd="0" destOrd="0" presId="urn:microsoft.com/office/officeart/2005/8/layout/process4"/>
    <dgm:cxn modelId="{900381AD-D478-415D-B0B6-018E04CCB193}" type="presParOf" srcId="{04312A72-1A0C-4362-BCDE-00285FBBD34E}" destId="{2083EE13-D061-477C-96D6-AE9E90014B21}" srcOrd="0" destOrd="0" presId="urn:microsoft.com/office/officeart/2005/8/layout/process4"/>
    <dgm:cxn modelId="{BE8877EB-45F1-4D3B-8ED7-A3AB75804377}" type="presParOf" srcId="{2083EE13-D061-477C-96D6-AE9E90014B21}" destId="{83F1BDEC-98FE-4497-8A51-699D1996CCEC}" srcOrd="0" destOrd="0" presId="urn:microsoft.com/office/officeart/2005/8/layout/process4"/>
    <dgm:cxn modelId="{91BC0FB6-DB6B-49FB-AB64-4AA91CB1BA15}" type="presParOf" srcId="{04312A72-1A0C-4362-BCDE-00285FBBD34E}" destId="{C09897C5-21F5-4EC3-9873-03EA88291D67}" srcOrd="1" destOrd="0" presId="urn:microsoft.com/office/officeart/2005/8/layout/process4"/>
    <dgm:cxn modelId="{29C65A3E-55A3-49AA-8A17-B9B6ED2E897A}" type="presParOf" srcId="{04312A72-1A0C-4362-BCDE-00285FBBD34E}" destId="{F20CEB6A-53FB-4AA3-AE38-1E58C7F2FCD7}" srcOrd="2" destOrd="0" presId="urn:microsoft.com/office/officeart/2005/8/layout/process4"/>
    <dgm:cxn modelId="{896E2212-4D22-43D2-88E9-4C77EC4F8D8A}" type="presParOf" srcId="{F20CEB6A-53FB-4AA3-AE38-1E58C7F2FCD7}" destId="{EE5602DE-9F51-4253-9AE2-DAD730F3AA9B}" srcOrd="0" destOrd="0" presId="urn:microsoft.com/office/officeart/2005/8/layout/process4"/>
    <dgm:cxn modelId="{A4C6C408-A8DB-465D-A2A3-46098E78FC6C}" type="presParOf" srcId="{04312A72-1A0C-4362-BCDE-00285FBBD34E}" destId="{9A2ED400-6627-423D-9190-608DEE207235}" srcOrd="3" destOrd="0" presId="urn:microsoft.com/office/officeart/2005/8/layout/process4"/>
    <dgm:cxn modelId="{1BE297DA-4E6C-442D-B1BA-75D4981D4887}" type="presParOf" srcId="{04312A72-1A0C-4362-BCDE-00285FBBD34E}" destId="{FF835198-AF08-4648-BCAE-296E65EC8A25}" srcOrd="4" destOrd="0" presId="urn:microsoft.com/office/officeart/2005/8/layout/process4"/>
    <dgm:cxn modelId="{56EAD2D7-9BE5-4399-A861-DFB67E6FC15F}" type="presParOf" srcId="{FF835198-AF08-4648-BCAE-296E65EC8A25}" destId="{9A427ED1-6750-4E40-9382-C2CC8E473A9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2A429-6CA4-4789-94D7-8CC296518267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037D-558C-455E-AAF6-E967EE4A9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99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E037D-558C-455E-AAF6-E967EE4A92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0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9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1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5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2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0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3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4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0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2E6F-8ABE-476A-99CD-138575BBF97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54F04-E1A9-413F-82DC-54126B14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4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1588" y="968829"/>
            <a:ext cx="6172200" cy="12192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7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88" y="2220686"/>
            <a:ext cx="2809875" cy="211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1981200"/>
            <a:ext cx="2971799" cy="2895600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Relaxed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7920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52400"/>
            <a:ext cx="5170005" cy="58477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Verdana" pitchFamily="34" charset="0"/>
                <a:ea typeface="Verdana" pitchFamily="34" charset="0"/>
                <a:cs typeface="NikoshBAN" pitchFamily="2" charset="0"/>
              </a:rPr>
              <a:t>চাহিদা সূচী থেকে চাহিদা রেখা অংকনঃ-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6558"/>
              </p:ext>
            </p:extLst>
          </p:nvPr>
        </p:nvGraphicFramePr>
        <p:xfrm>
          <a:off x="1447800" y="791496"/>
          <a:ext cx="6096000" cy="22250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চাহিদা</a:t>
                      </a:r>
                      <a:r>
                        <a:rPr lang="bn-BD" baseline="0" dirty="0" smtClean="0"/>
                        <a:t> সূচী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দাম</a:t>
                      </a:r>
                      <a:r>
                        <a:rPr lang="bn-BD" baseline="0" dirty="0" smtClean="0"/>
                        <a:t> (টাকায়)</a:t>
                      </a:r>
                      <a:endParaRPr lang="bn-B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চাহিদার পরিমান (কেজি)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২০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১</a:t>
                      </a:r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২০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124200" y="5715000"/>
            <a:ext cx="32004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4200" y="3429000"/>
            <a:ext cx="0" cy="2286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68454" y="521464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16248" y="56504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94412" y="6107668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/>
              <a:t>চাহিদার পরিমান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57150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৫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5715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571500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১৫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57150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২০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9724" y="3135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504086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৮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449580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১২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90800" y="39507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১৬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90800" y="340566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২০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07340" y="4095203"/>
            <a:ext cx="461665" cy="52354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bn-BD" b="1" dirty="0" smtClean="0"/>
              <a:t>দাম </a:t>
            </a:r>
            <a:endParaRPr lang="en-US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3062748" y="5225534"/>
            <a:ext cx="285062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4" idx="0"/>
          </p:cNvCxnSpPr>
          <p:nvPr/>
        </p:nvCxnSpPr>
        <p:spPr>
          <a:xfrm flipH="1">
            <a:off x="5883418" y="5193268"/>
            <a:ext cx="14977" cy="5217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065208" y="4680466"/>
            <a:ext cx="2133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81600" y="4648200"/>
            <a:ext cx="6400" cy="106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141408" y="4135398"/>
            <a:ext cx="136399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2" idx="0"/>
          </p:cNvCxnSpPr>
          <p:nvPr/>
        </p:nvCxnSpPr>
        <p:spPr>
          <a:xfrm flipH="1" flipV="1">
            <a:off x="4488060" y="4125099"/>
            <a:ext cx="17346" cy="158990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1" idx="0"/>
          </p:cNvCxnSpPr>
          <p:nvPr/>
        </p:nvCxnSpPr>
        <p:spPr>
          <a:xfrm flipH="1" flipV="1">
            <a:off x="3733801" y="3581400"/>
            <a:ext cx="14472" cy="21336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131641" y="3590330"/>
            <a:ext cx="664711" cy="1474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5052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191000" y="403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53000" y="463037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638800" y="514902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382296" y="3306096"/>
            <a:ext cx="2819400" cy="21336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350376" y="303326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113208" y="5193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58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68" grpId="0"/>
      <p:bldP spid="69" grpId="0"/>
      <p:bldP spid="70" grpId="0"/>
      <p:bldP spid="71" grpId="0"/>
      <p:bldP spid="75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32123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D³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iLv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eyS‡Z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cvijvg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675" y="2362200"/>
            <a:ext cx="877355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`ª‡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`vg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`ª‡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`vg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v‡gi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wecixZg~Lx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751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85800"/>
            <a:ext cx="7752443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* `vg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evo‡j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wKiƒc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815" y="2286000"/>
            <a:ext cx="174278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ev‡o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286000"/>
            <a:ext cx="159210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(L)</a:t>
            </a:r>
            <a:r>
              <a:rPr lang="bn-IN" sz="2800" b="1" dirty="0" smtClean="0">
                <a:latin typeface="SutonnyMJ" pitchFamily="2" charset="0"/>
                <a:cs typeface="SutonnyMJ" pitchFamily="2" charset="0"/>
              </a:rPr>
              <a:t>কমে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150" y="3813211"/>
            <a:ext cx="247856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514350" indent="-514350">
              <a:buAutoNum type="alphaUcParenBoth" startAt="13"/>
            </a:pPr>
            <a:r>
              <a:rPr lang="bn-IN" sz="2400" b="1" dirty="0" smtClean="0">
                <a:latin typeface="SutonnyMJ" pitchFamily="2" charset="0"/>
                <a:cs typeface="SutonnyMJ" pitchFamily="2" charset="0"/>
              </a:rPr>
              <a:t>কখনো</a:t>
            </a:r>
          </a:p>
          <a:p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KL‡bv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3566989"/>
            <a:ext cx="22098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</a:rPr>
              <a:t>ঘ)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একই থাকে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76800" y="2462971"/>
            <a:ext cx="342900" cy="353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9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0"/>
            <a:ext cx="28194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/>
              <a:t>বাড়ির কাজ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752600"/>
            <a:ext cx="6407523" cy="58477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SutonnyMJ" pitchFamily="2" charset="0"/>
                <a:ea typeface="Verdana" pitchFamily="34" charset="0"/>
                <a:cs typeface="SutonnyMJ" pitchFamily="2" charset="0"/>
              </a:rPr>
              <a:t>wb‡Pi</a:t>
            </a:r>
            <a:r>
              <a:rPr lang="en-US" sz="3200" b="1" dirty="0" smtClean="0">
                <a:latin typeface="SutonnyMJ" pitchFamily="2" charset="0"/>
                <a:ea typeface="Verdana" pitchFamily="34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ea typeface="Verdana" pitchFamily="34" charset="0"/>
                <a:cs typeface="SutonnyMJ" pitchFamily="2" charset="0"/>
              </a:rPr>
              <a:t>Pv</a:t>
            </a:r>
            <a:r>
              <a:rPr lang="bn-BD" sz="3200" b="1" dirty="0" smtClean="0">
                <a:latin typeface="Verdana" pitchFamily="34" charset="0"/>
                <a:ea typeface="Verdana" pitchFamily="34" charset="0"/>
                <a:cs typeface="NikoshBAN" pitchFamily="2" charset="0"/>
              </a:rPr>
              <a:t>হিদা সূচী থেকে চাহিদা রেখা অংকন</a:t>
            </a:r>
            <a:r>
              <a:rPr lang="en-US" sz="3200" b="1" dirty="0">
                <a:latin typeface="SutonnyMJ" pitchFamily="2" charset="0"/>
                <a:ea typeface="Verdana" pitchFamily="34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ea typeface="Verdana" pitchFamily="34" charset="0"/>
                <a:cs typeface="SutonnyMJ" pitchFamily="2" charset="0"/>
              </a:rPr>
              <a:t>Ki|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264982"/>
              </p:ext>
            </p:extLst>
          </p:nvPr>
        </p:nvGraphicFramePr>
        <p:xfrm>
          <a:off x="1629954" y="2590800"/>
          <a:ext cx="6096000" cy="310896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চাহিদা</a:t>
                      </a:r>
                      <a:r>
                        <a:rPr lang="bn-BD" sz="2400" baseline="0" dirty="0" smtClean="0"/>
                        <a:t> সূচী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দাম</a:t>
                      </a:r>
                      <a:r>
                        <a:rPr lang="bn-BD" sz="2400" baseline="0" dirty="0" smtClean="0"/>
                        <a:t> (টাকায়)</a:t>
                      </a:r>
                      <a:endParaRPr lang="bn-BD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চাহিদার পরিমান (কেজি)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৫৫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১৫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৫০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২৫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৪৫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৩০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৪০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/>
                        <a:t>৩৫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2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1751" y="304800"/>
            <a:ext cx="39917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b="1" dirty="0" smtClean="0"/>
              <a:t> ধন্যবাদ</a:t>
            </a:r>
            <a:endParaRPr lang="en-US" sz="8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57400"/>
            <a:ext cx="58625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0551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1676400"/>
            <a:ext cx="5105400" cy="16872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নাম; বেগম জাহেদুন্নাহার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সহ;শিক্ষকঃ শীতলপুর উচ্চ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</a:p>
          <a:p>
            <a:pPr algn="ctr"/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371" y="685800"/>
            <a:ext cx="5257800" cy="86177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3200" b="1" dirty="0" smtClean="0"/>
              <a:t>শিক্ষক পরিচিতি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6143" y="533400"/>
            <a:ext cx="2895600" cy="9144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পাঠ পরিচিতি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06143" y="1856014"/>
            <a:ext cx="3276600" cy="1306286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শ্রেণি;নবম</a:t>
            </a:r>
          </a:p>
          <a:p>
            <a:pPr algn="ctr"/>
            <a:r>
              <a:rPr lang="bn-IN" dirty="0" smtClean="0"/>
              <a:t>বিষয়ঃঅর্থনীতি</a:t>
            </a:r>
          </a:p>
          <a:p>
            <a:pPr algn="ctr"/>
            <a:r>
              <a:rPr lang="bn-IN" dirty="0" smtClean="0"/>
              <a:t>অধ্যায়ঃ ৩</a:t>
            </a:r>
          </a:p>
          <a:p>
            <a:pPr algn="ctr"/>
            <a:r>
              <a:rPr lang="bn-IN" dirty="0" smtClean="0"/>
              <a:t>পাঠঃ ৩.১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Ismail Sarker\Desktop\ICT Batch 46\invisible_ha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8" t="1755" r="26531" b="13685"/>
          <a:stretch/>
        </p:blipFill>
        <p:spPr bwMode="auto">
          <a:xfrm>
            <a:off x="2438400" y="0"/>
            <a:ext cx="4852220" cy="419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4648200" y="4208208"/>
            <a:ext cx="304800" cy="53340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1" y="4800600"/>
            <a:ext cx="624840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/>
              <a:t>আধুনিক অর্থনীতির </a:t>
            </a:r>
            <a:r>
              <a:rPr lang="bn-BD" sz="3200" b="1" dirty="0" smtClean="0"/>
              <a:t>জনক</a:t>
            </a:r>
          </a:p>
          <a:p>
            <a:pPr algn="ctr"/>
            <a:r>
              <a:rPr lang="bn-BD" sz="3200" b="1" dirty="0" smtClean="0"/>
              <a:t>এ্যা</a:t>
            </a:r>
            <a:r>
              <a:rPr lang="en-US" sz="3200" b="1" dirty="0" err="1" smtClean="0"/>
              <a:t>ডাম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স্মিথ</a:t>
            </a:r>
            <a:endParaRPr lang="bn-BD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52104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9800"/>
            <a:ext cx="4572000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050197"/>
            <a:ext cx="35052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66800" y="1219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চিত্রঃ১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403866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চিত্রঃ২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5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4256314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70314"/>
            <a:ext cx="3581400" cy="3505200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14400" y="990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চিত্রঃ১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114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চিত্রঃ২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7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33600" y="137652"/>
            <a:ext cx="5029200" cy="123394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rgbClr val="0070C0"/>
                </a:solidFill>
              </a:rPr>
              <a:t>আজকের পাঠ</a:t>
            </a:r>
            <a:endParaRPr lang="en-US" sz="5400" b="1" dirty="0">
              <a:solidFill>
                <a:srgbClr val="0070C0"/>
              </a:solidFill>
            </a:endParaRPr>
          </a:p>
          <a:p>
            <a:pPr algn="ctr"/>
            <a:endParaRPr lang="en-US" sz="1600" dirty="0"/>
          </a:p>
        </p:txBody>
      </p:sp>
      <p:sp>
        <p:nvSpPr>
          <p:cNvPr id="6" name="Pentagon 5"/>
          <p:cNvSpPr/>
          <p:nvPr/>
        </p:nvSpPr>
        <p:spPr>
          <a:xfrm>
            <a:off x="1295400" y="2895600"/>
            <a:ext cx="6705600" cy="121920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Pvwn`v</a:t>
            </a:r>
            <a:endParaRPr lang="en-US" sz="72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8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67000" y="152400"/>
            <a:ext cx="3733800" cy="1143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19400" y="228600"/>
            <a:ext cx="35910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b="1" dirty="0" smtClean="0">
                <a:solidFill>
                  <a:srgbClr val="0070C0"/>
                </a:solidFill>
              </a:rPr>
              <a:t>শিখনফল</a:t>
            </a:r>
            <a:endParaRPr lang="en-US" sz="6000" b="1" dirty="0" smtClean="0">
              <a:solidFill>
                <a:srgbClr val="0070C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52400" y="1524000"/>
            <a:ext cx="5105400" cy="121920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907460"/>
            <a:ext cx="4270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এই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পাঠ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শেষে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শিক্ষার্থীরা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3" y="3657600"/>
            <a:ext cx="8916223" cy="13849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bn-BD" sz="2800" b="1" dirty="0" smtClean="0"/>
              <a:t>চাহিদা কি তা বলতে পারবে।</a:t>
            </a:r>
            <a:endParaRPr lang="en-US" sz="2800" b="1" dirty="0" smtClean="0"/>
          </a:p>
          <a:p>
            <a:pPr marL="285750" indent="-285750">
              <a:buFont typeface="Arial" charset="0"/>
              <a:buChar char="•"/>
            </a:pPr>
            <a:r>
              <a:rPr lang="bn-BD" sz="2800" b="1" dirty="0" smtClean="0"/>
              <a:t>চাহিদা সূচী থেকে চাহিদা রেখা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নির্ণয়</a:t>
            </a:r>
            <a:r>
              <a:rPr lang="en-US" sz="2800" b="1" dirty="0" smtClean="0"/>
              <a:t> </a:t>
            </a:r>
            <a:r>
              <a:rPr lang="bn-BD" sz="2800" b="1" dirty="0" smtClean="0"/>
              <a:t> করতে পারবে।</a:t>
            </a:r>
          </a:p>
          <a:p>
            <a:pPr marL="285750" indent="-285750">
              <a:buFont typeface="Arial" charset="0"/>
              <a:buChar char="•"/>
            </a:pPr>
            <a:r>
              <a:rPr lang="bn-BD" sz="2800" b="1" dirty="0" smtClean="0"/>
              <a:t>দাম ও চাহিদার মধ্যে সম্পর্ক </a:t>
            </a:r>
            <a:r>
              <a:rPr lang="en-US" sz="2800" b="1" dirty="0" err="1"/>
              <a:t>নির্ণয়</a:t>
            </a:r>
            <a:r>
              <a:rPr lang="bn-BD" sz="2800" b="1" dirty="0" smtClean="0"/>
              <a:t>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36250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25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2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" grpId="0" animBg="1"/>
      <p:bldP spid="6" grpId="0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0" y="152400"/>
            <a:ext cx="25908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22639" y="228600"/>
            <a:ext cx="21627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70C0"/>
                </a:solidFill>
              </a:rPr>
              <a:t>চাহিদা</a:t>
            </a:r>
            <a:endParaRPr lang="en-US" sz="6000" b="1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514600"/>
            <a:ext cx="8970726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সাধারন অর্থে চাহিদা বলতে দ্রব্য বা সেবাসামগ্রী </a:t>
            </a:r>
          </a:p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পাওয়ার আকাঙ্খাকে বুঝায়।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7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743200" y="0"/>
            <a:ext cx="3352800" cy="1371600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</a:rPr>
              <a:t>অর্থনীতিতে চাহিদা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19535"/>
            <a:ext cx="8206093" cy="46166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b="1" dirty="0" smtClean="0">
                <a:solidFill>
                  <a:schemeClr val="tx1"/>
                </a:solidFill>
              </a:rPr>
              <a:t>অর্থনীতিতে চাহিদা হতে হলে তিনতি শর্ত পুর</a:t>
            </a:r>
            <a:r>
              <a:rPr lang="bn-IN" sz="2400" b="1" dirty="0" smtClean="0">
                <a:solidFill>
                  <a:schemeClr val="tx1"/>
                </a:solidFill>
              </a:rPr>
              <a:t>ণ</a:t>
            </a:r>
            <a:r>
              <a:rPr lang="bn-BD" sz="2400" b="1" dirty="0" smtClean="0">
                <a:solidFill>
                  <a:schemeClr val="tx1"/>
                </a:solidFill>
              </a:rPr>
              <a:t> করতে হয়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0872346"/>
              </p:ext>
            </p:extLst>
          </p:nvPr>
        </p:nvGraphicFramePr>
        <p:xfrm>
          <a:off x="1524000" y="1905000"/>
          <a:ext cx="6096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334000"/>
            <a:ext cx="8991600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000" b="1" dirty="0" smtClean="0">
                <a:latin typeface="NikoshBAN" pitchFamily="2" charset="0"/>
                <a:cs typeface="NikoshBAN" pitchFamily="2" charset="0"/>
              </a:rPr>
              <a:t>সুতরাং অর্থনীতিতে চাহিদা বলতে কোন দ্রব্য বা সেবা পাওয়ার ইচ্ছা, উক্ত দ্রব্য </a:t>
            </a:r>
            <a:endParaRPr lang="bn-IN" sz="3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000" b="1" dirty="0" smtClean="0">
                <a:latin typeface="NikoshBAN" pitchFamily="2" charset="0"/>
                <a:cs typeface="NikoshBAN" pitchFamily="2" charset="0"/>
              </a:rPr>
              <a:t>ক্রয়ের আর্থিক সামর্থ্য  ও উক্ত দ্রব্য ক্রয়ের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 জন্য অর্থ ব্যয়</a:t>
            </a:r>
            <a:r>
              <a:rPr lang="bn-BD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করার </a:t>
            </a:r>
            <a:r>
              <a:rPr lang="bn-BD" sz="3000" b="1" dirty="0" smtClean="0">
                <a:latin typeface="NikoshBAN" pitchFamily="2" charset="0"/>
                <a:cs typeface="NikoshBAN" pitchFamily="2" charset="0"/>
              </a:rPr>
              <a:t>ইচ্ছা থাকাকে বুঝায়।</a:t>
            </a:r>
            <a:endParaRPr lang="en-US" sz="3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Graphic spid="5" grpId="0">
        <p:bldAsOne/>
      </p:bldGraphic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278</Words>
  <Application>Microsoft Office PowerPoint</Application>
  <PresentationFormat>On-screen Show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Sarker</dc:creator>
  <cp:lastModifiedBy>ismail - [2010]</cp:lastModifiedBy>
  <cp:revision>135</cp:revision>
  <dcterms:created xsi:type="dcterms:W3CDTF">2016-02-11T05:13:21Z</dcterms:created>
  <dcterms:modified xsi:type="dcterms:W3CDTF">2021-06-08T04:38:01Z</dcterms:modified>
</cp:coreProperties>
</file>