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0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8" y="354"/>
      </p:cViewPr>
      <p:guideLst>
        <p:guide orient="horz" pos="18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7CC30-ABDE-4F93-BB5C-D229C857B9A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9A07B5-51EC-4281-82DB-444D608DC1BC}">
      <dgm:prSet custT="1"/>
      <dgm:spPr>
        <a:solidFill>
          <a:schemeClr val="accent6">
            <a:lumMod val="75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  <dgm:t>
        <a:bodyPr/>
        <a:lstStyle/>
        <a:p>
          <a:pPr rtl="0"/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১। পুষ্টির প্রয়োজন কেন 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বলতে পারবে।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55643B-0DF8-4251-8051-77A01DE2CFE6}" type="parTrans" cxnId="{CE551661-B23A-402A-A811-FD8DB5EB4570}">
      <dgm:prSet/>
      <dgm:spPr/>
      <dgm:t>
        <a:bodyPr/>
        <a:lstStyle/>
        <a:p>
          <a:endParaRPr lang="en-US"/>
        </a:p>
      </dgm:t>
    </dgm:pt>
    <dgm:pt modelId="{602E9508-81B7-4B9F-9EA4-C5B5981652C5}" type="sibTrans" cxnId="{CE551661-B23A-402A-A811-FD8DB5EB4570}">
      <dgm:prSet/>
      <dgm:spPr/>
      <dgm:t>
        <a:bodyPr/>
        <a:lstStyle/>
        <a:p>
          <a:endParaRPr lang="en-US"/>
        </a:p>
      </dgm:t>
    </dgm:pt>
    <dgm:pt modelId="{F02A38FF-6D1F-4D61-B2B9-9989CDC8E480}">
      <dgm:prSet custT="1"/>
      <dgm:spPr>
        <a:solidFill>
          <a:schemeClr val="accent5">
            <a:lumMod val="75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  <dgm:t>
        <a:bodyPr/>
        <a:lstStyle/>
        <a:p>
          <a:pPr rtl="0"/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২। খাদ্যে মোট কয়টি উপাদান আছে ও কি কি বলতে পারবে।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FCC8A0-69F7-411B-9409-7FAC7E1D6F9B}" type="parTrans" cxnId="{C698EFB9-5D56-4345-BFAF-421E85A671A6}">
      <dgm:prSet/>
      <dgm:spPr/>
      <dgm:t>
        <a:bodyPr/>
        <a:lstStyle/>
        <a:p>
          <a:endParaRPr lang="en-US"/>
        </a:p>
      </dgm:t>
    </dgm:pt>
    <dgm:pt modelId="{D892F104-8F6B-4F78-80C4-AE44137A736E}" type="sibTrans" cxnId="{C698EFB9-5D56-4345-BFAF-421E85A671A6}">
      <dgm:prSet/>
      <dgm:spPr/>
      <dgm:t>
        <a:bodyPr/>
        <a:lstStyle/>
        <a:p>
          <a:endParaRPr lang="en-US"/>
        </a:p>
      </dgm:t>
    </dgm:pt>
    <dgm:pt modelId="{DCB2A60A-30FE-41B9-AABA-8D593D3578F8}">
      <dgm:prSet custT="1"/>
      <dgm:spPr>
        <a:solidFill>
          <a:srgbClr val="00B050"/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  <dgm:t>
        <a:bodyPr/>
        <a:lstStyle/>
        <a:p>
          <a:pPr rtl="0"/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৩। খাদ্য উপাদানের উৎস ও এর গুণাগুণ সর্ম্পকে বলতে পারবে।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2693EC-6BA3-40CE-B20D-A35091DCE29B}" type="parTrans" cxnId="{46603A27-929A-4B2B-BF37-75AC0404B312}">
      <dgm:prSet/>
      <dgm:spPr/>
      <dgm:t>
        <a:bodyPr/>
        <a:lstStyle/>
        <a:p>
          <a:endParaRPr lang="en-US"/>
        </a:p>
      </dgm:t>
    </dgm:pt>
    <dgm:pt modelId="{536D830D-9A8A-4579-AC11-959C2C093303}" type="sibTrans" cxnId="{46603A27-929A-4B2B-BF37-75AC0404B312}">
      <dgm:prSet/>
      <dgm:spPr/>
      <dgm:t>
        <a:bodyPr/>
        <a:lstStyle/>
        <a:p>
          <a:endParaRPr lang="en-US"/>
        </a:p>
      </dgm:t>
    </dgm:pt>
    <dgm:pt modelId="{3277A229-EAEC-4530-AECC-69964981CD83}" type="pres">
      <dgm:prSet presAssocID="{5B87CC30-ABDE-4F93-BB5C-D229C857B9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997594-2BDC-4494-B0A6-37E3130C624B}" type="pres">
      <dgm:prSet presAssocID="{659A07B5-51EC-4281-82DB-444D608DC1BC}" presName="parentText" presStyleLbl="node1" presStyleIdx="0" presStyleCnt="3" custLinFactNeighborX="237" custLinFactNeighborY="119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61BC9-14C1-4259-9834-5FA74E9EC0D3}" type="pres">
      <dgm:prSet presAssocID="{602E9508-81B7-4B9F-9EA4-C5B5981652C5}" presName="spacer" presStyleCnt="0"/>
      <dgm:spPr/>
    </dgm:pt>
    <dgm:pt modelId="{6855DEBE-0D23-4BDE-BCC5-90E87A2E5081}" type="pres">
      <dgm:prSet presAssocID="{F02A38FF-6D1F-4D61-B2B9-9989CDC8E4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ABBAF-BC1D-4004-ACD6-4243BE152040}" type="pres">
      <dgm:prSet presAssocID="{D892F104-8F6B-4F78-80C4-AE44137A736E}" presName="spacer" presStyleCnt="0"/>
      <dgm:spPr/>
    </dgm:pt>
    <dgm:pt modelId="{FFF32D22-8200-4AF6-9D2D-BCD2052F9EC6}" type="pres">
      <dgm:prSet presAssocID="{DCB2A60A-30FE-41B9-AABA-8D593D357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73440F-1CA4-4804-8BFE-EEBFC918B6D6}" type="presOf" srcId="{5B87CC30-ABDE-4F93-BB5C-D229C857B9AE}" destId="{3277A229-EAEC-4530-AECC-69964981CD83}" srcOrd="0" destOrd="0" presId="urn:microsoft.com/office/officeart/2005/8/layout/vList2"/>
    <dgm:cxn modelId="{CE551661-B23A-402A-A811-FD8DB5EB4570}" srcId="{5B87CC30-ABDE-4F93-BB5C-D229C857B9AE}" destId="{659A07B5-51EC-4281-82DB-444D608DC1BC}" srcOrd="0" destOrd="0" parTransId="{3355643B-0DF8-4251-8051-77A01DE2CFE6}" sibTransId="{602E9508-81B7-4B9F-9EA4-C5B5981652C5}"/>
    <dgm:cxn modelId="{46603A27-929A-4B2B-BF37-75AC0404B312}" srcId="{5B87CC30-ABDE-4F93-BB5C-D229C857B9AE}" destId="{DCB2A60A-30FE-41B9-AABA-8D593D3578F8}" srcOrd="2" destOrd="0" parTransId="{B02693EC-6BA3-40CE-B20D-A35091DCE29B}" sibTransId="{536D830D-9A8A-4579-AC11-959C2C093303}"/>
    <dgm:cxn modelId="{92A06D57-1B05-4B71-9D74-93BC06E1075F}" type="presOf" srcId="{F02A38FF-6D1F-4D61-B2B9-9989CDC8E480}" destId="{6855DEBE-0D23-4BDE-BCC5-90E87A2E5081}" srcOrd="0" destOrd="0" presId="urn:microsoft.com/office/officeart/2005/8/layout/vList2"/>
    <dgm:cxn modelId="{2EF99049-2D74-4672-8ED6-A68CECC2B309}" type="presOf" srcId="{DCB2A60A-30FE-41B9-AABA-8D593D3578F8}" destId="{FFF32D22-8200-4AF6-9D2D-BCD2052F9EC6}" srcOrd="0" destOrd="0" presId="urn:microsoft.com/office/officeart/2005/8/layout/vList2"/>
    <dgm:cxn modelId="{BBE72686-C471-4BA9-B98E-007266EBDEA7}" type="presOf" srcId="{659A07B5-51EC-4281-82DB-444D608DC1BC}" destId="{91997594-2BDC-4494-B0A6-37E3130C624B}" srcOrd="0" destOrd="0" presId="urn:microsoft.com/office/officeart/2005/8/layout/vList2"/>
    <dgm:cxn modelId="{C698EFB9-5D56-4345-BFAF-421E85A671A6}" srcId="{5B87CC30-ABDE-4F93-BB5C-D229C857B9AE}" destId="{F02A38FF-6D1F-4D61-B2B9-9989CDC8E480}" srcOrd="1" destOrd="0" parTransId="{DCFCC8A0-69F7-411B-9409-7FAC7E1D6F9B}" sibTransId="{D892F104-8F6B-4F78-80C4-AE44137A736E}"/>
    <dgm:cxn modelId="{E4117013-F5DC-456B-A706-EB3212193981}" type="presParOf" srcId="{3277A229-EAEC-4530-AECC-69964981CD83}" destId="{91997594-2BDC-4494-B0A6-37E3130C624B}" srcOrd="0" destOrd="0" presId="urn:microsoft.com/office/officeart/2005/8/layout/vList2"/>
    <dgm:cxn modelId="{4228C236-82FE-4EC0-93AF-58AC30D1806C}" type="presParOf" srcId="{3277A229-EAEC-4530-AECC-69964981CD83}" destId="{BB661BC9-14C1-4259-9834-5FA74E9EC0D3}" srcOrd="1" destOrd="0" presId="urn:microsoft.com/office/officeart/2005/8/layout/vList2"/>
    <dgm:cxn modelId="{1722D391-3173-44B9-9D26-25191BE66550}" type="presParOf" srcId="{3277A229-EAEC-4530-AECC-69964981CD83}" destId="{6855DEBE-0D23-4BDE-BCC5-90E87A2E5081}" srcOrd="2" destOrd="0" presId="urn:microsoft.com/office/officeart/2005/8/layout/vList2"/>
    <dgm:cxn modelId="{8FF85135-84AC-428E-BD50-EDAA5F8DC3F5}" type="presParOf" srcId="{3277A229-EAEC-4530-AECC-69964981CD83}" destId="{326ABBAF-BC1D-4004-ACD6-4243BE152040}" srcOrd="3" destOrd="0" presId="urn:microsoft.com/office/officeart/2005/8/layout/vList2"/>
    <dgm:cxn modelId="{1D199A90-9921-4DF0-AA54-C6A6182E5FD7}" type="presParOf" srcId="{3277A229-EAEC-4530-AECC-69964981CD83}" destId="{FFF32D22-8200-4AF6-9D2D-BCD2052F9E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97594-2BDC-4494-B0A6-37E3130C624B}">
      <dsp:nvSpPr>
        <dsp:cNvPr id="0" name=""/>
        <dsp:cNvSpPr/>
      </dsp:nvSpPr>
      <dsp:spPr>
        <a:xfrm>
          <a:off x="0" y="52251"/>
          <a:ext cx="11026986" cy="11980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পুষ্টির প্রয়োজন কেন 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বলতে পারবে।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85" y="110736"/>
        <a:ext cx="10910016" cy="1081110"/>
      </dsp:txXfrm>
    </dsp:sp>
    <dsp:sp modelId="{6855DEBE-0D23-4BDE-BCC5-90E87A2E5081}">
      <dsp:nvSpPr>
        <dsp:cNvPr id="0" name=""/>
        <dsp:cNvSpPr/>
      </dsp:nvSpPr>
      <dsp:spPr>
        <a:xfrm>
          <a:off x="0" y="1412640"/>
          <a:ext cx="11026986" cy="119808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খাদ্যে মোট কয়টি উপাদান আছে ও কি কি বলতে পারবে।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85" y="1471125"/>
        <a:ext cx="10910016" cy="1081110"/>
      </dsp:txXfrm>
    </dsp:sp>
    <dsp:sp modelId="{FFF32D22-8200-4AF6-9D2D-BCD2052F9EC6}">
      <dsp:nvSpPr>
        <dsp:cNvPr id="0" name=""/>
        <dsp:cNvSpPr/>
      </dsp:nvSpPr>
      <dsp:spPr>
        <a:xfrm>
          <a:off x="0" y="2795040"/>
          <a:ext cx="11026986" cy="1198080"/>
        </a:xfrm>
        <a:prstGeom prst="roundRect">
          <a:avLst/>
        </a:prstGeom>
        <a:solidFill>
          <a:srgbClr val="00B050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 খাদ্য উপাদানের উৎস ও এর গুণাগুণ সর্ম্পকে বলতে পারবে।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85" y="2853525"/>
        <a:ext cx="10910016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544DD-8648-48B9-A25B-6D5199EBC22B}" type="datetimeFigureOut">
              <a:rPr lang="en-US" smtClean="0"/>
              <a:t>08/06/2021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BB3A5-329C-4F21-8B2A-4E55D6F9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08/06/2021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08/06/2021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08/06/2021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2" y="1869141"/>
            <a:ext cx="6104965" cy="4578724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4776" y="347134"/>
            <a:ext cx="2985247" cy="1185831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3451" y="407005"/>
            <a:ext cx="752161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কার্বোহাইড্রেট বা শর্করা জাতীয়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উৎস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395"/>
            <a:ext cx="5819818" cy="4622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0571" y="3308851"/>
            <a:ext cx="1015253" cy="70788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2752" y="3317988"/>
            <a:ext cx="1008529" cy="70788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046" y="5995065"/>
            <a:ext cx="906778" cy="70788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9987" y="6003467"/>
            <a:ext cx="941294" cy="70788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19" y="1340395"/>
            <a:ext cx="3274991" cy="4912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12" y="3557373"/>
            <a:ext cx="1122534" cy="707886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6746" y="6124443"/>
            <a:ext cx="927847" cy="707886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472" y="98841"/>
            <a:ext cx="418203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7740" y="5432612"/>
            <a:ext cx="68311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উপাদান কয়টি ও কি কি খাতায় লেখ।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225" y="6273225"/>
            <a:ext cx="2263588" cy="58477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8" y="1206890"/>
            <a:ext cx="7799295" cy="41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2412" y="309282"/>
            <a:ext cx="336176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41" y="2124635"/>
            <a:ext cx="774550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খাদ্য উপাদান কয়টি ও কি কি?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541" y="3186953"/>
            <a:ext cx="774550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আমিষ জাতীয় খাদ্যের নাম বল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541" y="4182035"/>
            <a:ext cx="774550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ভিটামিন জাতীয় খাদ্যের গুণাগুণ বল।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0541" y="5190565"/>
            <a:ext cx="774550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মানুষের শরীরে কত ভাগ পানি থাকে?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3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918" y="389965"/>
            <a:ext cx="3325906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119718" y="1613647"/>
            <a:ext cx="4679576" cy="153296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52582" y="3146612"/>
            <a:ext cx="3213847" cy="17346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72901" y="3146612"/>
            <a:ext cx="773207" cy="173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5459505" y="3146612"/>
            <a:ext cx="0" cy="1734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59503" y="3146612"/>
            <a:ext cx="1" cy="17346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59504" y="3886200"/>
            <a:ext cx="193302" cy="127747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66201" y="3906371"/>
            <a:ext cx="193301" cy="100852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52582" y="3724835"/>
            <a:ext cx="558053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81482" y="3724835"/>
            <a:ext cx="584945" cy="48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6882" y="3724835"/>
            <a:ext cx="282389" cy="53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52582" y="3950073"/>
            <a:ext cx="558053" cy="164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69738" y="3724835"/>
            <a:ext cx="184901" cy="48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81482" y="3950073"/>
            <a:ext cx="584945" cy="16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39235" y="4881283"/>
            <a:ext cx="1653989" cy="24204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61965" y="5123329"/>
            <a:ext cx="1008529" cy="1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84996" y="5365375"/>
            <a:ext cx="9722224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বাড়িতে যে খাবার খাও তার একটি তালিকা তৈরি করে আনবে এবং মিলিয়ে দেখবে কোনগুলো পুষ্টিকর খাবার।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4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618566" y="282388"/>
            <a:ext cx="9130552" cy="2339788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/>
              <a:t>ধন্যবাদ</a:t>
            </a:r>
            <a:endParaRPr lang="en-US" sz="1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1" y="2370044"/>
            <a:ext cx="5983941" cy="4487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911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528" y="120541"/>
            <a:ext cx="3697941" cy="874542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264" y="1358154"/>
            <a:ext cx="4185622" cy="65437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884" y="1358154"/>
            <a:ext cx="4185618" cy="65437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693" y="3866578"/>
            <a:ext cx="541916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মুকবুল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692" y="4389798"/>
            <a:ext cx="541916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690" y="4968828"/>
            <a:ext cx="541916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রামপুর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691" y="5475454"/>
            <a:ext cx="541916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কামরাঙ্গা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690" y="6071078"/>
            <a:ext cx="541916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mukbulmuntaha15h@gmail.com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7387" y="3866578"/>
            <a:ext cx="56881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 স্বাস্থ্যবিজ্ঞান ও খেলাধুলা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7216" y="4619018"/>
            <a:ext cx="572844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7216" y="5320171"/>
            <a:ext cx="56881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 জন্য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387" y="5998674"/>
            <a:ext cx="56881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/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4" y="699246"/>
            <a:ext cx="9897092" cy="615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587" y="2801796"/>
            <a:ext cx="147917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9131" y="2801796"/>
            <a:ext cx="127692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0834" y="2801796"/>
            <a:ext cx="125057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2317" y="2849031"/>
            <a:ext cx="259528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তৈল, ঘি, বাদাম,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587" y="5916706"/>
            <a:ext cx="200361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2239" y="5916706"/>
            <a:ext cx="29180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শাক-সবজি ও ফল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3411" y="5916706"/>
            <a:ext cx="131781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1270" y="5903260"/>
            <a:ext cx="107576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2371" y="45148"/>
            <a:ext cx="2871040" cy="707886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2768600"/>
            <a:ext cx="10139083" cy="1320800"/>
          </a:xfr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 ধারণা ও প্রয়োজনীয়তা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394" y="1465985"/>
            <a:ext cx="7390901" cy="89647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>
              <a:tabLst>
                <a:tab pos="2917825" algn="l"/>
              </a:tabLst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395592"/>
              </p:ext>
            </p:extLst>
          </p:nvPr>
        </p:nvGraphicFramePr>
        <p:xfrm>
          <a:off x="180943" y="2577402"/>
          <a:ext cx="11026986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9742" y="327502"/>
            <a:ext cx="210620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9"/>
          <a:stretch/>
        </p:blipFill>
        <p:spPr>
          <a:xfrm>
            <a:off x="147725" y="914152"/>
            <a:ext cx="5720556" cy="3377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2336"/>
            <a:ext cx="4947558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6789" y="4291336"/>
            <a:ext cx="252804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বৃদ্ধি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1726" y="4261465"/>
            <a:ext cx="11161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483" y="5325036"/>
            <a:ext cx="997771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কিশোর-কিশোরীদের দৈহিক বৃদ্ধি অত্যন্ত দ্রুত হয়। 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এই বৃদ্ধিকে সহায়তা করার জন্য পুষ্টির প্রয়োজন।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0777" y="82407"/>
            <a:ext cx="4894729" cy="584775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দেখি.........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724" y="223592"/>
            <a:ext cx="314661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741" y="5029200"/>
            <a:ext cx="591670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পুষ্টির প্রয়োজন </a:t>
            </a:r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খাতায় লিখ।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807825" y="5029200"/>
            <a:ext cx="170777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মিনিট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23" y="1401064"/>
            <a:ext cx="4111214" cy="3264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7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634" y="49820"/>
            <a:ext cx="360381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উপাদান</a:t>
            </a:r>
          </a:p>
        </p:txBody>
      </p:sp>
      <p:sp>
        <p:nvSpPr>
          <p:cNvPr id="4" name="Down Arrow 3"/>
          <p:cNvSpPr/>
          <p:nvPr/>
        </p:nvSpPr>
        <p:spPr>
          <a:xfrm>
            <a:off x="3751728" y="1024996"/>
            <a:ext cx="389966" cy="3932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0611" y="1473216"/>
            <a:ext cx="637390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প্রোটিন বা আমিষ জাতীয় খাদ্য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506" y="2310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0611" y="2395261"/>
            <a:ext cx="637390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কার্বোহাইড্রেট বা শর্করা জাতীয় খাদ্য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611" y="3317306"/>
            <a:ext cx="63739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ফ্যাট বা স্নেহ জাতীয় খাদ্য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334" y="4225874"/>
            <a:ext cx="637390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ভিটামিন বা খাদ্য প্রাণ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334" y="5141247"/>
            <a:ext cx="637390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মিনারেল বা খনিজ পদার্থ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334" y="6056487"/>
            <a:ext cx="6373906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পানি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1512" y="2679453"/>
            <a:ext cx="2985246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364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6" y="217723"/>
            <a:ext cx="5290858" cy="561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555" y="2627155"/>
            <a:ext cx="3555629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প্রোটিন বা আমিষ জাতীয় খাদ্যের উৎস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83936" y="3063088"/>
            <a:ext cx="663388" cy="44375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36216" y="2678367"/>
            <a:ext cx="1062317" cy="769441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0014" y="2694216"/>
            <a:ext cx="766482" cy="769441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9541" b="6819"/>
          <a:stretch/>
        </p:blipFill>
        <p:spPr>
          <a:xfrm>
            <a:off x="9700934" y="200926"/>
            <a:ext cx="2428314" cy="564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502153" y="2678367"/>
            <a:ext cx="1156447" cy="769441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7922" y="5862896"/>
            <a:ext cx="860611" cy="769441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8575" y="5862896"/>
            <a:ext cx="1021978" cy="769441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02153" y="5916278"/>
            <a:ext cx="1264023" cy="769441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1" y="258065"/>
            <a:ext cx="3928221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গুণাগুণ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1338</TotalTime>
  <Words>291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Trebuchet MS</vt:lpstr>
      <vt:lpstr>Vrinda</vt:lpstr>
      <vt:lpstr>Wingdings 3</vt:lpstr>
      <vt:lpstr>Facet</vt:lpstr>
      <vt:lpstr>স্বাগতম</vt:lpstr>
      <vt:lpstr>পরিচিতি</vt:lpstr>
      <vt:lpstr>PowerPoint Presentation</vt:lpstr>
      <vt:lpstr>পুষ্টির ধারণা ও প্রয়োজনীয়তা </vt:lpstr>
      <vt:lpstr>এই পাঠ শেষে শিক্ষার্থীরা------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min lab</cp:lastModifiedBy>
  <cp:revision>316</cp:revision>
  <dcterms:created xsi:type="dcterms:W3CDTF">2016-04-29T15:55:20Z</dcterms:created>
  <dcterms:modified xsi:type="dcterms:W3CDTF">2021-06-08T16:59:41Z</dcterms:modified>
</cp:coreProperties>
</file>