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6" r:id="rId4"/>
    <p:sldId id="267" r:id="rId5"/>
    <p:sldId id="258" r:id="rId6"/>
    <p:sldId id="269" r:id="rId7"/>
    <p:sldId id="259" r:id="rId8"/>
    <p:sldId id="262" r:id="rId9"/>
    <p:sldId id="268" r:id="rId10"/>
    <p:sldId id="270" r:id="rId11"/>
    <p:sldId id="264" r:id="rId12"/>
    <p:sldId id="260" r:id="rId13"/>
    <p:sldId id="261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533400"/>
            <a:ext cx="8001000" cy="12192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224"/>
              </a:avLst>
            </a:prstTxWarp>
            <a:noAutofit/>
          </a:bodyPr>
          <a:lstStyle/>
          <a:p>
            <a:pPr algn="ctr"/>
            <a:r>
              <a:rPr lang="en-US" sz="9600" b="1" i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2763"/>
            <a:ext cx="8305800" cy="44836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114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Maruf\Documents\bd-pratidin-6-2019-02-17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/>
          <a:stretch/>
        </p:blipFill>
        <p:spPr bwMode="auto">
          <a:xfrm>
            <a:off x="865336" y="558738"/>
            <a:ext cx="359871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486400" y="1295400"/>
            <a:ext cx="3048000" cy="149847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effectLst/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81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8382000" cy="646331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1371600"/>
            <a:ext cx="8458200" cy="53553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2800" i="1" u="sng" dirty="0">
                <a:latin typeface="NikoshBAN" pitchFamily="2" charset="0"/>
                <a:cs typeface="NikoshBAN" pitchFamily="2" charset="0"/>
              </a:rPr>
              <a:t>তৎপুরুষ </a:t>
            </a:r>
            <a:r>
              <a:rPr lang="as-IN" sz="2800" i="1" u="sng" dirty="0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সমাসে পূর্বপদের কারকের বিভক্তিচিহ্ন বা বিভক্তিস্থানীয় অনুসর্গের লোপ হয় এবং পরপদের অর্থই প্রধান হয় , তাকে তৎপুরুষ সমাস বলে |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:--রথকে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দেখা =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রথদেখা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লোককে দেখানো=লোকদেখানো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i="1" u="sng" dirty="0">
                <a:latin typeface="NikoshBAN" pitchFamily="2" charset="0"/>
                <a:cs typeface="NikoshBAN" pitchFamily="2" charset="0"/>
              </a:rPr>
              <a:t>অব্যয়ীভাব </a:t>
            </a:r>
            <a:r>
              <a:rPr lang="as-IN" sz="2800" i="1" u="sng" dirty="0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সমাসে পূর্বপদ অব্যয়ের সঙ্গে পরপদ বিশেষ্যের সমাস হয় এবং অব্যয় পদের অর্থই প্রধানরুপে প্রতীয়মান হয় তাকে অব্যয়ীভাব সমাস বলে।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এ সমাসের পূর্বপদের অব্যয়টির সাধারণত কোনো অর্থ থাকে না। তবে এ সব অব্যয় শব্দের পূর্বে বসে নতুন অর্থ দ্যোতনা করে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 দিন দিন = প্রতিদিন ; কূলের সমীপে = উপকূল : মিলের অভাব = গরমিল।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 </a:t>
            </a:r>
            <a:r>
              <a:rPr lang="bn-B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সমাস সমস্যমান পদগুলোর কোনটির অর্থ প্রধানভাবে না বুঝিয়ে অন্য কোন অর্থ বুঝিয়ে থাকে, তাকে বহুব্রীহি সমাস বলে।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       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দশ আনন যার= দশানন (রাবণ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= 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হাতাহাতি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;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241011"/>
            <a:ext cx="82724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382000" cy="572464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ব্যাসবাক্য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বাক্যাংশ থেকে সমাসের মাধ্যমে নতুন শব্দ তৈরি হয়, তাকে বলা হয় ব্যাসবাক্য। একে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 সমাসবাক্য বা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বিগ্রহবাক্য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বলা হয়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সমস্ত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  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ব্যাসবাক্য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থেকে সমাসের মাধ্যমে যে নতুন শব্দ তৈরি হয়, তাকে বলা হয় সমস্ত পদ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সমস্যমান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 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ব্যাসবাক্যের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যে সব শব্দ সমস্ত পদে অন্তর্গত থাকে, সমস্ত পদের সেই সব শব্দকে সমস্যমান পদ বলে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as-IN" dirty="0"/>
          </a:p>
          <a:p>
            <a:r>
              <a:rPr lang="as-IN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094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ভাষায় সমাসের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শব্দ গঠনে সমাসের প্রয়োজনীয়তা অপরিসীম। বক্তব্যকে সংক্ষেপ করার মাধ্যমে ভাষায় সৌন্দর্য ও মাধুর্য বৃদ্ধি করে সমাস। বাক্যের মধ্যে অনাবশ্যক পদের ব্যবহার না করে সমাসবদ্ধ পদের ব্যবহারের মাধ্যমে বক্তব্য বিষয়টিকে সুন্দরভাবে প্রকাশ করা হয়। ফলে ভাষা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, শ্রুতিমধুর ও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প্রাঞ্জল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হয়। 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চার রাস্তার সমাহার’ না বলে ‘চৌরাস্তা’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সিংহ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না বলে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= সিংহাসন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বললে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তা অত্যন্ত সংক্ষিপ্ত ও শ্রুতিমধুর হয়।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সমাসের প্রয়োজনীয়তা সহজভাবে আলোচনা করা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—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বাক্যের অর্থ সাবলীল ও সহজ করে তোলে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গুরুগম্ভীর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ভাবধারাকে যথার্থভাবে প্রকাশে সমাসবদ্ধ পদ ব্যবহৃত হয়।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শব্দ সৃষ্টির ক্ষেত্রে সমাসের প্রয়োজনীয়তা অপরিসীম।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অল্প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কথায় অধিক ভাবকে প্রকাশের জন্যও সমাসের প্রয়োজনীয়তা রয়েছে।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সহজভাবে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উচ্চারণে সমাস সহায়তা করে ও ভাষাকে প্রাঞ্জলতা দান করে।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ভাষায় অর্থদ্যোতনার সৃষ্টি করে বৈচিত্র্যময় দ্যোতনা এনে দেয়।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সর্বোপরি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ভাষা সহজ, সরল ও প্রাঞ্জল করাই সমাসের কাজ।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4" y="304800"/>
            <a:ext cx="4216400" cy="305752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Left Arrow 2"/>
          <p:cNvSpPr/>
          <p:nvPr/>
        </p:nvSpPr>
        <p:spPr>
          <a:xfrm>
            <a:off x="5112327" y="685800"/>
            <a:ext cx="3505200" cy="1676400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84418"/>
            <a:ext cx="8153400" cy="3046988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বাক্যগুলিতে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পূর্বপদ ও পরপদ চিহ্নিত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চাঁদের মত মুখ=চাঁদমুখ,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 করে যে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ব্যাসবাক্য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চৌরাস্তা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রাজপুত্র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1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4191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01000" cy="30469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 অর্থ কি</a:t>
            </a:r>
            <a:r>
              <a:rPr lang="as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নিষ্পন্ন পদটিকে কী বলে 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সমাসে উভয় পদের অর্থ প্রাধান্য পায়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as-IN" sz="3200" b="1" dirty="0">
                <a:latin typeface="NikoshBAN" pitchFamily="2" charset="0"/>
                <a:cs typeface="NikoshBAN" pitchFamily="2" charset="0"/>
              </a:rPr>
              <a:t>সমস্ত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0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uf\Documents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61330"/>
            <a:ext cx="8229601" cy="32766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2286000"/>
            <a:ext cx="4190999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800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304799" y="4358092"/>
            <a:ext cx="86106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বাংলা ভাষায় সমাসের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1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10600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6582" y="685800"/>
            <a:ext cx="7980218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533400"/>
            <a:ext cx="4169930" cy="257061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2-Point Star 1"/>
          <p:cNvSpPr/>
          <p:nvPr/>
        </p:nvSpPr>
        <p:spPr>
          <a:xfrm>
            <a:off x="533400" y="351451"/>
            <a:ext cx="2582141" cy="2457667"/>
          </a:xfrm>
          <a:prstGeom prst="star32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779948"/>
            <a:ext cx="1589449" cy="16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733799"/>
            <a:ext cx="8382000" cy="26776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as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মাজহারুল ইসলাম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বামুনিয়া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সোনাতনকাটি মাধ্যমিক বালিকা বিদ্যালয়, 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শার্শা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যশোর।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০১৭৩০৯২১১৬২ </a:t>
            </a:r>
          </a:p>
        </p:txBody>
      </p:sp>
    </p:spTree>
    <p:extLst>
      <p:ext uri="{BB962C8B-B14F-4D97-AF65-F5344CB8AC3E}">
        <p14:creationId xmlns:p14="http://schemas.microsoft.com/office/powerpoint/2010/main" val="1925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68" y="269236"/>
            <a:ext cx="5463887" cy="13309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04225" cy="4876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184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534400" cy="163121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*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রাজপুত্র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সিংহাসেন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*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 ?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ruf\Document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8"/>
          <a:stretch/>
        </p:blipFill>
        <p:spPr bwMode="auto">
          <a:xfrm>
            <a:off x="228600" y="2971800"/>
            <a:ext cx="8610600" cy="350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26317"/>
            <a:ext cx="8534400" cy="584775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বাক্য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পড় </a:t>
            </a:r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বলার চেষ্টা করো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4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129" r="22571" b="72317"/>
          <a:stretch/>
        </p:blipFill>
        <p:spPr>
          <a:xfrm>
            <a:off x="366387" y="2286000"/>
            <a:ext cx="8320413" cy="395027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urved Left Arrow 3"/>
          <p:cNvSpPr/>
          <p:nvPr/>
        </p:nvSpPr>
        <p:spPr>
          <a:xfrm rot="16652637">
            <a:off x="3620393" y="-2778076"/>
            <a:ext cx="1509808" cy="7700380"/>
          </a:xfrm>
          <a:prstGeom prst="curvedLeftArrow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605" y="955963"/>
            <a:ext cx="4572000" cy="91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5105400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as-I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455" y="2362200"/>
            <a:ext cx="7453745" cy="31700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…..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সংজ্ঞা  বলতে  পার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প্রকারভেদ বিশ্লেষণ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/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1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সমস্ত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 ও সমস্যমান পদ 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lvl="1" indent="-457200">
              <a:buFont typeface="Wingdings" pitchFamily="2" charset="2"/>
              <a:buChar char="v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সমাসের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dirty="0"/>
          </a:p>
        </p:txBody>
      </p:sp>
    </p:spTree>
    <p:extLst>
      <p:ext uri="{BB962C8B-B14F-4D97-AF65-F5344CB8AC3E}">
        <p14:creationId xmlns:p14="http://schemas.microsoft.com/office/powerpoint/2010/main" val="200342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305800" cy="501675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600" i="1" u="sng" dirty="0">
                <a:latin typeface="NikoshBAN" pitchFamily="2" charset="0"/>
                <a:cs typeface="NikoshBAN" pitchFamily="2" charset="0"/>
              </a:rPr>
              <a:t>সমাস: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সমাস শব্দের অর্থ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সংক্ষেপণ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অর্থ সম্বন্ধ আছে এমন একাধিক শব্দের মিলিত হয়ে একটি নতুন শব্দ তৈরির ব্যাকরণ সম্মত প্রক্রিয়াকেই বলা হয় সমাস। মূলত, সমাসে একটি বাক্যাংশ একটি শব্দে পরিণত হয়। 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শিক্ষামন্ত্রী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সময়সূচি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as-IN" sz="3600" i="1" u="sng" dirty="0" smtClean="0">
                <a:latin typeface="NikoshBAN" pitchFamily="2" charset="0"/>
                <a:cs typeface="NikoshBAN" pitchFamily="2" charset="0"/>
              </a:rPr>
              <a:t>ডক্টর </a:t>
            </a:r>
            <a:r>
              <a:rPr lang="as-IN" sz="3600" i="1" u="sng" dirty="0">
                <a:latin typeface="NikoshBAN" pitchFamily="2" charset="0"/>
                <a:cs typeface="NikoshBAN" pitchFamily="2" charset="0"/>
              </a:rPr>
              <a:t>মুহম্মদ শহীদুল্লাহ্‌র মতে</a:t>
            </a:r>
            <a:r>
              <a:rPr lang="as-IN" sz="3200" i="1" u="sng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পরস্পর অর্থসঙ্গতিবিশিষ্ট দুই বা ততোধিক পদ মিলিত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এক পদে পরিণত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পণ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হতে মুক্ত=পণমুক্ত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করোনা-পরিস্থিতি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304800"/>
            <a:ext cx="7162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49782" y="228600"/>
            <a:ext cx="1828800" cy="167640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দ্বন্দ্ব 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97382" y="2438400"/>
            <a:ext cx="2133600" cy="19050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সমাস ছয় </a:t>
            </a:r>
            <a:r>
              <a:rPr lang="as-IN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77790" y="1372421"/>
            <a:ext cx="1828800" cy="17526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দ্বিগু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46618" y="3733818"/>
            <a:ext cx="1891145" cy="1960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18461" y="4928057"/>
            <a:ext cx="1828800" cy="171866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3733800"/>
            <a:ext cx="1828800" cy="1752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তৎপুরুষ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19050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অব্যয়ীভাব 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4091472" y="1907575"/>
            <a:ext cx="484632" cy="53272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7259215">
            <a:off x="2944997" y="2477922"/>
            <a:ext cx="484632" cy="597408"/>
          </a:xfrm>
          <a:prstGeom prst="downArrow">
            <a:avLst>
              <a:gd name="adj1" fmla="val 37226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10220">
            <a:off x="4094574" y="4351729"/>
            <a:ext cx="484632" cy="577595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778820">
            <a:off x="5451982" y="3798981"/>
            <a:ext cx="484632" cy="58770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4342070">
            <a:off x="5364313" y="2455011"/>
            <a:ext cx="484632" cy="55002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3289566">
            <a:off x="2899506" y="3719271"/>
            <a:ext cx="484632" cy="676351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381821"/>
            <a:ext cx="609600" cy="56379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381821"/>
            <a:ext cx="609600" cy="56379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534400" cy="470898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2800" i="1" u="sng" dirty="0">
                <a:latin typeface="NikoshBAN" pitchFamily="2" charset="0"/>
                <a:cs typeface="NikoshBAN" pitchFamily="2" charset="0"/>
              </a:rPr>
              <a:t>দ্বন্দ্ব সমাসঃ 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যে সমাসে প্রত্যেকটি সমস্যমান পদের অর্থ প্রধানভাবে বোঝায় এবং সংযোজক অব্যয় ও দ্বারা পদগুলি যুক্ত হয় তাকে দ্বন্দ্ব সমাস বলে ।যেমনঃ বাবা ও মা =বাবা মা , রবি ও শশী = রবিশশী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*এই সমাসে ব্যাসবাক্যে সমস্যমান পদগুলি ও, এবং,আর প্রভৃতি দিয়ে যুক্ত থাকে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i="1" u="sng" dirty="0">
                <a:latin typeface="NikoshBAN" pitchFamily="2" charset="0"/>
                <a:cs typeface="NikoshBAN" pitchFamily="2" charset="0"/>
              </a:rPr>
              <a:t>দ্বিগু সমাসঃ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যে সমাসের পূর্বপদটি যখন সংখ্যাবাচক বিশেষণ, উত্তরপদটি বিশেষ্য হয় আর সমস্তপদটির দ্বারা কোনো সমষ্টি/সমাহার বোঝায় তাকে দ্বিগু সমাস বলে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ত্রি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ফলের সমাহার = ত্রিফলা   শত অব্দের সমাহার = শতাব্দী 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i="1" u="sng" dirty="0">
                <a:latin typeface="NikoshBAN" pitchFamily="2" charset="0"/>
                <a:cs typeface="NikoshBAN" pitchFamily="2" charset="0"/>
              </a:rPr>
              <a:t>কর্মধারয় সমাসঃ 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যে সমাসে পূর্বপদ পরপদের বিশেষণ রূপে বসে এবং পরপদের অর্থ ই প্রধানভাবে প্রকাশ পায়, তাকে কর্মধারয় সমাস বলে।   যেমন--কাঁচা অথচ মিঠে = কাঁচামিঠে ( একটি ফল) ,আগে ধোয়া পরে মোছা = ধোয়ামোছা ( একটি স্থান 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7696200" cy="5847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788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128</cp:revision>
  <dcterms:created xsi:type="dcterms:W3CDTF">2006-08-16T00:00:00Z</dcterms:created>
  <dcterms:modified xsi:type="dcterms:W3CDTF">2021-06-09T11:46:50Z</dcterms:modified>
</cp:coreProperties>
</file>