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9" r:id="rId3"/>
    <p:sldId id="302" r:id="rId4"/>
    <p:sldId id="305" r:id="rId5"/>
    <p:sldId id="303" r:id="rId6"/>
    <p:sldId id="304" r:id="rId7"/>
    <p:sldId id="306" r:id="rId8"/>
    <p:sldId id="307" r:id="rId9"/>
    <p:sldId id="309" r:id="rId10"/>
    <p:sldId id="312" r:id="rId11"/>
    <p:sldId id="310" r:id="rId12"/>
    <p:sldId id="311" r:id="rId13"/>
    <p:sldId id="25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1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30D6DF-A1B6-42CC-9E84-D566D03C9633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2E630A5E-07C7-4BD5-B680-A74556DEFC88}" type="pres">
      <dgm:prSet presAssocID="{BD30D6DF-A1B6-42CC-9E84-D566D03C963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D863A624-35E1-4054-BA9D-31E4DBF123BE}" type="presOf" srcId="{BD30D6DF-A1B6-42CC-9E84-D566D03C9633}" destId="{2E630A5E-07C7-4BD5-B680-A74556DEFC88}" srcOrd="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DB58D7-5CDF-4F60-809F-1174BF87FCBC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322178-C634-41D8-BB71-D37F47968CEF}">
      <dgm:prSet phldrT="[Text]"/>
      <dgm:spPr/>
      <dgm:t>
        <a:bodyPr/>
        <a:lstStyle/>
        <a:p>
          <a:r>
            <a:rPr lang="bn-IN" b="1" dirty="0" smtClean="0">
              <a:solidFill>
                <a:schemeClr val="tx1"/>
              </a:solidFill>
            </a:rPr>
            <a:t>অজুর ফরজ সমূহ </a:t>
          </a:r>
          <a:endParaRPr lang="en-US" dirty="0">
            <a:solidFill>
              <a:schemeClr val="tx1"/>
            </a:solidFill>
          </a:endParaRPr>
        </a:p>
      </dgm:t>
    </dgm:pt>
    <dgm:pt modelId="{68EB0345-D623-4E38-8D54-21166715450B}" type="parTrans" cxnId="{5479A0FC-54FF-4E61-9FD8-EE5E807486B7}">
      <dgm:prSet/>
      <dgm:spPr/>
      <dgm:t>
        <a:bodyPr/>
        <a:lstStyle/>
        <a:p>
          <a:endParaRPr lang="en-US"/>
        </a:p>
      </dgm:t>
    </dgm:pt>
    <dgm:pt modelId="{100184F9-56D9-450C-A4B8-3BA1A94B83D9}" type="sibTrans" cxnId="{5479A0FC-54FF-4E61-9FD8-EE5E807486B7}">
      <dgm:prSet/>
      <dgm:spPr/>
      <dgm:t>
        <a:bodyPr/>
        <a:lstStyle/>
        <a:p>
          <a:endParaRPr lang="en-US"/>
        </a:p>
      </dgm:t>
    </dgm:pt>
    <dgm:pt modelId="{44343325-2094-44EF-89D9-7784564E75A4}">
      <dgm:prSet phldrT="[Text]"/>
      <dgm:spPr/>
      <dgm:t>
        <a:bodyPr/>
        <a:lstStyle/>
        <a:p>
          <a:r>
            <a:rPr lang="bn-IN" b="1" dirty="0" smtClean="0">
              <a:solidFill>
                <a:srgbClr val="383D41"/>
              </a:solidFill>
              <a:latin typeface="Kalpurush" panose="02000600000000000000" pitchFamily="2" charset="0"/>
            </a:rPr>
            <a:t>মুখ ধৌত করা</a:t>
          </a:r>
          <a:endParaRPr lang="en-US" dirty="0"/>
        </a:p>
      </dgm:t>
    </dgm:pt>
    <dgm:pt modelId="{1A5E4077-AF6D-4BB7-BE8B-A0DD02BF928C}" type="parTrans" cxnId="{BB862E7C-4381-48E7-9529-CCB2112C2084}">
      <dgm:prSet/>
      <dgm:spPr/>
      <dgm:t>
        <a:bodyPr/>
        <a:lstStyle/>
        <a:p>
          <a:endParaRPr lang="en-US"/>
        </a:p>
      </dgm:t>
    </dgm:pt>
    <dgm:pt modelId="{FEE29084-A732-4BD4-A3FA-5951D2FC8766}" type="sibTrans" cxnId="{BB862E7C-4381-48E7-9529-CCB2112C2084}">
      <dgm:prSet/>
      <dgm:spPr/>
      <dgm:t>
        <a:bodyPr/>
        <a:lstStyle/>
        <a:p>
          <a:endParaRPr lang="en-US"/>
        </a:p>
      </dgm:t>
    </dgm:pt>
    <dgm:pt modelId="{222C5B11-A620-480B-9A20-6A1A70CC1153}">
      <dgm:prSet phldrT="[Text]" custT="1"/>
      <dgm:spPr/>
      <dgm:t>
        <a:bodyPr/>
        <a:lstStyle/>
        <a:p>
          <a:r>
            <a:rPr lang="bn-IN" sz="1800" b="1" dirty="0" smtClean="0">
              <a:solidFill>
                <a:srgbClr val="383D41"/>
              </a:solidFill>
              <a:latin typeface="Kalpurush" panose="02000600000000000000" pitchFamily="2" charset="0"/>
            </a:rPr>
            <a:t>কনুই পর্যন্ত হাত ধৌত করা</a:t>
          </a:r>
          <a:endParaRPr lang="en-US" sz="1800" b="1" dirty="0"/>
        </a:p>
      </dgm:t>
    </dgm:pt>
    <dgm:pt modelId="{056E8FE7-D7E2-4765-9C44-E4FA2EB9C977}" type="parTrans" cxnId="{BE646C13-516E-48EF-814C-58AA790C63F4}">
      <dgm:prSet/>
      <dgm:spPr/>
      <dgm:t>
        <a:bodyPr/>
        <a:lstStyle/>
        <a:p>
          <a:endParaRPr lang="en-US"/>
        </a:p>
      </dgm:t>
    </dgm:pt>
    <dgm:pt modelId="{2D40822C-7FE9-4C6C-A0A8-DCD205D816BB}" type="sibTrans" cxnId="{BE646C13-516E-48EF-814C-58AA790C63F4}">
      <dgm:prSet/>
      <dgm:spPr/>
      <dgm:t>
        <a:bodyPr/>
        <a:lstStyle/>
        <a:p>
          <a:endParaRPr lang="en-US"/>
        </a:p>
      </dgm:t>
    </dgm:pt>
    <dgm:pt modelId="{50ED5D71-BB9B-4837-AC2E-B42AD93345A4}">
      <dgm:prSet phldrT="[Text]"/>
      <dgm:spPr/>
      <dgm:t>
        <a:bodyPr/>
        <a:lstStyle/>
        <a:p>
          <a:r>
            <a:rPr lang="bn-IN" b="1" dirty="0" smtClean="0">
              <a:solidFill>
                <a:srgbClr val="383D41"/>
              </a:solidFill>
              <a:latin typeface="Kalpurush" panose="02000600000000000000" pitchFamily="2" charset="0"/>
            </a:rPr>
            <a:t>মাথা মাসেহ করা </a:t>
          </a:r>
          <a:endParaRPr lang="en-US" dirty="0"/>
        </a:p>
      </dgm:t>
    </dgm:pt>
    <dgm:pt modelId="{D844D7C1-738C-4119-ADAC-A798A9CAA6D0}" type="parTrans" cxnId="{B2D5F3EF-532A-47CD-9ED9-8486521CF39B}">
      <dgm:prSet/>
      <dgm:spPr/>
      <dgm:t>
        <a:bodyPr/>
        <a:lstStyle/>
        <a:p>
          <a:endParaRPr lang="en-US"/>
        </a:p>
      </dgm:t>
    </dgm:pt>
    <dgm:pt modelId="{847DF89E-741F-4F4C-BF0C-71517813A7E8}" type="sibTrans" cxnId="{B2D5F3EF-532A-47CD-9ED9-8486521CF39B}">
      <dgm:prSet/>
      <dgm:spPr/>
      <dgm:t>
        <a:bodyPr/>
        <a:lstStyle/>
        <a:p>
          <a:endParaRPr lang="en-US"/>
        </a:p>
      </dgm:t>
    </dgm:pt>
    <dgm:pt modelId="{033B2D74-FD8F-43F1-8E46-64CA19637453}">
      <dgm:prSet/>
      <dgm:spPr/>
      <dgm:t>
        <a:bodyPr/>
        <a:lstStyle/>
        <a:p>
          <a:r>
            <a:rPr lang="bn-IN" b="1" dirty="0" smtClean="0">
              <a:solidFill>
                <a:srgbClr val="383D41"/>
              </a:solidFill>
              <a:latin typeface="Kalpurush" panose="02000600000000000000" pitchFamily="2" charset="0"/>
            </a:rPr>
            <a:t>টাখনু পর্যন্ত পা (ধৌত কর)।</a:t>
          </a:r>
        </a:p>
      </dgm:t>
    </dgm:pt>
    <dgm:pt modelId="{130715C2-6429-4636-8F2E-B247F63D1BD0}" type="parTrans" cxnId="{39392234-5F9C-4966-9336-FD3ABA774A06}">
      <dgm:prSet/>
      <dgm:spPr/>
      <dgm:t>
        <a:bodyPr/>
        <a:lstStyle/>
        <a:p>
          <a:endParaRPr lang="en-US"/>
        </a:p>
      </dgm:t>
    </dgm:pt>
    <dgm:pt modelId="{90042F4A-6676-45B5-9B5F-3B5B2905DF72}" type="sibTrans" cxnId="{39392234-5F9C-4966-9336-FD3ABA774A06}">
      <dgm:prSet/>
      <dgm:spPr/>
      <dgm:t>
        <a:bodyPr/>
        <a:lstStyle/>
        <a:p>
          <a:endParaRPr lang="en-US"/>
        </a:p>
      </dgm:t>
    </dgm:pt>
    <dgm:pt modelId="{3101D6A0-EF3B-4909-AB40-2674B4138ECA}" type="pres">
      <dgm:prSet presAssocID="{A2DB58D7-5CDF-4F60-809F-1174BF87FCB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64B0BBB-567C-4740-8573-484899303017}" type="pres">
      <dgm:prSet presAssocID="{D3322178-C634-41D8-BB71-D37F47968CEF}" presName="centerShape" presStyleLbl="node0" presStyleIdx="0" presStyleCnt="1" custScaleX="132296" custScaleY="79776"/>
      <dgm:spPr/>
      <dgm:t>
        <a:bodyPr/>
        <a:lstStyle/>
        <a:p>
          <a:endParaRPr lang="en-US"/>
        </a:p>
      </dgm:t>
    </dgm:pt>
    <dgm:pt modelId="{BCA16FF8-0F8E-498A-AACD-93E4EBC83937}" type="pres">
      <dgm:prSet presAssocID="{44343325-2094-44EF-89D9-7784564E75A4}" presName="node" presStyleLbl="node1" presStyleIdx="0" presStyleCnt="4" custScaleX="958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259557-B613-4B3F-A6BA-AC4C887F8034}" type="pres">
      <dgm:prSet presAssocID="{44343325-2094-44EF-89D9-7784564E75A4}" presName="dummy" presStyleCnt="0"/>
      <dgm:spPr/>
    </dgm:pt>
    <dgm:pt modelId="{240A9145-B4CF-4AD3-98BA-C2169C248E86}" type="pres">
      <dgm:prSet presAssocID="{FEE29084-A732-4BD4-A3FA-5951D2FC8766}" presName="sibTrans" presStyleLbl="sibTrans2D1" presStyleIdx="0" presStyleCnt="4" custLinFactNeighborX="141" custLinFactNeighborY="-1863"/>
      <dgm:spPr/>
      <dgm:t>
        <a:bodyPr/>
        <a:lstStyle/>
        <a:p>
          <a:endParaRPr lang="en-US"/>
        </a:p>
      </dgm:t>
    </dgm:pt>
    <dgm:pt modelId="{6E706D0D-B180-4DB5-96CF-DBE19C9C7A1D}" type="pres">
      <dgm:prSet presAssocID="{222C5B11-A620-480B-9A20-6A1A70CC1153}" presName="node" presStyleLbl="node1" presStyleIdx="1" presStyleCnt="4" custScaleX="110839" custScaleY="113295" custRadScaleRad="159126" custRadScaleInc="44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FF287E-1A1A-4A66-BBD9-3EE002A5DC2D}" type="pres">
      <dgm:prSet presAssocID="{222C5B11-A620-480B-9A20-6A1A70CC1153}" presName="dummy" presStyleCnt="0"/>
      <dgm:spPr/>
    </dgm:pt>
    <dgm:pt modelId="{15DD416F-17FF-4A46-8F41-B56DB27B25E5}" type="pres">
      <dgm:prSet presAssocID="{2D40822C-7FE9-4C6C-A0A8-DCD205D816BB}" presName="sibTrans" presStyleLbl="sibTrans2D1" presStyleIdx="1" presStyleCnt="4" custLinFactNeighborX="1252" custLinFactNeighborY="1212"/>
      <dgm:spPr/>
      <dgm:t>
        <a:bodyPr/>
        <a:lstStyle/>
        <a:p>
          <a:endParaRPr lang="en-US"/>
        </a:p>
      </dgm:t>
    </dgm:pt>
    <dgm:pt modelId="{D8DAE6B2-1701-4636-9B6D-D522EB93C1F4}" type="pres">
      <dgm:prSet presAssocID="{50ED5D71-BB9B-4837-AC2E-B42AD93345A4}" presName="node" presStyleLbl="node1" presStyleIdx="2" presStyleCnt="4" custScaleX="109553" custRadScaleRad="113567" custRadScaleInc="41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CA5AC1-E239-4440-ABF8-66D6170D8A19}" type="pres">
      <dgm:prSet presAssocID="{50ED5D71-BB9B-4837-AC2E-B42AD93345A4}" presName="dummy" presStyleCnt="0"/>
      <dgm:spPr/>
    </dgm:pt>
    <dgm:pt modelId="{BDDC7B05-B8F3-4067-A27C-A2F075A45D66}" type="pres">
      <dgm:prSet presAssocID="{847DF89E-741F-4F4C-BF0C-71517813A7E8}" presName="sibTrans" presStyleLbl="sibTrans2D1" presStyleIdx="2" presStyleCnt="4" custLinFactNeighborX="-8127" custLinFactNeighborY="6873"/>
      <dgm:spPr/>
      <dgm:t>
        <a:bodyPr/>
        <a:lstStyle/>
        <a:p>
          <a:endParaRPr lang="en-US"/>
        </a:p>
      </dgm:t>
    </dgm:pt>
    <dgm:pt modelId="{E7B30BF7-A5D7-4682-8311-A8E1D35856AF}" type="pres">
      <dgm:prSet presAssocID="{033B2D74-FD8F-43F1-8E46-64CA19637453}" presName="node" presStyleLbl="node1" presStyleIdx="3" presStyleCnt="4" custRadScaleRad="141916" custRadScaleInc="-57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6F02B0-DEE0-4C14-AE24-EAFD0565FF38}" type="pres">
      <dgm:prSet presAssocID="{033B2D74-FD8F-43F1-8E46-64CA19637453}" presName="dummy" presStyleCnt="0"/>
      <dgm:spPr/>
    </dgm:pt>
    <dgm:pt modelId="{FDAAB6F0-0B70-48C2-9673-6054AFE0FD75}" type="pres">
      <dgm:prSet presAssocID="{90042F4A-6676-45B5-9B5F-3B5B2905DF72}" presName="sibTrans" presStyleLbl="sibTrans2D1" presStyleIdx="3" presStyleCnt="4" custLinFactNeighborX="-4519" custLinFactNeighborY="-2876"/>
      <dgm:spPr/>
      <dgm:t>
        <a:bodyPr/>
        <a:lstStyle/>
        <a:p>
          <a:endParaRPr lang="en-US"/>
        </a:p>
      </dgm:t>
    </dgm:pt>
  </dgm:ptLst>
  <dgm:cxnLst>
    <dgm:cxn modelId="{5479A0FC-54FF-4E61-9FD8-EE5E807486B7}" srcId="{A2DB58D7-5CDF-4F60-809F-1174BF87FCBC}" destId="{D3322178-C634-41D8-BB71-D37F47968CEF}" srcOrd="0" destOrd="0" parTransId="{68EB0345-D623-4E38-8D54-21166715450B}" sibTransId="{100184F9-56D9-450C-A4B8-3BA1A94B83D9}"/>
    <dgm:cxn modelId="{852AAD28-AD31-4301-8886-664E97579F42}" type="presOf" srcId="{222C5B11-A620-480B-9A20-6A1A70CC1153}" destId="{6E706D0D-B180-4DB5-96CF-DBE19C9C7A1D}" srcOrd="0" destOrd="0" presId="urn:microsoft.com/office/officeart/2005/8/layout/radial6"/>
    <dgm:cxn modelId="{BB862E7C-4381-48E7-9529-CCB2112C2084}" srcId="{D3322178-C634-41D8-BB71-D37F47968CEF}" destId="{44343325-2094-44EF-89D9-7784564E75A4}" srcOrd="0" destOrd="0" parTransId="{1A5E4077-AF6D-4BB7-BE8B-A0DD02BF928C}" sibTransId="{FEE29084-A732-4BD4-A3FA-5951D2FC8766}"/>
    <dgm:cxn modelId="{B31DBFB5-D629-450F-BDB0-0F9E3624B41F}" type="presOf" srcId="{50ED5D71-BB9B-4837-AC2E-B42AD93345A4}" destId="{D8DAE6B2-1701-4636-9B6D-D522EB93C1F4}" srcOrd="0" destOrd="0" presId="urn:microsoft.com/office/officeart/2005/8/layout/radial6"/>
    <dgm:cxn modelId="{52F1FA43-51B1-42E8-AC6C-9B74A6B4B7EE}" type="presOf" srcId="{44343325-2094-44EF-89D9-7784564E75A4}" destId="{BCA16FF8-0F8E-498A-AACD-93E4EBC83937}" srcOrd="0" destOrd="0" presId="urn:microsoft.com/office/officeart/2005/8/layout/radial6"/>
    <dgm:cxn modelId="{39392234-5F9C-4966-9336-FD3ABA774A06}" srcId="{D3322178-C634-41D8-BB71-D37F47968CEF}" destId="{033B2D74-FD8F-43F1-8E46-64CA19637453}" srcOrd="3" destOrd="0" parTransId="{130715C2-6429-4636-8F2E-B247F63D1BD0}" sibTransId="{90042F4A-6676-45B5-9B5F-3B5B2905DF72}"/>
    <dgm:cxn modelId="{C96E3492-9797-46A2-AB57-5854F85ADA95}" type="presOf" srcId="{A2DB58D7-5CDF-4F60-809F-1174BF87FCBC}" destId="{3101D6A0-EF3B-4909-AB40-2674B4138ECA}" srcOrd="0" destOrd="0" presId="urn:microsoft.com/office/officeart/2005/8/layout/radial6"/>
    <dgm:cxn modelId="{795363F8-89C6-486E-A3C1-DF05F69A5145}" type="presOf" srcId="{FEE29084-A732-4BD4-A3FA-5951D2FC8766}" destId="{240A9145-B4CF-4AD3-98BA-C2169C248E86}" srcOrd="0" destOrd="0" presId="urn:microsoft.com/office/officeart/2005/8/layout/radial6"/>
    <dgm:cxn modelId="{B2D5F3EF-532A-47CD-9ED9-8486521CF39B}" srcId="{D3322178-C634-41D8-BB71-D37F47968CEF}" destId="{50ED5D71-BB9B-4837-AC2E-B42AD93345A4}" srcOrd="2" destOrd="0" parTransId="{D844D7C1-738C-4119-ADAC-A798A9CAA6D0}" sibTransId="{847DF89E-741F-4F4C-BF0C-71517813A7E8}"/>
    <dgm:cxn modelId="{BE646C13-516E-48EF-814C-58AA790C63F4}" srcId="{D3322178-C634-41D8-BB71-D37F47968CEF}" destId="{222C5B11-A620-480B-9A20-6A1A70CC1153}" srcOrd="1" destOrd="0" parTransId="{056E8FE7-D7E2-4765-9C44-E4FA2EB9C977}" sibTransId="{2D40822C-7FE9-4C6C-A0A8-DCD205D816BB}"/>
    <dgm:cxn modelId="{FEA22AC5-DD8B-4F51-AFAE-ECFDFEAE7EE6}" type="presOf" srcId="{033B2D74-FD8F-43F1-8E46-64CA19637453}" destId="{E7B30BF7-A5D7-4682-8311-A8E1D35856AF}" srcOrd="0" destOrd="0" presId="urn:microsoft.com/office/officeart/2005/8/layout/radial6"/>
    <dgm:cxn modelId="{5EABF875-926A-438E-8D06-4E526A193331}" type="presOf" srcId="{2D40822C-7FE9-4C6C-A0A8-DCD205D816BB}" destId="{15DD416F-17FF-4A46-8F41-B56DB27B25E5}" srcOrd="0" destOrd="0" presId="urn:microsoft.com/office/officeart/2005/8/layout/radial6"/>
    <dgm:cxn modelId="{DEED57C6-5AC1-4EFF-B252-455D18FE384D}" type="presOf" srcId="{90042F4A-6676-45B5-9B5F-3B5B2905DF72}" destId="{FDAAB6F0-0B70-48C2-9673-6054AFE0FD75}" srcOrd="0" destOrd="0" presId="urn:microsoft.com/office/officeart/2005/8/layout/radial6"/>
    <dgm:cxn modelId="{9E54E7FC-E098-4B64-BB5E-65645B874D23}" type="presOf" srcId="{D3322178-C634-41D8-BB71-D37F47968CEF}" destId="{864B0BBB-567C-4740-8573-484899303017}" srcOrd="0" destOrd="0" presId="urn:microsoft.com/office/officeart/2005/8/layout/radial6"/>
    <dgm:cxn modelId="{200DC79D-50F2-4D60-A08C-F779147621C5}" type="presOf" srcId="{847DF89E-741F-4F4C-BF0C-71517813A7E8}" destId="{BDDC7B05-B8F3-4067-A27C-A2F075A45D66}" srcOrd="0" destOrd="0" presId="urn:microsoft.com/office/officeart/2005/8/layout/radial6"/>
    <dgm:cxn modelId="{CB6CD8ED-09A6-4CF6-BEAD-64B363F150F2}" type="presParOf" srcId="{3101D6A0-EF3B-4909-AB40-2674B4138ECA}" destId="{864B0BBB-567C-4740-8573-484899303017}" srcOrd="0" destOrd="0" presId="urn:microsoft.com/office/officeart/2005/8/layout/radial6"/>
    <dgm:cxn modelId="{38E377C8-33D7-4BE5-944A-BC0390676FCF}" type="presParOf" srcId="{3101D6A0-EF3B-4909-AB40-2674B4138ECA}" destId="{BCA16FF8-0F8E-498A-AACD-93E4EBC83937}" srcOrd="1" destOrd="0" presId="urn:microsoft.com/office/officeart/2005/8/layout/radial6"/>
    <dgm:cxn modelId="{249A0C17-A155-401D-8BAF-60DCEB5DC89C}" type="presParOf" srcId="{3101D6A0-EF3B-4909-AB40-2674B4138ECA}" destId="{B1259557-B613-4B3F-A6BA-AC4C887F8034}" srcOrd="2" destOrd="0" presId="urn:microsoft.com/office/officeart/2005/8/layout/radial6"/>
    <dgm:cxn modelId="{705ACCFB-BEB2-4F1C-BF54-C98B07A08024}" type="presParOf" srcId="{3101D6A0-EF3B-4909-AB40-2674B4138ECA}" destId="{240A9145-B4CF-4AD3-98BA-C2169C248E86}" srcOrd="3" destOrd="0" presId="urn:microsoft.com/office/officeart/2005/8/layout/radial6"/>
    <dgm:cxn modelId="{1542A221-1C75-4E61-9B84-26B7188F422A}" type="presParOf" srcId="{3101D6A0-EF3B-4909-AB40-2674B4138ECA}" destId="{6E706D0D-B180-4DB5-96CF-DBE19C9C7A1D}" srcOrd="4" destOrd="0" presId="urn:microsoft.com/office/officeart/2005/8/layout/radial6"/>
    <dgm:cxn modelId="{B887467F-4A7C-4E54-B474-73F240316708}" type="presParOf" srcId="{3101D6A0-EF3B-4909-AB40-2674B4138ECA}" destId="{E5FF287E-1A1A-4A66-BBD9-3EE002A5DC2D}" srcOrd="5" destOrd="0" presId="urn:microsoft.com/office/officeart/2005/8/layout/radial6"/>
    <dgm:cxn modelId="{C4DE4844-368E-4A9C-A696-E21EACEC452B}" type="presParOf" srcId="{3101D6A0-EF3B-4909-AB40-2674B4138ECA}" destId="{15DD416F-17FF-4A46-8F41-B56DB27B25E5}" srcOrd="6" destOrd="0" presId="urn:microsoft.com/office/officeart/2005/8/layout/radial6"/>
    <dgm:cxn modelId="{49121BDA-0F62-4DD2-9865-0E397AE35800}" type="presParOf" srcId="{3101D6A0-EF3B-4909-AB40-2674B4138ECA}" destId="{D8DAE6B2-1701-4636-9B6D-D522EB93C1F4}" srcOrd="7" destOrd="0" presId="urn:microsoft.com/office/officeart/2005/8/layout/radial6"/>
    <dgm:cxn modelId="{F04FE9D5-7B68-455D-93D5-9010BDBC3DC0}" type="presParOf" srcId="{3101D6A0-EF3B-4909-AB40-2674B4138ECA}" destId="{33CA5AC1-E239-4440-ABF8-66D6170D8A19}" srcOrd="8" destOrd="0" presId="urn:microsoft.com/office/officeart/2005/8/layout/radial6"/>
    <dgm:cxn modelId="{21F85F8F-AEC8-4885-BF45-14C91CBE6102}" type="presParOf" srcId="{3101D6A0-EF3B-4909-AB40-2674B4138ECA}" destId="{BDDC7B05-B8F3-4067-A27C-A2F075A45D66}" srcOrd="9" destOrd="0" presId="urn:microsoft.com/office/officeart/2005/8/layout/radial6"/>
    <dgm:cxn modelId="{BD00C438-EED6-43C6-86F6-B1862A35815E}" type="presParOf" srcId="{3101D6A0-EF3B-4909-AB40-2674B4138ECA}" destId="{E7B30BF7-A5D7-4682-8311-A8E1D35856AF}" srcOrd="10" destOrd="0" presId="urn:microsoft.com/office/officeart/2005/8/layout/radial6"/>
    <dgm:cxn modelId="{37ED576C-9811-4E7F-89B7-D49F202887D9}" type="presParOf" srcId="{3101D6A0-EF3B-4909-AB40-2674B4138ECA}" destId="{4F6F02B0-DEE0-4C14-AE24-EAFD0565FF38}" srcOrd="11" destOrd="0" presId="urn:microsoft.com/office/officeart/2005/8/layout/radial6"/>
    <dgm:cxn modelId="{834C8847-4375-4410-8EB3-7CD28120E2A5}" type="presParOf" srcId="{3101D6A0-EF3B-4909-AB40-2674B4138ECA}" destId="{FDAAB6F0-0B70-48C2-9673-6054AFE0FD7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62A9-7AB6-454B-83FD-F6A06743C42D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821C-3BFC-46A0-9D86-638BEBE52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6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62A9-7AB6-454B-83FD-F6A06743C42D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821C-3BFC-46A0-9D86-638BEBE52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5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62A9-7AB6-454B-83FD-F6A06743C42D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821C-3BFC-46A0-9D86-638BEBE52E0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9640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62A9-7AB6-454B-83FD-F6A06743C42D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821C-3BFC-46A0-9D86-638BEBE52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89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62A9-7AB6-454B-83FD-F6A06743C42D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821C-3BFC-46A0-9D86-638BEBE52E0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0859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62A9-7AB6-454B-83FD-F6A06743C42D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821C-3BFC-46A0-9D86-638BEBE52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33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62A9-7AB6-454B-83FD-F6A06743C42D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821C-3BFC-46A0-9D86-638BEBE52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24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62A9-7AB6-454B-83FD-F6A06743C42D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821C-3BFC-46A0-9D86-638BEBE52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1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62A9-7AB6-454B-83FD-F6A06743C42D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821C-3BFC-46A0-9D86-638BEBE52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7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62A9-7AB6-454B-83FD-F6A06743C42D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821C-3BFC-46A0-9D86-638BEBE52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62A9-7AB6-454B-83FD-F6A06743C42D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821C-3BFC-46A0-9D86-638BEBE52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0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62A9-7AB6-454B-83FD-F6A06743C42D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821C-3BFC-46A0-9D86-638BEBE52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6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62A9-7AB6-454B-83FD-F6A06743C42D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821C-3BFC-46A0-9D86-638BEBE52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98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62A9-7AB6-454B-83FD-F6A06743C42D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821C-3BFC-46A0-9D86-638BEBE52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2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62A9-7AB6-454B-83FD-F6A06743C42D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821C-3BFC-46A0-9D86-638BEBE52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5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62A9-7AB6-454B-83FD-F6A06743C42D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5821C-3BFC-46A0-9D86-638BEBE52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48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262A9-7AB6-454B-83FD-F6A06743C42D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65821C-3BFC-46A0-9D86-638BEBE52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0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microsoft.com/office/2007/relationships/hdphoto" Target="../media/hdphoto1.wdp"/><Relationship Id="rId7" Type="http://schemas.openxmlformats.org/officeDocument/2006/relationships/diagramLayout" Target="../diagrams/layou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3.jpeg"/><Relationship Id="rId10" Type="http://schemas.microsoft.com/office/2007/relationships/diagramDrawing" Target="../diagrams/drawing1.xml"/><Relationship Id="rId4" Type="http://schemas.openxmlformats.org/officeDocument/2006/relationships/image" Target="../media/image2.jpeg"/><Relationship Id="rId9" Type="http://schemas.openxmlformats.org/officeDocument/2006/relationships/diagramColors" Target="../diagrams/colors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020" l="20161" r="8185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0700" y="2705622"/>
            <a:ext cx="8304757" cy="36450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89762" y="637575"/>
            <a:ext cx="8116241" cy="92333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blipFill>
                  <a:blip r:embed="rId5"/>
                  <a:tile tx="0" ty="0" sx="100000" sy="100000" flip="none" algn="tl"/>
                </a:blipFill>
              </a:rPr>
              <a:t>আজকের</a:t>
            </a:r>
            <a:r>
              <a:rPr lang="en-US" sz="5400" b="1" dirty="0" smtClean="0">
                <a:blipFill>
                  <a:blip r:embed="rId5"/>
                  <a:tile tx="0" ty="0" sx="100000" sy="100000" flip="none" algn="tl"/>
                </a:blipFill>
              </a:rPr>
              <a:t> </a:t>
            </a:r>
            <a:r>
              <a:rPr lang="en-US" sz="5400" b="1" dirty="0" err="1" smtClean="0">
                <a:blipFill>
                  <a:blip r:embed="rId5"/>
                  <a:tile tx="0" ty="0" sx="100000" sy="100000" flip="none" algn="tl"/>
                </a:blipFill>
              </a:rPr>
              <a:t>ক্লাসে</a:t>
            </a:r>
            <a:r>
              <a:rPr lang="en-US" sz="5400" b="1" dirty="0" smtClean="0">
                <a:blipFill>
                  <a:blip r:embed="rId5"/>
                  <a:tile tx="0" ty="0" sx="100000" sy="100000" flip="none" algn="tl"/>
                </a:blipFill>
              </a:rPr>
              <a:t> স</a:t>
            </a:r>
            <a:r>
              <a:rPr lang="bn-IN" sz="4400" b="1" dirty="0" smtClean="0">
                <a:blipFill>
                  <a:blip r:embed="rId5"/>
                  <a:tile tx="0" ty="0" sx="100000" sy="100000" flip="none" algn="tl"/>
                </a:blipFill>
              </a:rPr>
              <a:t>বা</a:t>
            </a:r>
            <a:r>
              <a:rPr lang="en-US" sz="5400" b="1" dirty="0" err="1" smtClean="0">
                <a:blipFill>
                  <a:blip r:embed="rId5"/>
                  <a:tile tx="0" ty="0" sx="100000" sy="100000" flip="none" algn="tl"/>
                </a:blipFill>
              </a:rPr>
              <a:t>ইকে</a:t>
            </a:r>
            <a:r>
              <a:rPr lang="en-US" sz="5400" b="1" dirty="0" smtClean="0">
                <a:blipFill>
                  <a:blip r:embed="rId5"/>
                  <a:tile tx="0" ty="0" sx="100000" sy="100000" flip="none" algn="tl"/>
                </a:blipFill>
              </a:rPr>
              <a:t> </a:t>
            </a:r>
            <a:r>
              <a:rPr lang="bn-IN" sz="4400" b="1" dirty="0" smtClean="0">
                <a:blipFill>
                  <a:blip r:embed="rId5"/>
                  <a:tile tx="0" ty="0" sx="100000" sy="100000" flip="none" algn="tl"/>
                </a:blipFill>
              </a:rPr>
              <a:t>সু</a:t>
            </a:r>
            <a:r>
              <a:rPr lang="en-US" sz="5400" b="1" dirty="0" err="1" smtClean="0">
                <a:blipFill>
                  <a:blip r:embed="rId5"/>
                  <a:tile tx="0" ty="0" sx="100000" sy="100000" flip="none" algn="tl"/>
                </a:blipFill>
              </a:rPr>
              <a:t>স্বাগতম</a:t>
            </a:r>
            <a:r>
              <a:rPr lang="en-US" sz="5400" b="1" dirty="0" smtClean="0">
                <a:blipFill>
                  <a:blip r:embed="rId5"/>
                  <a:tile tx="0" ty="0" sx="100000" sy="100000" flip="none" algn="tl"/>
                </a:blipFill>
              </a:rPr>
              <a:t> </a:t>
            </a:r>
            <a:endParaRPr lang="en-US" sz="5400" b="1" dirty="0">
              <a:blipFill>
                <a:blip r:embed="rId5"/>
                <a:tile tx="0" ty="0" sx="100000" sy="100000" flip="none" algn="tl"/>
              </a:blipFill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8627873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70146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3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624186" y="-12400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65879961"/>
              </p:ext>
            </p:extLst>
          </p:nvPr>
        </p:nvGraphicFramePr>
        <p:xfrm>
          <a:off x="2032000" y="551144"/>
          <a:ext cx="7926192" cy="5587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616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1988" y="450937"/>
            <a:ext cx="2423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7030A0"/>
                </a:solidFill>
              </a:rPr>
              <a:t>মূল্যায়ন</a:t>
            </a:r>
            <a:r>
              <a:rPr lang="bn-IN" sz="2400" b="1" dirty="0" smtClean="0">
                <a:solidFill>
                  <a:srgbClr val="7030A0"/>
                </a:solidFill>
              </a:rPr>
              <a:t>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8175" y="1803748"/>
            <a:ext cx="80667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/>
              <a:t>অজুর প্রত্যেক অঙ্গ কতবার ধৌত করা ফরজ ।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94997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1534" y="551145"/>
            <a:ext cx="46596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/>
              <a:t>বাড়ীর কাজ 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1769" y="2217107"/>
            <a:ext cx="8041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/>
              <a:t>অজুর ফরজ গুলির বিস্তারিত বর্ণনা কর।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7195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0"/>
            <a:ext cx="8492647" cy="2763203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bn-IN" sz="19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ধন্যবাদ</a:t>
            </a:r>
            <a:endParaRPr lang="en-US" sz="19900" b="1" dirty="0">
              <a:ln w="9525">
                <a:solidFill>
                  <a:schemeClr val="bg1"/>
                </a:solidFill>
                <a:prstDash val="solid"/>
              </a:ln>
              <a:solidFill>
                <a:srgbClr val="92D05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1026" name="Picture 2" descr="Beyond &amp;quot;thank you&amp;quot; -- Teens and Gratitude · Colorado Teen Thera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63203"/>
            <a:ext cx="8492647" cy="3653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35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552" y="387329"/>
            <a:ext cx="4597053" cy="132556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8000" b="1" dirty="0" smtClean="0">
                <a:ln/>
                <a:blipFill>
                  <a:blip r:embed="rId3"/>
                  <a:tile tx="0" ty="0" sx="100000" sy="100000" flip="none" algn="tl"/>
                </a:blipFill>
              </a:rPr>
              <a:t>পরিচিতি</a:t>
            </a:r>
            <a:endParaRPr lang="en-US" sz="8000" b="1" dirty="0">
              <a:ln/>
              <a:blipFill>
                <a:blip r:embed="rId3"/>
                <a:tile tx="0" ty="0" sx="100000" sy="100000" flip="none" algn="tl"/>
              </a:blip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18" y="2116898"/>
            <a:ext cx="5924810" cy="3356976"/>
          </a:xfrm>
          <a:blipFill>
            <a:blip r:embed="rId4"/>
            <a:tile tx="0" ty="0" sx="100000" sy="100000" flip="none" algn="tl"/>
          </a:blipFill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bn-IN" sz="44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bn-IN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মোঃ জহিরুল ইসলাম</a:t>
            </a:r>
          </a:p>
          <a:p>
            <a:pPr marL="0" indent="0" algn="ctr">
              <a:buNone/>
            </a:pPr>
            <a:r>
              <a:rPr lang="bn-IN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5"/>
                  <a:tile tx="0" ty="0" sx="100000" sy="100000" flip="none" algn="tl"/>
                </a:blip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প্রভাষক, আরবি</a:t>
            </a:r>
          </a:p>
          <a:p>
            <a:pPr marL="0" indent="0" algn="ctr">
              <a:buNone/>
            </a:pPr>
            <a:r>
              <a:rPr lang="bn-IN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চাঁদপুর আহমাদিয়া ফাযিল মাদ্রাসা</a:t>
            </a:r>
          </a:p>
          <a:p>
            <a:pPr marL="0" indent="0" algn="ctr">
              <a:buNone/>
            </a:pPr>
            <a:r>
              <a:rPr lang="bn-IN" sz="2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6"/>
                  <a:tile tx="0" ty="0" sx="100000" sy="100000" flip="none" algn="tl"/>
                </a:blip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নতুন বাজার, সদর, চাঁদপুর।  </a:t>
            </a:r>
            <a:endParaRPr lang="en-US" sz="28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blipFill>
                <a:blip r:embed="rId6"/>
                <a:tile tx="0" ty="0" sx="100000" sy="100000" flip="none" algn="tl"/>
              </a:blip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18" y="-171667"/>
            <a:ext cx="1726650" cy="21805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6453139" y="2116898"/>
            <a:ext cx="5738861" cy="332398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endParaRPr lang="bn-IN" sz="3200" b="1" dirty="0" smtClean="0">
              <a:solidFill>
                <a:srgbClr val="7030A0"/>
              </a:solidFill>
              <a:latin typeface="ArhialkhanMJ" panose="00000400000000000000" pitchFamily="2" charset="0"/>
            </a:endParaRPr>
          </a:p>
          <a:p>
            <a:pPr algn="ctr"/>
            <a:r>
              <a:rPr lang="bn-IN" sz="3200" b="1" dirty="0" smtClean="0">
                <a:solidFill>
                  <a:srgbClr val="7030A0"/>
                </a:solidFill>
                <a:latin typeface="ArhialkhanMJ" panose="00000400000000000000" pitchFamily="2" charset="0"/>
              </a:rPr>
              <a:t>শ্রেণিঃ দাখিল নবম ও দশম </a:t>
            </a:r>
          </a:p>
          <a:p>
            <a:pPr algn="ctr"/>
            <a:r>
              <a:rPr lang="bn-IN" sz="3200" b="1" dirty="0" smtClean="0">
                <a:solidFill>
                  <a:srgbClr val="7030A0"/>
                </a:solidFill>
                <a:latin typeface="ArhialkhanMJ" panose="00000400000000000000" pitchFamily="2" charset="0"/>
              </a:rPr>
              <a:t>বিষয়ঃ আকাঈদ ও ফিকহ</a:t>
            </a:r>
          </a:p>
          <a:p>
            <a:pPr algn="ctr"/>
            <a:r>
              <a:rPr lang="bn-IN" sz="3200" b="1" dirty="0" smtClean="0">
                <a:solidFill>
                  <a:srgbClr val="7030A0"/>
                </a:solidFill>
                <a:latin typeface="ArhialkhanMJ" panose="00000400000000000000" pitchFamily="2" charset="0"/>
              </a:rPr>
              <a:t>অধ্যায়ঃ </a:t>
            </a:r>
            <a:r>
              <a:rPr lang="en-US" sz="3200" b="1" dirty="0" smtClean="0">
                <a:solidFill>
                  <a:srgbClr val="7030A0"/>
                </a:solidFill>
                <a:latin typeface="ArhialkhanMJ" panose="00000400000000000000" pitchFamily="2" charset="0"/>
              </a:rPr>
              <a:t>(</a:t>
            </a:r>
            <a:r>
              <a:rPr lang="bn-IN" sz="2000" b="1" dirty="0" smtClean="0">
                <a:solidFill>
                  <a:srgbClr val="7030A0"/>
                </a:solidFill>
                <a:latin typeface="ArhialkhanMJ" panose="00000400000000000000" pitchFamily="2" charset="0"/>
              </a:rPr>
              <a:t>দ্বিতীয় ভাগ</a:t>
            </a:r>
            <a:r>
              <a:rPr lang="en-US" sz="3200" b="1" dirty="0" smtClean="0">
                <a:solidFill>
                  <a:srgbClr val="7030A0"/>
                </a:solidFill>
                <a:latin typeface="ArhialkhanMJ" panose="00000400000000000000" pitchFamily="2" charset="0"/>
              </a:rPr>
              <a:t>)</a:t>
            </a:r>
            <a:r>
              <a:rPr lang="bn-IN" sz="3200" b="1" dirty="0" smtClean="0">
                <a:solidFill>
                  <a:srgbClr val="7030A0"/>
                </a:solidFill>
                <a:latin typeface="ArhialkhanMJ" panose="00000400000000000000" pitchFamily="2" charset="0"/>
              </a:rPr>
              <a:t> দ্বিতীয় অধ্যায়</a:t>
            </a:r>
          </a:p>
          <a:p>
            <a:pPr algn="ctr"/>
            <a:r>
              <a:rPr lang="bn-IN" sz="3200" b="1" dirty="0" smtClean="0">
                <a:solidFill>
                  <a:srgbClr val="7030A0"/>
                </a:solidFill>
                <a:latin typeface="ArhialkhanMJ" panose="00000400000000000000" pitchFamily="2" charset="0"/>
              </a:rPr>
              <a:t>প্রথম পরিচ্ছেদঃ কিতাবুত ত্বহারাত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36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8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8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8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8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8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5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শিক্ষক বাতায়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63" y="200417"/>
            <a:ext cx="9039875" cy="628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48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1951" y="2856027"/>
            <a:ext cx="6075123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n-IN" sz="4000" b="1" dirty="0">
                <a:solidFill>
                  <a:srgbClr val="00B050"/>
                </a:solidFill>
                <a:latin typeface="ArhialkhanMJ" panose="00000400000000000000" pitchFamily="2" charset="0"/>
              </a:rPr>
              <a:t>অজুর ফরজ 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45074" y="751562"/>
            <a:ext cx="4096011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আজকের পাঠ </a:t>
            </a:r>
            <a:endParaRPr lang="en-US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37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4555" y="576198"/>
            <a:ext cx="3106454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solidFill>
                  <a:srgbClr val="0070C0"/>
                </a:solidFill>
              </a:rPr>
              <a:t>শিখন ফল 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3254" y="1703539"/>
            <a:ext cx="9031268" cy="286232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rgbClr val="7030A0"/>
                </a:solidFill>
              </a:rPr>
              <a:t>এই পাঠ শেষে শিক্ষার্থীরা ...</a:t>
            </a:r>
          </a:p>
          <a:p>
            <a:r>
              <a:rPr lang="bn-IN" sz="3600" b="1" dirty="0">
                <a:solidFill>
                  <a:srgbClr val="7030A0"/>
                </a:solidFill>
              </a:rPr>
              <a:t> </a:t>
            </a:r>
            <a:r>
              <a:rPr lang="bn-IN" sz="3600" b="1" dirty="0" smtClean="0">
                <a:solidFill>
                  <a:srgbClr val="7030A0"/>
                </a:solidFill>
              </a:rPr>
              <a:t>    * অজুর ফরজ কী তা বলতে পারবে। </a:t>
            </a:r>
          </a:p>
          <a:p>
            <a:r>
              <a:rPr lang="bn-IN" sz="3600" b="1" dirty="0">
                <a:solidFill>
                  <a:srgbClr val="7030A0"/>
                </a:solidFill>
              </a:rPr>
              <a:t> </a:t>
            </a:r>
            <a:r>
              <a:rPr lang="bn-IN" sz="3600" b="1" dirty="0" smtClean="0">
                <a:solidFill>
                  <a:srgbClr val="7030A0"/>
                </a:solidFill>
              </a:rPr>
              <a:t>    * অজুর ফরজ কয়টি তা বলতে পারবে। </a:t>
            </a:r>
          </a:p>
          <a:p>
            <a:r>
              <a:rPr lang="bn-IN" sz="3600" b="1" dirty="0">
                <a:solidFill>
                  <a:srgbClr val="7030A0"/>
                </a:solidFill>
              </a:rPr>
              <a:t> </a:t>
            </a:r>
            <a:r>
              <a:rPr lang="bn-IN" sz="3600" b="1" dirty="0" smtClean="0">
                <a:solidFill>
                  <a:srgbClr val="7030A0"/>
                </a:solidFill>
              </a:rPr>
              <a:t>    * অজুর ফরজ সর্ম্পকে বেস্তারিত ব্যাখ্যা </a:t>
            </a:r>
          </a:p>
          <a:p>
            <a:r>
              <a:rPr lang="bn-IN" sz="3600" b="1" dirty="0">
                <a:solidFill>
                  <a:srgbClr val="7030A0"/>
                </a:solidFill>
              </a:rPr>
              <a:t> </a:t>
            </a:r>
            <a:r>
              <a:rPr lang="bn-IN" sz="3600" b="1" dirty="0" smtClean="0">
                <a:solidFill>
                  <a:srgbClr val="7030A0"/>
                </a:solidFill>
              </a:rPr>
              <a:t>       করতে পারবে। 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61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75029" y="438504"/>
            <a:ext cx="39017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অজুর ফরজ কী </a:t>
            </a:r>
            <a:endParaRPr lang="en-US" sz="4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9763" y="1640910"/>
            <a:ext cx="8855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600" b="1" dirty="0" smtClean="0">
                <a:solidFill>
                  <a:srgbClr val="0070C0"/>
                </a:solidFill>
              </a:rPr>
              <a:t>فَرَضَ</a:t>
            </a:r>
            <a:r>
              <a:rPr lang="bn-IN" sz="3600" b="1" dirty="0" smtClean="0">
                <a:solidFill>
                  <a:srgbClr val="0070C0"/>
                </a:solidFill>
              </a:rPr>
              <a:t> শব্দটি আরবি , </a:t>
            </a:r>
            <a:r>
              <a:rPr lang="ar-AE" sz="3600" b="1" dirty="0" smtClean="0">
                <a:solidFill>
                  <a:srgbClr val="0070C0"/>
                </a:solidFill>
              </a:rPr>
              <a:t>فَرَضَ</a:t>
            </a:r>
            <a:r>
              <a:rPr lang="bn-IN" sz="3600" b="1" dirty="0" smtClean="0">
                <a:solidFill>
                  <a:srgbClr val="0070C0"/>
                </a:solidFill>
              </a:rPr>
              <a:t> একবচন । অর্থ হচ্ছে নির্ধারিত,আবশ্যক।</a:t>
            </a:r>
          </a:p>
          <a:p>
            <a:r>
              <a:rPr lang="bn-IN" sz="3600" b="1" dirty="0" smtClean="0">
                <a:solidFill>
                  <a:srgbClr val="0070C0"/>
                </a:solidFill>
              </a:rPr>
              <a:t>অজু আদায় করার সময় কিছু কাজ বা নিয়ম আছে যা আল্লাহ তায়ালা নিদিষ্ট করেছেন তা আদায় করা ফরজ। </a:t>
            </a:r>
          </a:p>
        </p:txBody>
      </p:sp>
    </p:spTree>
    <p:extLst>
      <p:ext uri="{BB962C8B-B14F-4D97-AF65-F5344CB8AC3E}">
        <p14:creationId xmlns:p14="http://schemas.microsoft.com/office/powerpoint/2010/main" val="260616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8722" y="1362577"/>
            <a:ext cx="88559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AE" b="1" dirty="0" smtClean="0">
                <a:solidFill>
                  <a:srgbClr val="212529"/>
                </a:solidFill>
                <a:latin typeface="Arial Rounded MT Bold" panose="020F0704030504030204" pitchFamily="34" charset="0"/>
              </a:rPr>
              <a:t>یٰۤاَیُّهَا </a:t>
            </a:r>
            <a:r>
              <a:rPr lang="ar-AE" b="1" dirty="0">
                <a:solidFill>
                  <a:srgbClr val="212529"/>
                </a:solidFill>
                <a:latin typeface="Arial Rounded MT Bold" panose="020F0704030504030204" pitchFamily="34" charset="0"/>
              </a:rPr>
              <a:t>الَّذِیۡنَ اٰمَنُوۡۤا اِذَا قُمۡتُمۡ اِلَی الصَّلٰوۃِ فَاغۡسِلُوۡا وُجُوۡهَکُمۡ وَ اَیۡدِیَکُمۡ اِلَی الۡمَرَافِقِ وَ امۡسَحُوۡا بِرُءُوۡسِکُمۡ وَ اَرۡجُلَکُمۡ اِلَی الۡکَعۡبَیۡنِ ؕ </a:t>
            </a:r>
            <a:endParaRPr lang="bn-IN" b="1" dirty="0" smtClean="0">
              <a:solidFill>
                <a:srgbClr val="212529"/>
              </a:solidFill>
              <a:latin typeface="Arial Rounded MT Bold" panose="020F0704030504030204" pitchFamily="34" charset="0"/>
            </a:endParaRPr>
          </a:p>
          <a:p>
            <a:pPr algn="r" rtl="1"/>
            <a:endParaRPr lang="en-US" b="1" dirty="0">
              <a:solidFill>
                <a:srgbClr val="212529"/>
              </a:solidFill>
              <a:latin typeface="Arial Rounded MT Bold" panose="020F0704030504030204" pitchFamily="34" charset="0"/>
            </a:endParaRPr>
          </a:p>
          <a:p>
            <a:pPr algn="r" rtl="1"/>
            <a:r>
              <a:rPr lang="bn-IN" b="1" dirty="0">
                <a:solidFill>
                  <a:srgbClr val="383D41"/>
                </a:solidFill>
                <a:latin typeface="Kalpurush" panose="02000600000000000000" pitchFamily="2" charset="0"/>
              </a:rPr>
              <a:t>হে মুমিনগণ, যখন তোমরা সালাতে দন্ডায়মান হতে চাও, তখন তোমাদের মুখ ও কনুই পর্যন্ত হাত ধৌত কর, মাথা মাসেহ কর এবং টাখনু পর্যন্ত পা (ধৌত কর</a:t>
            </a:r>
            <a:r>
              <a:rPr lang="bn-IN" b="1" dirty="0" smtClean="0">
                <a:solidFill>
                  <a:srgbClr val="383D41"/>
                </a:solidFill>
                <a:latin typeface="Kalpurush" panose="02000600000000000000" pitchFamily="2" charset="0"/>
              </a:rPr>
              <a:t>)।</a:t>
            </a:r>
          </a:p>
          <a:p>
            <a:pPr algn="r" rtl="1"/>
            <a:r>
              <a:rPr lang="bn-IN" b="1" dirty="0" smtClean="0">
                <a:solidFill>
                  <a:srgbClr val="383D41"/>
                </a:solidFill>
                <a:latin typeface="Kalpurush" panose="02000600000000000000" pitchFamily="2" charset="0"/>
              </a:rPr>
              <a:t>সূরা মায়েদা আয়াত ণং ০৬</a:t>
            </a:r>
            <a:endParaRPr lang="bn-IN" b="1" dirty="0">
              <a:solidFill>
                <a:srgbClr val="383D41"/>
              </a:solidFill>
              <a:latin typeface="Kalpurush" panose="020006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1874" y="663879"/>
            <a:ext cx="4634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/>
              <a:t>অজুর ফরজ সম্পর্কে আল্লাহ তায়ালা বলেনঃ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1409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1715" y="526093"/>
            <a:ext cx="3432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ভিডিও প্রদর্শণ </a:t>
            </a:r>
            <a:endParaRPr lang="en-US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3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78696" y="1828800"/>
            <a:ext cx="56617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* </a:t>
            </a:r>
            <a:r>
              <a:rPr lang="bn-IN" sz="3200" b="1" dirty="0" smtClean="0"/>
              <a:t>ফরজ শব্দের বহুবচন কি ?</a:t>
            </a:r>
          </a:p>
          <a:p>
            <a:r>
              <a:rPr lang="bn-IN" sz="3200" b="1" dirty="0" smtClean="0"/>
              <a:t>   উত্তরঃ ফুরুজুন/ ফারায়েজ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3200" b="1" dirty="0" smtClean="0"/>
              <a:t>অজুর </a:t>
            </a:r>
            <a:r>
              <a:rPr lang="bn-IN" sz="3200" b="1" dirty="0"/>
              <a:t>ফরজ </a:t>
            </a:r>
            <a:r>
              <a:rPr lang="bn-IN" sz="3200" b="1" dirty="0" smtClean="0"/>
              <a:t>কয়টি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n-IN" sz="3200" b="1" dirty="0"/>
              <a:t> </a:t>
            </a:r>
            <a:r>
              <a:rPr lang="bn-IN" sz="3200" b="1" dirty="0" smtClean="0"/>
              <a:t>উত্তরঃ চারটি</a:t>
            </a:r>
            <a:r>
              <a:rPr lang="bn-IN" sz="3200" b="1" dirty="0">
                <a:solidFill>
                  <a:srgbClr val="7030A0"/>
                </a:solidFill>
              </a:rPr>
              <a:t> </a:t>
            </a:r>
            <a:r>
              <a:rPr lang="bn-IN" sz="3200" b="1" dirty="0" smtClean="0"/>
              <a:t> </a:t>
            </a:r>
            <a:endParaRPr lang="en-US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793304" y="751562"/>
            <a:ext cx="4496844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একক কাজ/ দলিয় কাজ </a:t>
            </a:r>
            <a:endParaRPr lang="en-US" sz="3200" b="1" dirty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580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973</TotalTime>
  <Words>246</Words>
  <Application>Microsoft Office PowerPoint</Application>
  <PresentationFormat>Widescreen</PresentationFormat>
  <Paragraphs>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ArhialkhanMJ</vt:lpstr>
      <vt:lpstr>Arial</vt:lpstr>
      <vt:lpstr>Arial Rounded MT Bold</vt:lpstr>
      <vt:lpstr>Kalpurush</vt:lpstr>
      <vt:lpstr>Tahoma</vt:lpstr>
      <vt:lpstr>Trebuchet MS</vt:lpstr>
      <vt:lpstr>Vrinda</vt:lpstr>
      <vt:lpstr>Wingdings 3</vt:lpstr>
      <vt:lpstr>Facet</vt:lpstr>
      <vt:lpstr>PowerPoint Presentation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mmm</cp:lastModifiedBy>
  <cp:revision>139</cp:revision>
  <dcterms:created xsi:type="dcterms:W3CDTF">2021-06-02T04:19:30Z</dcterms:created>
  <dcterms:modified xsi:type="dcterms:W3CDTF">2021-06-08T05:27:14Z</dcterms:modified>
</cp:coreProperties>
</file>