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26964F-4322-4014-9A6A-EE6BECAE0B39}"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247665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6964F-4322-4014-9A6A-EE6BECAE0B39}"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142716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6964F-4322-4014-9A6A-EE6BECAE0B39}"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16802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6964F-4322-4014-9A6A-EE6BECAE0B39}"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222291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26964F-4322-4014-9A6A-EE6BECAE0B39}"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101375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26964F-4322-4014-9A6A-EE6BECAE0B39}"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105541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26964F-4322-4014-9A6A-EE6BECAE0B39}" type="datetimeFigureOut">
              <a:rPr lang="en-US" smtClean="0"/>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257502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6964F-4322-4014-9A6A-EE6BECAE0B39}" type="datetimeFigureOut">
              <a:rPr lang="en-US" smtClean="0"/>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235997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6964F-4322-4014-9A6A-EE6BECAE0B39}" type="datetimeFigureOut">
              <a:rPr lang="en-US" smtClean="0"/>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44160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6964F-4322-4014-9A6A-EE6BECAE0B39}"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330410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6964F-4322-4014-9A6A-EE6BECAE0B39}"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82545-0701-4725-AE6C-951728CAB753}" type="slidenum">
              <a:rPr lang="en-US" smtClean="0"/>
              <a:t>‹#›</a:t>
            </a:fld>
            <a:endParaRPr lang="en-US"/>
          </a:p>
        </p:txBody>
      </p:sp>
    </p:spTree>
    <p:extLst>
      <p:ext uri="{BB962C8B-B14F-4D97-AF65-F5344CB8AC3E}">
        <p14:creationId xmlns:p14="http://schemas.microsoft.com/office/powerpoint/2010/main" val="205967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6964F-4322-4014-9A6A-EE6BECAE0B39}" type="datetimeFigureOut">
              <a:rPr lang="en-US" smtClean="0"/>
              <a:t>6/7/2021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82545-0701-4725-AE6C-951728CAB753}" type="slidenum">
              <a:rPr lang="en-US" smtClean="0"/>
              <a:t>‹#›</a:t>
            </a:fld>
            <a:endParaRPr lang="en-US"/>
          </a:p>
        </p:txBody>
      </p:sp>
    </p:spTree>
    <p:extLst>
      <p:ext uri="{BB962C8B-B14F-4D97-AF65-F5344CB8AC3E}">
        <p14:creationId xmlns:p14="http://schemas.microsoft.com/office/powerpoint/2010/main" val="339306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5434" y="2505670"/>
            <a:ext cx="4080681" cy="184665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9600" dirty="0" smtClean="0">
                <a:solidFill>
                  <a:srgbClr val="00B050"/>
                </a:solidFill>
                <a:latin typeface="NikoshBAN" panose="02000000000000000000" pitchFamily="2" charset="0"/>
                <a:cs typeface="NikoshBAN" panose="02000000000000000000" pitchFamily="2" charset="0"/>
              </a:rPr>
              <a:t>  </a:t>
            </a:r>
            <a:r>
              <a:rPr lang="en-US" sz="9600" dirty="0" err="1" smtClean="0">
                <a:solidFill>
                  <a:srgbClr val="002060"/>
                </a:solidFill>
                <a:latin typeface="NikoshBAN" panose="02000000000000000000" pitchFamily="2" charset="0"/>
                <a:cs typeface="NikoshBAN" panose="02000000000000000000" pitchFamily="2" charset="0"/>
              </a:rPr>
              <a:t>স্বাগতম</a:t>
            </a:r>
            <a:endParaRPr lang="en-US" sz="9600" dirty="0">
              <a:solidFill>
                <a:srgbClr val="002060"/>
              </a:solidFill>
              <a:latin typeface="NikoshBAN" panose="02000000000000000000" pitchFamily="2" charset="0"/>
              <a:cs typeface="NikoshBAN" panose="02000000000000000000" pitchFamily="2" charset="0"/>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78125" cy="18697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3" y="5334737"/>
            <a:ext cx="3519067" cy="189175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3875" y="4973072"/>
            <a:ext cx="3478125" cy="186974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3875" y="-1"/>
            <a:ext cx="3478125" cy="1869743"/>
          </a:xfrm>
          <a:prstGeom prst="rect">
            <a:avLst/>
          </a:prstGeom>
        </p:spPr>
      </p:pic>
    </p:spTree>
    <p:extLst>
      <p:ext uri="{BB962C8B-B14F-4D97-AF65-F5344CB8AC3E}">
        <p14:creationId xmlns:p14="http://schemas.microsoft.com/office/powerpoint/2010/main" val="1555738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496388544"/>
              </p:ext>
            </p:extLst>
          </p:nvPr>
        </p:nvGraphicFramePr>
        <p:xfrm>
          <a:off x="2590800" y="1311667"/>
          <a:ext cx="3962400" cy="1219200"/>
        </p:xfrm>
        <a:graphic>
          <a:graphicData uri="http://schemas.openxmlformats.org/presentationml/2006/ole">
            <mc:AlternateContent xmlns:mc="http://schemas.openxmlformats.org/markup-compatibility/2006">
              <mc:Choice xmlns:v="urn:schemas-microsoft-com:vml" Requires="v">
                <p:oleObj spid="_x0000_s1037" name="Packager Shell Object" showAsIcon="1" r:id="rId3" imgW="914400" imgH="771480" progId="Package">
                  <p:embed/>
                </p:oleObj>
              </mc:Choice>
              <mc:Fallback>
                <p:oleObj name="Packager Shell Object" showAsIcon="1" r:id="rId3" imgW="914400" imgH="771480" progId="Pack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311667"/>
                        <a:ext cx="3962400" cy="1219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609600" y="204713"/>
            <a:ext cx="7924800" cy="6554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নিচের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ভিডিওটি</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দেখ</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এবং</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তোমার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পরীক্ষণের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সাথে</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তুলনা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r>
              <a:rPr lang="en-US"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5" name="Rectangle 4"/>
          <p:cNvSpPr/>
          <p:nvPr/>
        </p:nvSpPr>
        <p:spPr>
          <a:xfrm>
            <a:off x="469709" y="2974424"/>
            <a:ext cx="7543800" cy="6096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তোমার পরীক্ষণের ফলাফল মিলিয়ে নাও।</a:t>
            </a:r>
            <a:endParaRPr lang="en-US" sz="2800" dirty="0">
              <a:solidFill>
                <a:schemeClr val="tx1"/>
              </a:solidFill>
              <a:latin typeface="NikoshBAN" pitchFamily="2" charset="0"/>
              <a:cs typeface="NikoshBAN"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71794053"/>
              </p:ext>
            </p:extLst>
          </p:nvPr>
        </p:nvGraphicFramePr>
        <p:xfrm>
          <a:off x="380999" y="4157003"/>
          <a:ext cx="8382001" cy="1874520"/>
        </p:xfrm>
        <a:graphic>
          <a:graphicData uri="http://schemas.openxmlformats.org/drawingml/2006/table">
            <a:tbl>
              <a:tblPr firstRow="1" bandRow="1">
                <a:tableStyleId>{5C22544A-7EE6-4342-B048-85BDC9FD1C3A}</a:tableStyleId>
              </a:tblPr>
              <a:tblGrid>
                <a:gridCol w="1265208"/>
                <a:gridCol w="1818736"/>
                <a:gridCol w="2707257"/>
                <a:gridCol w="2590800"/>
              </a:tblGrid>
              <a:tr h="624840">
                <a:tc>
                  <a:txBody>
                    <a:bodyPr/>
                    <a:lstStyle/>
                    <a:p>
                      <a:pPr algn="ctr"/>
                      <a:r>
                        <a:rPr lang="bn-BD" sz="2400" dirty="0" smtClean="0">
                          <a:solidFill>
                            <a:schemeClr val="tx1"/>
                          </a:solidFill>
                          <a:latin typeface="NikoshBAN" pitchFamily="2" charset="0"/>
                          <a:cs typeface="NikoshBAN" pitchFamily="2" charset="0"/>
                        </a:rPr>
                        <a:t>নির্দেশক</a:t>
                      </a:r>
                      <a:endParaRPr lang="en-US" sz="2400" dirty="0">
                        <a:solidFill>
                          <a:schemeClr val="tx1"/>
                        </a:solidFill>
                        <a:latin typeface="NikoshBAN" pitchFamily="2" charset="0"/>
                        <a:cs typeface="NikoshBAN" pitchFamily="2" charset="0"/>
                      </a:endParaRPr>
                    </a:p>
                  </a:txBody>
                  <a:tcPr anchor="ctr">
                    <a:solidFill>
                      <a:schemeClr val="tx2">
                        <a:lumMod val="40000"/>
                        <a:lumOff val="60000"/>
                      </a:schemeClr>
                    </a:solidFill>
                  </a:tcPr>
                </a:tc>
                <a:tc>
                  <a:txBody>
                    <a:bodyPr/>
                    <a:lstStyle/>
                    <a:p>
                      <a:pPr algn="ctr"/>
                      <a:r>
                        <a:rPr lang="bn-BD" sz="2400" dirty="0" smtClean="0">
                          <a:solidFill>
                            <a:schemeClr val="tx1"/>
                          </a:solidFill>
                          <a:latin typeface="NikoshBAN" pitchFamily="2" charset="0"/>
                          <a:cs typeface="NikoshBAN" pitchFamily="2" charset="0"/>
                        </a:rPr>
                        <a:t>পরীক্ষা</a:t>
                      </a:r>
                      <a:endParaRPr lang="en-US" sz="2400" dirty="0">
                        <a:solidFill>
                          <a:schemeClr val="tx1"/>
                        </a:solidFill>
                        <a:latin typeface="NikoshBAN" pitchFamily="2" charset="0"/>
                        <a:cs typeface="NikoshBAN" pitchFamily="2" charset="0"/>
                      </a:endParaRPr>
                    </a:p>
                  </a:txBody>
                  <a:tcPr anchor="ctr">
                    <a:solidFill>
                      <a:schemeClr val="tx2">
                        <a:lumMod val="40000"/>
                        <a:lumOff val="60000"/>
                      </a:schemeClr>
                    </a:solidFill>
                  </a:tcPr>
                </a:tc>
                <a:tc>
                  <a:txBody>
                    <a:bodyPr/>
                    <a:lstStyle/>
                    <a:p>
                      <a:pPr algn="ctr"/>
                      <a:r>
                        <a:rPr lang="bn-BD" sz="2400" dirty="0" smtClean="0">
                          <a:solidFill>
                            <a:schemeClr val="tx1"/>
                          </a:solidFill>
                          <a:latin typeface="NikoshBAN" pitchFamily="2" charset="0"/>
                          <a:cs typeface="NikoshBAN" pitchFamily="2" charset="0"/>
                        </a:rPr>
                        <a:t>পর্যবেক্ষণ</a:t>
                      </a:r>
                      <a:endParaRPr lang="en-US" sz="2400" dirty="0">
                        <a:solidFill>
                          <a:schemeClr val="tx1"/>
                        </a:solidFill>
                        <a:latin typeface="NikoshBAN" pitchFamily="2" charset="0"/>
                        <a:cs typeface="NikoshBAN" pitchFamily="2" charset="0"/>
                      </a:endParaRPr>
                    </a:p>
                  </a:txBody>
                  <a:tcPr anchor="ctr">
                    <a:solidFill>
                      <a:schemeClr val="tx2">
                        <a:lumMod val="40000"/>
                        <a:lumOff val="60000"/>
                      </a:schemeClr>
                    </a:solidFill>
                  </a:tcPr>
                </a:tc>
                <a:tc>
                  <a:txBody>
                    <a:bodyPr/>
                    <a:lstStyle/>
                    <a:p>
                      <a:pPr algn="ctr"/>
                      <a:r>
                        <a:rPr lang="bn-BD" sz="2400" dirty="0" smtClean="0">
                          <a:solidFill>
                            <a:schemeClr val="tx1"/>
                          </a:solidFill>
                          <a:latin typeface="NikoshBAN" pitchFamily="2" charset="0"/>
                          <a:cs typeface="NikoshBAN" pitchFamily="2" charset="0"/>
                        </a:rPr>
                        <a:t>সিদ্ধান্ত</a:t>
                      </a:r>
                      <a:endParaRPr lang="en-US" sz="2400" dirty="0">
                        <a:solidFill>
                          <a:schemeClr val="tx1"/>
                        </a:solidFill>
                        <a:latin typeface="NikoshBAN" pitchFamily="2" charset="0"/>
                        <a:cs typeface="NikoshBAN" pitchFamily="2" charset="0"/>
                      </a:endParaRPr>
                    </a:p>
                  </a:txBody>
                  <a:tcPr anchor="ctr">
                    <a:solidFill>
                      <a:schemeClr val="tx2">
                        <a:lumMod val="40000"/>
                        <a:lumOff val="60000"/>
                      </a:schemeClr>
                    </a:solidFill>
                  </a:tcPr>
                </a:tc>
              </a:tr>
              <a:tr h="624840">
                <a:tc rowSpan="2">
                  <a:txBody>
                    <a:bodyPr/>
                    <a:lstStyle/>
                    <a:p>
                      <a:pPr algn="ctr"/>
                      <a:r>
                        <a:rPr lang="bn-BD" sz="2400" dirty="0" smtClean="0">
                          <a:solidFill>
                            <a:schemeClr val="tx1"/>
                          </a:solidFill>
                          <a:latin typeface="NikoshBAN" pitchFamily="2" charset="0"/>
                          <a:cs typeface="NikoshBAN" pitchFamily="2" charset="0"/>
                        </a:rPr>
                        <a:t>বেগুনি</a:t>
                      </a:r>
                      <a:r>
                        <a:rPr lang="bn-BD" sz="2400" baseline="0" dirty="0" smtClean="0">
                          <a:solidFill>
                            <a:schemeClr val="tx1"/>
                          </a:solidFill>
                          <a:latin typeface="NikoshBAN" pitchFamily="2" charset="0"/>
                          <a:cs typeface="NikoshBAN" pitchFamily="2" charset="0"/>
                        </a:rPr>
                        <a:t> বাঁধাকপির</a:t>
                      </a:r>
                      <a:endParaRPr lang="bn-BD" sz="2400" dirty="0" smtClean="0">
                        <a:solidFill>
                          <a:schemeClr val="tx1"/>
                        </a:solidFill>
                        <a:latin typeface="NikoshBAN" pitchFamily="2" charset="0"/>
                        <a:cs typeface="NikoshBAN" pitchFamily="2" charset="0"/>
                      </a:endParaRPr>
                    </a:p>
                    <a:p>
                      <a:pPr algn="ctr"/>
                      <a:r>
                        <a:rPr lang="bn-BD" sz="2400" dirty="0" smtClean="0">
                          <a:solidFill>
                            <a:schemeClr val="tx1"/>
                          </a:solidFill>
                          <a:latin typeface="NikoshBAN" pitchFamily="2" charset="0"/>
                          <a:cs typeface="NikoshBAN" pitchFamily="2" charset="0"/>
                        </a:rPr>
                        <a:t>নির্যাস</a:t>
                      </a:r>
                      <a:endParaRPr lang="en-US" sz="2400" dirty="0">
                        <a:solidFill>
                          <a:schemeClr val="tx1"/>
                        </a:solidFill>
                        <a:latin typeface="NikoshBAN" pitchFamily="2" charset="0"/>
                        <a:cs typeface="NikoshBAN" pitchFamily="2" charset="0"/>
                      </a:endParaRPr>
                    </a:p>
                  </a:txBody>
                  <a:tcPr anchor="ctr">
                    <a:solidFill>
                      <a:schemeClr val="accent2">
                        <a:lumMod val="40000"/>
                        <a:lumOff val="60000"/>
                      </a:schemeClr>
                    </a:solidFill>
                  </a:tcPr>
                </a:tc>
                <a:tc>
                  <a:txBody>
                    <a:bodyPr/>
                    <a:lstStyle/>
                    <a:p>
                      <a:pPr algn="ctr"/>
                      <a:r>
                        <a:rPr lang="bn-BD" sz="2400" dirty="0" smtClean="0">
                          <a:solidFill>
                            <a:schemeClr val="tx1"/>
                          </a:solidFill>
                          <a:latin typeface="NikoshBAN" pitchFamily="2" charset="0"/>
                          <a:cs typeface="NikoshBAN" pitchFamily="2" charset="0"/>
                        </a:rPr>
                        <a:t>ভিনেগারে</a:t>
                      </a:r>
                      <a:endParaRPr lang="en-US" sz="2400" dirty="0">
                        <a:solidFill>
                          <a:schemeClr val="tx1"/>
                        </a:solidFill>
                        <a:latin typeface="NikoshBAN" pitchFamily="2" charset="0"/>
                        <a:cs typeface="NikoshBAN" pitchFamily="2" charset="0"/>
                      </a:endParaRPr>
                    </a:p>
                  </a:txBody>
                  <a:tcPr anchor="ctr">
                    <a:solidFill>
                      <a:schemeClr val="accent5">
                        <a:lumMod val="60000"/>
                        <a:lumOff val="40000"/>
                      </a:schemeClr>
                    </a:solidFill>
                  </a:tcPr>
                </a:tc>
                <a:tc>
                  <a:txBody>
                    <a:bodyPr/>
                    <a:lstStyle/>
                    <a:p>
                      <a:pPr algn="ctr"/>
                      <a:endParaRPr lang="en-US" sz="2400" dirty="0">
                        <a:solidFill>
                          <a:schemeClr val="tx1"/>
                        </a:solidFill>
                        <a:latin typeface="NikoshBAN" pitchFamily="2" charset="0"/>
                        <a:cs typeface="NikoshBAN" pitchFamily="2" charset="0"/>
                      </a:endParaRPr>
                    </a:p>
                  </a:txBody>
                  <a:tcPr anchor="ctr">
                    <a:solidFill>
                      <a:schemeClr val="accent5">
                        <a:lumMod val="60000"/>
                        <a:lumOff val="40000"/>
                      </a:schemeClr>
                    </a:solidFill>
                  </a:tcPr>
                </a:tc>
                <a:tc>
                  <a:txBody>
                    <a:bodyPr/>
                    <a:lstStyle/>
                    <a:p>
                      <a:pPr algn="ctr"/>
                      <a:endParaRPr lang="en-US" sz="2400" dirty="0">
                        <a:solidFill>
                          <a:schemeClr val="tx1"/>
                        </a:solidFill>
                        <a:latin typeface="NikoshBAN" pitchFamily="2" charset="0"/>
                        <a:cs typeface="NikoshBAN" pitchFamily="2" charset="0"/>
                      </a:endParaRPr>
                    </a:p>
                  </a:txBody>
                  <a:tcPr anchor="ctr">
                    <a:solidFill>
                      <a:schemeClr val="accent5">
                        <a:lumMod val="60000"/>
                        <a:lumOff val="40000"/>
                      </a:schemeClr>
                    </a:solidFill>
                  </a:tcPr>
                </a:tc>
              </a:tr>
              <a:tr h="624840">
                <a:tc vMerge="1">
                  <a:txBody>
                    <a:bodyPr/>
                    <a:lstStyle/>
                    <a:p>
                      <a:endParaRPr lang="en-US" sz="2400" dirty="0">
                        <a:solidFill>
                          <a:schemeClr val="tx1"/>
                        </a:solidFill>
                        <a:latin typeface="NikoshBAN" pitchFamily="2" charset="0"/>
                        <a:cs typeface="NikoshBAN" pitchFamily="2" charset="0"/>
                      </a:endParaRPr>
                    </a:p>
                  </a:txBody>
                  <a:tcPr/>
                </a:tc>
                <a:tc>
                  <a:txBody>
                    <a:bodyPr/>
                    <a:lstStyle/>
                    <a:p>
                      <a:pPr algn="ctr"/>
                      <a:r>
                        <a:rPr lang="bn-BD" sz="2400" dirty="0" smtClean="0">
                          <a:solidFill>
                            <a:schemeClr val="tx1"/>
                          </a:solidFill>
                          <a:latin typeface="NikoshBAN" pitchFamily="2" charset="0"/>
                          <a:cs typeface="NikoshBAN" pitchFamily="2" charset="0"/>
                        </a:rPr>
                        <a:t>সাবান পানিতে</a:t>
                      </a:r>
                      <a:endParaRPr lang="en-US" sz="2400" dirty="0">
                        <a:solidFill>
                          <a:schemeClr val="tx1"/>
                        </a:solidFill>
                        <a:latin typeface="NikoshBAN" pitchFamily="2" charset="0"/>
                        <a:cs typeface="NikoshBAN" pitchFamily="2" charset="0"/>
                      </a:endParaRPr>
                    </a:p>
                  </a:txBody>
                  <a:tcPr anchor="ctr">
                    <a:solidFill>
                      <a:schemeClr val="bg2">
                        <a:lumMod val="75000"/>
                      </a:schemeClr>
                    </a:solidFill>
                  </a:tcPr>
                </a:tc>
                <a:tc>
                  <a:txBody>
                    <a:bodyPr/>
                    <a:lstStyle/>
                    <a:p>
                      <a:pPr algn="ctr"/>
                      <a:endParaRPr lang="en-US" sz="2400" dirty="0">
                        <a:solidFill>
                          <a:schemeClr val="tx1"/>
                        </a:solidFill>
                        <a:latin typeface="NikoshBAN" pitchFamily="2" charset="0"/>
                        <a:cs typeface="NikoshBAN" pitchFamily="2" charset="0"/>
                      </a:endParaRPr>
                    </a:p>
                  </a:txBody>
                  <a:tcPr anchor="ctr">
                    <a:solidFill>
                      <a:schemeClr val="bg2">
                        <a:lumMod val="75000"/>
                      </a:schemeClr>
                    </a:solidFill>
                  </a:tcPr>
                </a:tc>
                <a:tc>
                  <a:txBody>
                    <a:bodyPr/>
                    <a:lstStyle/>
                    <a:p>
                      <a:pPr algn="ctr"/>
                      <a:endParaRPr lang="en-US" sz="2400" dirty="0">
                        <a:solidFill>
                          <a:schemeClr val="tx1"/>
                        </a:solidFill>
                        <a:latin typeface="NikoshBAN" pitchFamily="2" charset="0"/>
                        <a:cs typeface="NikoshBAN" pitchFamily="2" charset="0"/>
                      </a:endParaRPr>
                    </a:p>
                  </a:txBody>
                  <a:tcPr anchor="ctr">
                    <a:solidFill>
                      <a:schemeClr val="bg2">
                        <a:lumMod val="75000"/>
                      </a:schemeClr>
                    </a:solidFill>
                  </a:tcPr>
                </a:tc>
              </a:tr>
            </a:tbl>
          </a:graphicData>
        </a:graphic>
      </p:graphicFrame>
    </p:spTree>
    <p:extLst>
      <p:ext uri="{BB962C8B-B14F-4D97-AF65-F5344CB8AC3E}">
        <p14:creationId xmlns:p14="http://schemas.microsoft.com/office/powerpoint/2010/main" val="75227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827899" y="6339391"/>
            <a:ext cx="304801"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1475099" y="5729791"/>
            <a:ext cx="3276600" cy="6858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সঠিক উত্তর জানতে</a:t>
            </a:r>
            <a:r>
              <a:rPr lang="bn-IN"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বৃত্তে</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ক্লিক</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করি</a:t>
            </a:r>
            <a:endParaRPr lang="en-US" sz="2000" dirty="0">
              <a:solidFill>
                <a:schemeClr val="tx1"/>
              </a:solidFill>
              <a:latin typeface="NikoshBAN" pitchFamily="2" charset="0"/>
              <a:cs typeface="NikoshBAN" pitchFamily="2" charset="0"/>
            </a:endParaRPr>
          </a:p>
        </p:txBody>
      </p:sp>
      <p:sp>
        <p:nvSpPr>
          <p:cNvPr id="5" name="Rectangle 4"/>
          <p:cNvSpPr/>
          <p:nvPr/>
        </p:nvSpPr>
        <p:spPr>
          <a:xfrm>
            <a:off x="5285099" y="5577391"/>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(ক) </a:t>
            </a:r>
            <a:r>
              <a:rPr lang="bn-BD"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i</a:t>
            </a:r>
            <a:r>
              <a:rPr lang="bn-BD" dirty="0" smtClean="0">
                <a:solidFill>
                  <a:schemeClr val="tx1"/>
                </a:solidFill>
                <a:latin typeface="NikoshBAN" pitchFamily="2" charset="0"/>
                <a:cs typeface="NikoshBAN" pitchFamily="2" charset="0"/>
              </a:rPr>
              <a:t> </a:t>
            </a:r>
            <a:endParaRPr lang="en-US" dirty="0"/>
          </a:p>
        </p:txBody>
      </p:sp>
      <p:sp>
        <p:nvSpPr>
          <p:cNvPr id="6" name="Oval 5"/>
          <p:cNvSpPr/>
          <p:nvPr/>
        </p:nvSpPr>
        <p:spPr>
          <a:xfrm>
            <a:off x="4819682" y="5579634"/>
            <a:ext cx="304799"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6580499" y="5501191"/>
            <a:ext cx="372783" cy="45944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04499" y="5577391"/>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solidFill>
                  <a:schemeClr val="tx1"/>
                </a:solidFill>
                <a:latin typeface="NikoshBAN" pitchFamily="2" charset="0"/>
                <a:cs typeface="NikoshBAN" pitchFamily="2" charset="0"/>
              </a:rPr>
              <a:t>(খ) </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i</a:t>
            </a:r>
            <a:r>
              <a:rPr lang="en-US" dirty="0" smtClean="0">
                <a:solidFill>
                  <a:schemeClr val="tx1"/>
                </a:solidFill>
                <a:latin typeface="NikoshBAN" pitchFamily="2" charset="0"/>
                <a:cs typeface="NikoshBAN" pitchFamily="2" charset="0"/>
              </a:rPr>
              <a:t>, ii</a:t>
            </a:r>
            <a:endParaRPr lang="en-US" dirty="0"/>
          </a:p>
        </p:txBody>
      </p:sp>
      <p:sp>
        <p:nvSpPr>
          <p:cNvPr id="9" name="Multiply 8"/>
          <p:cNvSpPr/>
          <p:nvPr/>
        </p:nvSpPr>
        <p:spPr>
          <a:xfrm>
            <a:off x="9399899" y="5501191"/>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04499" y="6263191"/>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solidFill>
                  <a:schemeClr val="tx1"/>
                </a:solidFill>
                <a:latin typeface="NikoshBAN" pitchFamily="2" charset="0"/>
                <a:cs typeface="NikoshBAN" pitchFamily="2" charset="0"/>
              </a:rPr>
              <a:t>(</a:t>
            </a:r>
            <a:r>
              <a:rPr lang="en-US" smtClean="0">
                <a:solidFill>
                  <a:schemeClr val="tx1"/>
                </a:solidFill>
                <a:latin typeface="NikoshBAN" pitchFamily="2" charset="0"/>
                <a:cs typeface="NikoshBAN" pitchFamily="2" charset="0"/>
              </a:rPr>
              <a:t>ঘ</a:t>
            </a:r>
            <a:r>
              <a:rPr lang="bn-BD" smtClean="0">
                <a:solidFill>
                  <a:schemeClr val="tx1"/>
                </a:solidFill>
                <a:latin typeface="NikoshBAN" pitchFamily="2" charset="0"/>
                <a:cs typeface="NikoshBAN" pitchFamily="2" charset="0"/>
              </a:rPr>
              <a:t>) </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i</a:t>
            </a:r>
            <a:r>
              <a:rPr lang="en-US" dirty="0" smtClean="0">
                <a:solidFill>
                  <a:schemeClr val="tx1"/>
                </a:solidFill>
                <a:latin typeface="NikoshBAN" pitchFamily="2" charset="0"/>
                <a:cs typeface="NikoshBAN" pitchFamily="2" charset="0"/>
              </a:rPr>
              <a:t>, ii, iii</a:t>
            </a:r>
            <a:r>
              <a:rPr lang="bn-BD" dirty="0" smtClean="0">
                <a:solidFill>
                  <a:schemeClr val="tx1"/>
                </a:solidFill>
                <a:latin typeface="NikoshBAN" pitchFamily="2" charset="0"/>
                <a:cs typeface="NikoshBAN" pitchFamily="2" charset="0"/>
              </a:rPr>
              <a:t> </a:t>
            </a:r>
            <a:endParaRPr lang="en-US" dirty="0"/>
          </a:p>
        </p:txBody>
      </p:sp>
      <p:sp>
        <p:nvSpPr>
          <p:cNvPr id="11" name="Oval 10"/>
          <p:cNvSpPr/>
          <p:nvPr/>
        </p:nvSpPr>
        <p:spPr>
          <a:xfrm>
            <a:off x="7647299" y="6339391"/>
            <a:ext cx="304801"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9476099" y="6263191"/>
            <a:ext cx="338667"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85099" y="6263191"/>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000" dirty="0" smtClean="0">
                <a:solidFill>
                  <a:schemeClr val="tx1"/>
                </a:solidFill>
                <a:latin typeface="NikoshBAN" pitchFamily="2" charset="0"/>
                <a:cs typeface="NikoshBAN" pitchFamily="2" charset="0"/>
              </a:rPr>
              <a:t>(</a:t>
            </a:r>
            <a:r>
              <a:rPr lang="en-US" sz="2000" dirty="0" smtClean="0">
                <a:solidFill>
                  <a:schemeClr val="tx1"/>
                </a:solidFill>
                <a:latin typeface="NikoshBAN" pitchFamily="2" charset="0"/>
                <a:cs typeface="NikoshBAN" pitchFamily="2" charset="0"/>
              </a:rPr>
              <a:t>গ</a:t>
            </a:r>
            <a:r>
              <a:rPr lang="bn-BD"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i</a:t>
            </a:r>
            <a:r>
              <a:rPr lang="en-US" sz="2000" dirty="0" smtClean="0">
                <a:solidFill>
                  <a:schemeClr val="tx1"/>
                </a:solidFill>
                <a:latin typeface="NikoshBAN" pitchFamily="2" charset="0"/>
                <a:cs typeface="NikoshBAN" pitchFamily="2" charset="0"/>
              </a:rPr>
              <a:t>, iii</a:t>
            </a:r>
            <a:endParaRPr lang="en-US" sz="2000" dirty="0">
              <a:solidFill>
                <a:schemeClr val="tx1"/>
              </a:solidFill>
              <a:latin typeface="NikoshBAN" pitchFamily="2" charset="0"/>
              <a:cs typeface="NikoshBAN" pitchFamily="2" charset="0"/>
            </a:endParaRPr>
          </a:p>
        </p:txBody>
      </p:sp>
      <p:sp>
        <p:nvSpPr>
          <p:cNvPr id="14" name="Half Frame 13"/>
          <p:cNvSpPr/>
          <p:nvPr/>
        </p:nvSpPr>
        <p:spPr>
          <a:xfrm rot="14014148">
            <a:off x="6606907" y="6178228"/>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2960557" y="906141"/>
            <a:ext cx="6781803" cy="533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লবণ-পানির দ্রবণ হলো-</a:t>
            </a:r>
            <a:endParaRPr lang="en-US" sz="2000" dirty="0">
              <a:solidFill>
                <a:schemeClr val="tx1"/>
              </a:solidFill>
              <a:latin typeface="NikoshBAN" pitchFamily="2" charset="0"/>
              <a:cs typeface="NikoshBAN" pitchFamily="2" charset="0"/>
            </a:endParaRPr>
          </a:p>
        </p:txBody>
      </p:sp>
      <p:sp>
        <p:nvSpPr>
          <p:cNvPr id="16" name="Right Arrow 15"/>
          <p:cNvSpPr/>
          <p:nvPr/>
        </p:nvSpPr>
        <p:spPr>
          <a:xfrm>
            <a:off x="1436558" y="829941"/>
            <a:ext cx="1371600" cy="685800"/>
          </a:xfrm>
          <a:prstGeom prst="rightArrow">
            <a:avLst/>
          </a:prstGeom>
          <a:ln/>
        </p:spPr>
        <p:style>
          <a:lnRef idx="1">
            <a:schemeClr val="accent5"/>
          </a:lnRef>
          <a:fillRef idx="2">
            <a:schemeClr val="accent5"/>
          </a:fillRef>
          <a:effectRef idx="1">
            <a:schemeClr val="accent5"/>
          </a:effectRef>
          <a:fontRef idx="minor">
            <a:schemeClr val="dk1"/>
          </a:fontRef>
        </p:style>
        <p:txBody>
          <a:bodyPr lIns="105491" tIns="52746" rIns="105491" bIns="52746" rtlCol="0" anchor="ctr"/>
          <a:lstStyle/>
          <a:p>
            <a:pPr algn="ctr"/>
            <a:r>
              <a:rPr lang="bn-BD" sz="2000" dirty="0" smtClean="0">
                <a:solidFill>
                  <a:schemeClr val="tx1"/>
                </a:solidFill>
                <a:latin typeface="NikoshBAN" pitchFamily="2" charset="0"/>
                <a:cs typeface="NikoshBAN" pitchFamily="2" charset="0"/>
              </a:rPr>
              <a:t>প্রশ্ন</a:t>
            </a:r>
            <a:r>
              <a:rPr lang="bn-IN"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 ১</a:t>
            </a:r>
            <a:endParaRPr lang="en-US" sz="2000" dirty="0">
              <a:solidFill>
                <a:schemeClr val="tx1"/>
              </a:solidFill>
              <a:latin typeface="NikoshBAN" pitchFamily="2" charset="0"/>
              <a:cs typeface="NikoshBAN" pitchFamily="2" charset="0"/>
            </a:endParaRPr>
          </a:p>
        </p:txBody>
      </p:sp>
      <p:sp>
        <p:nvSpPr>
          <p:cNvPr id="17" name="Oval 16"/>
          <p:cNvSpPr/>
          <p:nvPr/>
        </p:nvSpPr>
        <p:spPr>
          <a:xfrm>
            <a:off x="4639228" y="1806892"/>
            <a:ext cx="304799"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306228" y="1806892"/>
            <a:ext cx="304801" cy="304800"/>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39228" y="2492692"/>
            <a:ext cx="304801"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1362628" y="1959293"/>
            <a:ext cx="3276600" cy="6858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সঠিক উত্তর জানতে</a:t>
            </a:r>
            <a:r>
              <a:rPr lang="bn-IN"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বৃত্তে</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ক্লিক</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করি</a:t>
            </a:r>
            <a:endParaRPr lang="en-US" sz="2000" dirty="0">
              <a:solidFill>
                <a:schemeClr val="tx1"/>
              </a:solidFill>
              <a:latin typeface="NikoshBAN" pitchFamily="2" charset="0"/>
              <a:cs typeface="NikoshBAN" pitchFamily="2" charset="0"/>
            </a:endParaRPr>
          </a:p>
        </p:txBody>
      </p:sp>
      <p:sp>
        <p:nvSpPr>
          <p:cNvPr id="21" name="Oval 20"/>
          <p:cNvSpPr/>
          <p:nvPr/>
        </p:nvSpPr>
        <p:spPr>
          <a:xfrm>
            <a:off x="7306227" y="2492692"/>
            <a:ext cx="304801"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32040" y="3391169"/>
            <a:ext cx="6781803" cy="16764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BD" sz="2000" dirty="0" smtClean="0">
                <a:solidFill>
                  <a:schemeClr val="tx1"/>
                </a:solidFill>
                <a:latin typeface="Times New Roman" pitchFamily="18" charset="0"/>
                <a:cs typeface="NikoshBAN" pitchFamily="2" charset="0"/>
              </a:rPr>
              <a:t>জবা ফুলের নির্যাস টক দইয়ে যোগ করায়</a:t>
            </a:r>
            <a:r>
              <a:rPr lang="bn-BD" sz="2000" dirty="0" smtClean="0">
                <a:solidFill>
                  <a:schemeClr val="tx1"/>
                </a:solidFill>
                <a:latin typeface="NikoshBAN" pitchFamily="2" charset="0"/>
                <a:cs typeface="NikoshBAN" pitchFamily="2" charset="0"/>
              </a:rPr>
              <a:t> -</a:t>
            </a:r>
          </a:p>
          <a:p>
            <a:r>
              <a:rPr lang="bn-BD"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i</a:t>
            </a:r>
            <a:r>
              <a:rPr lang="en-US"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 দক দইয়ের বর্ণ লাল।</a:t>
            </a:r>
            <a:r>
              <a:rPr lang="en-US" sz="2000" dirty="0" smtClean="0">
                <a:solidFill>
                  <a:schemeClr val="tx1"/>
                </a:solidFill>
                <a:latin typeface="NikoshBAN" pitchFamily="2" charset="0"/>
                <a:cs typeface="NikoshBAN" pitchFamily="2" charset="0"/>
              </a:rPr>
              <a:t> </a:t>
            </a:r>
            <a:endParaRPr lang="bn-BD" sz="2000" dirty="0" smtClean="0">
              <a:solidFill>
                <a:schemeClr val="tx1"/>
              </a:solidFill>
              <a:latin typeface="NikoshBAN" pitchFamily="2" charset="0"/>
              <a:cs typeface="NikoshBAN" pitchFamily="2" charset="0"/>
            </a:endParaRPr>
          </a:p>
          <a:p>
            <a:r>
              <a:rPr lang="bn-BD" sz="2000" dirty="0" smtClean="0">
                <a:solidFill>
                  <a:schemeClr val="tx1"/>
                </a:solidFill>
                <a:latin typeface="NikoshBAN" pitchFamily="2" charset="0"/>
                <a:cs typeface="NikoshBAN" pitchFamily="2" charset="0"/>
              </a:rPr>
              <a:t>	</a:t>
            </a:r>
            <a:r>
              <a:rPr lang="en-US" sz="2000" dirty="0" smtClean="0">
                <a:solidFill>
                  <a:schemeClr val="tx1"/>
                </a:solidFill>
                <a:latin typeface="NikoshBAN" pitchFamily="2" charset="0"/>
                <a:cs typeface="NikoshBAN" pitchFamily="2" charset="0"/>
              </a:rPr>
              <a:t>ii. </a:t>
            </a:r>
            <a:r>
              <a:rPr lang="bn-BD" sz="2000" dirty="0" smtClean="0">
                <a:solidFill>
                  <a:schemeClr val="tx1"/>
                </a:solidFill>
                <a:latin typeface="NikoshBAN" pitchFamily="2" charset="0"/>
                <a:cs typeface="NikoshBAN" pitchFamily="2" charset="0"/>
              </a:rPr>
              <a:t>জবা ফুলের নির্যাস ক্ষারক। </a:t>
            </a:r>
          </a:p>
          <a:p>
            <a:r>
              <a:rPr lang="bn-BD" sz="2000" dirty="0" smtClean="0">
                <a:solidFill>
                  <a:schemeClr val="tx1"/>
                </a:solidFill>
                <a:latin typeface="NikoshBAN" pitchFamily="2" charset="0"/>
                <a:cs typeface="NikoshBAN" pitchFamily="2" charset="0"/>
              </a:rPr>
              <a:t>	</a:t>
            </a:r>
            <a:r>
              <a:rPr lang="en-US" sz="2000" dirty="0" smtClean="0">
                <a:solidFill>
                  <a:schemeClr val="tx1"/>
                </a:solidFill>
                <a:latin typeface="NikoshBAN" pitchFamily="2" charset="0"/>
                <a:cs typeface="NikoshBAN" pitchFamily="2" charset="0"/>
              </a:rPr>
              <a:t>iii</a:t>
            </a:r>
            <a:r>
              <a:rPr lang="bn-BD" sz="2000" dirty="0" smtClean="0">
                <a:solidFill>
                  <a:schemeClr val="tx1"/>
                </a:solidFill>
                <a:latin typeface="NikoshBAN" pitchFamily="2" charset="0"/>
                <a:cs typeface="NikoshBAN" pitchFamily="2" charset="0"/>
              </a:rPr>
              <a:t>. এটি এক ধরণের অম্ল সনাক্তকরণ পরীক্ষা।</a:t>
            </a:r>
          </a:p>
          <a:p>
            <a:r>
              <a:rPr lang="bn-BD" sz="2000" dirty="0" smtClean="0">
                <a:solidFill>
                  <a:schemeClr val="tx1"/>
                </a:solidFill>
                <a:latin typeface="NikoshBAN" pitchFamily="2" charset="0"/>
                <a:cs typeface="NikoshBAN" pitchFamily="2" charset="0"/>
              </a:rPr>
              <a:t>নিচের কোনটি সঠিক? </a:t>
            </a:r>
            <a:endParaRPr lang="bn-BD" sz="2000" dirty="0">
              <a:solidFill>
                <a:schemeClr val="tx1"/>
              </a:solidFill>
              <a:latin typeface="NikoshBAN" pitchFamily="2" charset="0"/>
              <a:cs typeface="NikoshBAN" pitchFamily="2" charset="0"/>
            </a:endParaRPr>
          </a:p>
        </p:txBody>
      </p:sp>
      <p:sp>
        <p:nvSpPr>
          <p:cNvPr id="23" name="Right Arrow 22"/>
          <p:cNvSpPr/>
          <p:nvPr/>
        </p:nvSpPr>
        <p:spPr>
          <a:xfrm>
            <a:off x="1308041" y="3467369"/>
            <a:ext cx="1371600" cy="685800"/>
          </a:xfrm>
          <a:prstGeom prst="rightArrow">
            <a:avLst/>
          </a:prstGeom>
          <a:ln/>
        </p:spPr>
        <p:style>
          <a:lnRef idx="1">
            <a:schemeClr val="accent1"/>
          </a:lnRef>
          <a:fillRef idx="2">
            <a:schemeClr val="accent1"/>
          </a:fillRef>
          <a:effectRef idx="1">
            <a:schemeClr val="accent1"/>
          </a:effectRef>
          <a:fontRef idx="minor">
            <a:schemeClr val="dk1"/>
          </a:fontRef>
        </p:style>
        <p:txBody>
          <a:bodyPr lIns="105491" tIns="52746" rIns="105491" bIns="52746" rtlCol="0" anchor="ctr"/>
          <a:lstStyle/>
          <a:p>
            <a:pPr algn="ctr"/>
            <a:r>
              <a:rPr lang="bn-BD" sz="2000" dirty="0" smtClean="0">
                <a:solidFill>
                  <a:schemeClr val="tx1"/>
                </a:solidFill>
                <a:latin typeface="NikoshBAN" pitchFamily="2" charset="0"/>
                <a:cs typeface="NikoshBAN" pitchFamily="2" charset="0"/>
              </a:rPr>
              <a:t>প্রশ্ন</a:t>
            </a:r>
            <a:r>
              <a:rPr lang="bn-IN"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 ২</a:t>
            </a:r>
            <a:endParaRPr lang="en-US" sz="2000" dirty="0">
              <a:solidFill>
                <a:schemeClr val="tx1"/>
              </a:solidFill>
              <a:latin typeface="NikoshBAN" pitchFamily="2" charset="0"/>
              <a:cs typeface="NikoshBAN" pitchFamily="2" charset="0"/>
            </a:endParaRPr>
          </a:p>
        </p:txBody>
      </p:sp>
      <p:sp>
        <p:nvSpPr>
          <p:cNvPr id="25" name="Oval 24"/>
          <p:cNvSpPr/>
          <p:nvPr/>
        </p:nvSpPr>
        <p:spPr>
          <a:xfrm>
            <a:off x="7706565" y="5749961"/>
            <a:ext cx="304801"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76560" y="220340"/>
            <a:ext cx="2844800" cy="381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27" name="Rectangle 26"/>
          <p:cNvSpPr/>
          <p:nvPr/>
        </p:nvSpPr>
        <p:spPr>
          <a:xfrm>
            <a:off x="7780362" y="1758108"/>
            <a:ext cx="19219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solidFill>
                  <a:schemeClr val="tx1"/>
                </a:solidFill>
                <a:latin typeface="NikoshBAN" pitchFamily="2" charset="0"/>
                <a:cs typeface="NikoshBAN" pitchFamily="2" charset="0"/>
              </a:rPr>
              <a:t>(খ) ক্ষারক</a:t>
            </a:r>
          </a:p>
        </p:txBody>
      </p:sp>
      <p:sp>
        <p:nvSpPr>
          <p:cNvPr id="28" name="Multiply 27"/>
          <p:cNvSpPr/>
          <p:nvPr/>
        </p:nvSpPr>
        <p:spPr>
          <a:xfrm>
            <a:off x="6561162" y="1722249"/>
            <a:ext cx="372783" cy="45944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y 28"/>
          <p:cNvSpPr/>
          <p:nvPr/>
        </p:nvSpPr>
        <p:spPr>
          <a:xfrm>
            <a:off x="9380562" y="1722249"/>
            <a:ext cx="38100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alf Frame 29"/>
          <p:cNvSpPr/>
          <p:nvPr/>
        </p:nvSpPr>
        <p:spPr>
          <a:xfrm rot="14014148">
            <a:off x="9328397" y="2372391"/>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Multiply 30"/>
          <p:cNvSpPr/>
          <p:nvPr/>
        </p:nvSpPr>
        <p:spPr>
          <a:xfrm>
            <a:off x="6408762" y="2408049"/>
            <a:ext cx="338667"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037163" y="1758108"/>
            <a:ext cx="1828800"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(ক) </a:t>
            </a:r>
            <a:r>
              <a:rPr lang="bn-BD" dirty="0" smtClean="0">
                <a:solidFill>
                  <a:schemeClr val="tx1"/>
                </a:solidFill>
                <a:latin typeface="NikoshBAN" pitchFamily="2" charset="0"/>
                <a:cs typeface="NikoshBAN" pitchFamily="2" charset="0"/>
              </a:rPr>
              <a:t>অম্ল </a:t>
            </a:r>
            <a:endParaRPr lang="en-US" dirty="0"/>
          </a:p>
        </p:txBody>
      </p:sp>
      <p:sp>
        <p:nvSpPr>
          <p:cNvPr id="33" name="Rectangle 32"/>
          <p:cNvSpPr/>
          <p:nvPr/>
        </p:nvSpPr>
        <p:spPr>
          <a:xfrm>
            <a:off x="5096429" y="2408049"/>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solidFill>
                  <a:schemeClr val="tx1"/>
                </a:solidFill>
                <a:latin typeface="NikoshBAN" pitchFamily="2" charset="0"/>
                <a:cs typeface="NikoshBAN" pitchFamily="2" charset="0"/>
              </a:rPr>
              <a:t>(গ) ক্ষার </a:t>
            </a:r>
            <a:endParaRPr lang="en-US" dirty="0"/>
          </a:p>
        </p:txBody>
      </p:sp>
      <p:sp>
        <p:nvSpPr>
          <p:cNvPr id="34" name="Rectangle 33"/>
          <p:cNvSpPr/>
          <p:nvPr/>
        </p:nvSpPr>
        <p:spPr>
          <a:xfrm>
            <a:off x="7763429" y="2449138"/>
            <a:ext cx="19219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000" dirty="0" smtClean="0">
                <a:solidFill>
                  <a:schemeClr val="tx1"/>
                </a:solidFill>
                <a:latin typeface="NikoshBAN" pitchFamily="2" charset="0"/>
                <a:cs typeface="NikoshBAN" pitchFamily="2" charset="0"/>
              </a:rPr>
              <a:t>(ঘ) নিরপেক্ষ</a:t>
            </a:r>
            <a:endParaRPr lang="en-US" sz="2000" dirty="0">
              <a:solidFill>
                <a:schemeClr val="tx1"/>
              </a:solidFill>
              <a:latin typeface="NikoshBAN" pitchFamily="2" charset="0"/>
              <a:cs typeface="NikoshBAN" pitchFamily="2" charset="0"/>
            </a:endParaRPr>
          </a:p>
        </p:txBody>
      </p:sp>
      <p:sp>
        <p:nvSpPr>
          <p:cNvPr id="24" name="TextBox 23"/>
          <p:cNvSpPr txBox="1"/>
          <p:nvPr/>
        </p:nvSpPr>
        <p:spPr>
          <a:xfrm>
            <a:off x="1351132" y="27295"/>
            <a:ext cx="1610436"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4000" dirty="0" err="1" smtClean="0">
                <a:latin typeface="NikoshBAN" panose="02000000000000000000" pitchFamily="2" charset="0"/>
                <a:cs typeface="NikoshBAN" panose="02000000000000000000" pitchFamily="2" charset="0"/>
              </a:rPr>
              <a:t>মূল্যায়ন</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98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0-#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1+#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0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childTnLst>
                                  <p:subTnLst>
                                    <p:audio>
                                      <p:cMediaNode>
                                        <p:cTn display="0" masterRel="sameClick">
                                          <p:stCondLst>
                                            <p:cond evt="begin" delay="0">
                                              <p:tn val="81"/>
                                            </p:cond>
                                          </p:stCondLst>
                                          <p:endCondLst>
                                            <p:cond evt="onStopAudio" delay="0">
                                              <p:tgtEl>
                                                <p:sldTgt/>
                                              </p:tgtEl>
                                            </p:cond>
                                          </p:endCondLst>
                                        </p:cTn>
                                        <p:tgtEl>
                                          <p:sndTgt r:embed="rId2" name="applause.wav"/>
                                        </p:tgtEl>
                                      </p:cMediaNode>
                                    </p:audio>
                                  </p:subTnLst>
                                </p:cTn>
                              </p:par>
                              <p:par>
                                <p:cTn id="84" presetID="10" presetClass="entr" presetSubtype="0" fill="hold" grpId="1" nodeType="with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500"/>
                                        <p:tgtEl>
                                          <p:spTgt spid="30"/>
                                        </p:tgtEl>
                                      </p:cBhvr>
                                    </p:animEffect>
                                  </p:childTnLst>
                                  <p:subTnLst>
                                    <p:audio>
                                      <p:cMediaNode>
                                        <p:cTn display="0" masterRel="sameClick">
                                          <p:stCondLst>
                                            <p:cond evt="begin" delay="0">
                                              <p:tn val="113"/>
                                            </p:cond>
                                          </p:stCondLst>
                                          <p:endCondLst>
                                            <p:cond evt="onStopAudio" delay="0">
                                              <p:tgtEl>
                                                <p:sldTgt/>
                                              </p:tgtEl>
                                            </p:cond>
                                          </p:endCondLst>
                                        </p:cTn>
                                        <p:tgtEl>
                                          <p:sndTgt r:embed="rId2" name="applause.wav"/>
                                        </p:tgtEl>
                                      </p:cMediaNode>
                                    </p:audio>
                                  </p:sub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1" restart="whenNotActive" fill="hold" evtFilter="cancelBubble" nodeType="interactiveSeq">
                <p:stCondLst>
                  <p:cond evt="onClick" delay="0">
                    <p:tgtEl>
                      <p:spTgt spid="6"/>
                    </p:tgtEl>
                  </p:cond>
                </p:stCondLst>
                <p:endSync evt="end" delay="0">
                  <p:rtn val="all"/>
                </p:endSync>
                <p:childTnLst>
                  <p:par>
                    <p:cTn id="122" fill="hold">
                      <p:stCondLst>
                        <p:cond delay="0"/>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500"/>
                                        <p:tgtEl>
                                          <p:spTgt spid="7"/>
                                        </p:tgtEl>
                                      </p:cBhvr>
                                    </p:animEffect>
                                  </p:childTnLst>
                                </p:cTn>
                              </p:par>
                            </p:childTnLst>
                          </p:cTn>
                        </p:par>
                      </p:childTnLst>
                    </p:cTn>
                  </p:par>
                </p:childTnLst>
              </p:cTn>
              <p:nextCondLst>
                <p:cond evt="onClick" delay="0">
                  <p:tgtEl>
                    <p:spTgt spid="6"/>
                  </p:tgtEl>
                </p:cond>
              </p:nextCondLst>
            </p:seq>
            <p:seq concurrent="1" nextAc="seek">
              <p:cTn id="127" restart="whenNotActive" fill="hold" evtFilter="cancelBubble" nodeType="interactiveSeq">
                <p:stCondLst>
                  <p:cond evt="onClick" delay="0">
                    <p:tgtEl>
                      <p:spTgt spid="11"/>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fade">
                                      <p:cBhvr>
                                        <p:cTn id="132" dur="500"/>
                                        <p:tgtEl>
                                          <p:spTgt spid="12"/>
                                        </p:tgtEl>
                                      </p:cBhvr>
                                    </p:animEffect>
                                  </p:childTnLst>
                                </p:cTn>
                              </p:par>
                            </p:childTnLst>
                          </p:cTn>
                        </p:par>
                      </p:childTnLst>
                    </p:cTn>
                  </p:par>
                </p:childTnLst>
              </p:cTn>
              <p:nextCondLst>
                <p:cond evt="onClick" delay="0">
                  <p:tgtEl>
                    <p:spTgt spid="11"/>
                  </p:tgtEl>
                </p:cond>
              </p:nextCondLst>
            </p:seq>
            <p:seq concurrent="1" nextAc="seek">
              <p:cTn id="133" restart="whenNotActive" fill="hold" evtFilter="cancelBubble" nodeType="interactiveSeq">
                <p:stCondLst>
                  <p:cond evt="onClick" delay="0">
                    <p:tgtEl>
                      <p:spTgt spid="3"/>
                    </p:tgtEl>
                  </p:cond>
                </p:stCondLst>
                <p:endSync evt="end" delay="0">
                  <p:rtn val="all"/>
                </p:endSync>
                <p:childTnLst>
                  <p:par>
                    <p:cTn id="134" fill="hold">
                      <p:stCondLst>
                        <p:cond delay="0"/>
                      </p:stCondLst>
                      <p:childTnLst>
                        <p:par>
                          <p:cTn id="135" fill="hold">
                            <p:stCondLst>
                              <p:cond delay="0"/>
                            </p:stCondLst>
                            <p:childTnLst>
                              <p:par>
                                <p:cTn id="136" presetID="10" presetClass="entr" presetSubtype="0" fill="hold" grpId="0" nodeType="withEffect">
                                  <p:stCondLst>
                                    <p:cond delay="0"/>
                                  </p:stCondLst>
                                  <p:childTnLst>
                                    <p:set>
                                      <p:cBhvr>
                                        <p:cTn id="137" dur="1" fill="hold">
                                          <p:stCondLst>
                                            <p:cond delay="0"/>
                                          </p:stCondLst>
                                        </p:cTn>
                                        <p:tgtEl>
                                          <p:spTgt spid="3"/>
                                        </p:tgtEl>
                                        <p:attrNameLst>
                                          <p:attrName>style.visibility</p:attrName>
                                        </p:attrNameLst>
                                      </p:cBhvr>
                                      <p:to>
                                        <p:strVal val="visible"/>
                                      </p:to>
                                    </p:set>
                                    <p:animEffect transition="in" filter="fade">
                                      <p:cBhvr>
                                        <p:cTn id="138" dur="2000"/>
                                        <p:tgtEl>
                                          <p:spTgt spid="3"/>
                                        </p:tgtEl>
                                      </p:cBhvr>
                                    </p:animEffect>
                                  </p:childTnLst>
                                </p:cTn>
                              </p:par>
                            </p:childTnLst>
                          </p:cTn>
                        </p:par>
                      </p:childTnLst>
                    </p:cTn>
                  </p:par>
                </p:childTnLst>
              </p:cTn>
              <p:nextCondLst>
                <p:cond evt="onClick" delay="0">
                  <p:tgtEl>
                    <p:spTgt spid="3"/>
                  </p:tgtEl>
                </p:cond>
              </p:nextCondLst>
            </p:seq>
          </p:childTnLst>
        </p:cTn>
      </p:par>
    </p:tnLst>
    <p:bldLst>
      <p:bldP spid="3" grpId="0" animBg="1"/>
      <p:bldP spid="3" grpId="1"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810934" y="457200"/>
            <a:ext cx="3581400" cy="914400"/>
          </a:xfrm>
          <a:prstGeom prst="downArrow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মূল্যায়ন</a:t>
            </a:r>
            <a:endParaRPr lang="en-US" sz="2800" dirty="0">
              <a:solidFill>
                <a:schemeClr val="tx1"/>
              </a:solidFill>
              <a:latin typeface="NikoshBAN" pitchFamily="2" charset="0"/>
              <a:cs typeface="NikoshBAN" pitchFamily="2" charset="0"/>
            </a:endParaRPr>
          </a:p>
        </p:txBody>
      </p:sp>
      <p:sp>
        <p:nvSpPr>
          <p:cNvPr id="3" name="Rectangle 2"/>
          <p:cNvSpPr/>
          <p:nvPr/>
        </p:nvSpPr>
        <p:spPr>
          <a:xfrm>
            <a:off x="1905000" y="1752600"/>
            <a:ext cx="5308600" cy="685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buFont typeface="Wingdings" pitchFamily="2" charset="2"/>
              <a:buChar char="v"/>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ক্ষার কী?</a:t>
            </a:r>
            <a:endParaRPr lang="en-US" sz="2400" dirty="0">
              <a:solidFill>
                <a:schemeClr val="tx1"/>
              </a:solidFill>
              <a:latin typeface="NikoshBAN" pitchFamily="2" charset="0"/>
              <a:cs typeface="NikoshBAN" pitchFamily="2" charset="0"/>
            </a:endParaRPr>
          </a:p>
        </p:txBody>
      </p:sp>
      <p:sp>
        <p:nvSpPr>
          <p:cNvPr id="4" name="Rectangle 3"/>
          <p:cNvSpPr/>
          <p:nvPr/>
        </p:nvSpPr>
        <p:spPr>
          <a:xfrm>
            <a:off x="1905000" y="2895600"/>
            <a:ext cx="5410200" cy="685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buFont typeface="Wingdings" pitchFamily="2" charset="2"/>
              <a:buChar char="v"/>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লবণ কী</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sp>
        <p:nvSpPr>
          <p:cNvPr id="5" name="Rectangle 4"/>
          <p:cNvSpPr/>
          <p:nvPr/>
        </p:nvSpPr>
        <p:spPr>
          <a:xfrm>
            <a:off x="1828800" y="4114800"/>
            <a:ext cx="5486400" cy="685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buFont typeface="Wingdings" pitchFamily="2" charset="2"/>
              <a:buChar char="v"/>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নির্যাস কী</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sp>
        <p:nvSpPr>
          <p:cNvPr id="6" name="Rectangle 5"/>
          <p:cNvSpPr/>
          <p:nvPr/>
        </p:nvSpPr>
        <p:spPr>
          <a:xfrm>
            <a:off x="1752600" y="5257800"/>
            <a:ext cx="5638800" cy="685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buFont typeface="Wingdings" pitchFamily="2" charset="2"/>
              <a:buChar char="v"/>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লাল লিটমাস কীভাবে তৈরি করা হয়?</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1096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2506133" cy="76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গুরুত্বপূর্ণ শব্দসমূহ</a:t>
            </a:r>
            <a:endParaRPr lang="en-US" sz="3200" dirty="0">
              <a:solidFill>
                <a:schemeClr val="tx1"/>
              </a:solidFill>
              <a:latin typeface="NikoshBAN" pitchFamily="2" charset="0"/>
              <a:cs typeface="NikoshBAN" pitchFamily="2" charset="0"/>
            </a:endParaRPr>
          </a:p>
        </p:txBody>
      </p:sp>
      <p:sp>
        <p:nvSpPr>
          <p:cNvPr id="3" name="Rectangle 2"/>
          <p:cNvSpPr/>
          <p:nvPr/>
        </p:nvSpPr>
        <p:spPr>
          <a:xfrm>
            <a:off x="1600200" y="1981200"/>
            <a:ext cx="2751666" cy="762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buFont typeface="Wingdings" pitchFamily="2" charset="2"/>
              <a:buChar char="Ø"/>
            </a:pPr>
            <a:r>
              <a:rPr lang="bn-BD" sz="3200" dirty="0" smtClean="0">
                <a:latin typeface="NikoshBAN" pitchFamily="2" charset="0"/>
                <a:cs typeface="NikoshBAN" pitchFamily="2" charset="0"/>
              </a:rPr>
              <a:t>অম্ল </a:t>
            </a:r>
            <a:endParaRPr lang="en-US" sz="3200" dirty="0">
              <a:latin typeface="NikoshBAN" pitchFamily="2" charset="0"/>
              <a:cs typeface="NikoshBAN" pitchFamily="2" charset="0"/>
            </a:endParaRPr>
          </a:p>
        </p:txBody>
      </p:sp>
      <p:sp>
        <p:nvSpPr>
          <p:cNvPr id="4" name="Rectangle 3"/>
          <p:cNvSpPr/>
          <p:nvPr/>
        </p:nvSpPr>
        <p:spPr>
          <a:xfrm>
            <a:off x="1600200" y="3429000"/>
            <a:ext cx="2743200" cy="762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buFont typeface="Wingdings" pitchFamily="2" charset="2"/>
              <a:buChar char="Ø"/>
            </a:pPr>
            <a:r>
              <a:rPr lang="bn-BD" sz="3200" dirty="0" smtClean="0">
                <a:solidFill>
                  <a:schemeClr val="tx1"/>
                </a:solidFill>
                <a:latin typeface="NikoshBAN" pitchFamily="2" charset="0"/>
                <a:cs typeface="NikoshBAN" pitchFamily="2" charset="0"/>
              </a:rPr>
              <a:t> ক্ষার</a:t>
            </a:r>
            <a:endParaRPr lang="en-US" sz="3200" dirty="0"/>
          </a:p>
        </p:txBody>
      </p:sp>
      <p:sp>
        <p:nvSpPr>
          <p:cNvPr id="5" name="Rectangle 4"/>
          <p:cNvSpPr/>
          <p:nvPr/>
        </p:nvSpPr>
        <p:spPr>
          <a:xfrm>
            <a:off x="5410200" y="3429000"/>
            <a:ext cx="2760133" cy="762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buFont typeface="Wingdings" pitchFamily="2" charset="2"/>
              <a:buChar char="Ø"/>
            </a:pPr>
            <a:r>
              <a:rPr lang="bn-BD" sz="3200" dirty="0" smtClean="0">
                <a:solidFill>
                  <a:schemeClr val="tx1"/>
                </a:solidFill>
                <a:latin typeface="NikoshBAN" pitchFamily="2" charset="0"/>
                <a:cs typeface="NikoshBAN" pitchFamily="2" charset="0"/>
              </a:rPr>
              <a:t> নির্দেশক</a:t>
            </a:r>
            <a:endParaRPr lang="en-US" sz="3200" dirty="0"/>
          </a:p>
        </p:txBody>
      </p:sp>
      <p:sp>
        <p:nvSpPr>
          <p:cNvPr id="6" name="Rectangle 5"/>
          <p:cNvSpPr/>
          <p:nvPr/>
        </p:nvSpPr>
        <p:spPr>
          <a:xfrm>
            <a:off x="5410200" y="1981200"/>
            <a:ext cx="2709333" cy="762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buFont typeface="Wingdings" pitchFamily="2" charset="2"/>
              <a:buChar char="Ø"/>
            </a:pPr>
            <a:r>
              <a:rPr lang="bn-BD" sz="3200" dirty="0" smtClean="0">
                <a:solidFill>
                  <a:schemeClr val="tx1"/>
                </a:solidFill>
                <a:latin typeface="NikoshBAN" pitchFamily="2" charset="0"/>
                <a:cs typeface="NikoshBAN" pitchFamily="2" charset="0"/>
              </a:rPr>
              <a:t> ক্ষারক</a:t>
            </a:r>
            <a:endParaRPr lang="en-US" sz="3200" dirty="0"/>
          </a:p>
        </p:txBody>
      </p:sp>
      <p:sp>
        <p:nvSpPr>
          <p:cNvPr id="7" name="Rectangle 6"/>
          <p:cNvSpPr/>
          <p:nvPr/>
        </p:nvSpPr>
        <p:spPr>
          <a:xfrm>
            <a:off x="1676400" y="4953000"/>
            <a:ext cx="2743200" cy="762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buFont typeface="Wingdings" pitchFamily="2" charset="2"/>
              <a:buChar char="Ø"/>
            </a:pPr>
            <a:r>
              <a:rPr lang="bn-BD" sz="3200" dirty="0" smtClean="0">
                <a:solidFill>
                  <a:schemeClr val="tx1"/>
                </a:solidFill>
                <a:latin typeface="NikoshBAN" pitchFamily="2" charset="0"/>
                <a:cs typeface="NikoshBAN" pitchFamily="2" charset="0"/>
              </a:rPr>
              <a:t> নীল লিটমাস</a:t>
            </a:r>
            <a:endParaRPr lang="en-US" sz="3200" dirty="0"/>
          </a:p>
        </p:txBody>
      </p:sp>
      <p:sp>
        <p:nvSpPr>
          <p:cNvPr id="8" name="Rectangle 7"/>
          <p:cNvSpPr/>
          <p:nvPr/>
        </p:nvSpPr>
        <p:spPr>
          <a:xfrm>
            <a:off x="5486400" y="4953000"/>
            <a:ext cx="2743200" cy="762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buFont typeface="Wingdings" pitchFamily="2" charset="2"/>
              <a:buChar char="Ø"/>
            </a:pPr>
            <a:r>
              <a:rPr lang="bn-BD" sz="3200" dirty="0" smtClean="0">
                <a:solidFill>
                  <a:schemeClr val="tx1"/>
                </a:solidFill>
                <a:latin typeface="NikoshBAN" pitchFamily="2" charset="0"/>
                <a:cs typeface="NikoshBAN" pitchFamily="2" charset="0"/>
              </a:rPr>
              <a:t> লাল লিটমাস</a:t>
            </a:r>
            <a:endParaRPr lang="en-US" sz="3200" dirty="0"/>
          </a:p>
        </p:txBody>
      </p:sp>
    </p:spTree>
    <p:extLst>
      <p:ext uri="{BB962C8B-B14F-4D97-AF65-F5344CB8AC3E}">
        <p14:creationId xmlns:p14="http://schemas.microsoft.com/office/powerpoint/2010/main" val="369341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Right)">
                                      <p:cBhvr>
                                        <p:cTn id="29" dur="500"/>
                                        <p:tgtEl>
                                          <p:spTgt spid="7"/>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Righ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1498" y="123374"/>
            <a:ext cx="2907197"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60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বাড়ীর</a:t>
            </a:r>
            <a:r>
              <a:rPr lang="en-US" sz="4800" dirty="0" smtClean="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endParaRPr lang="en-US" sz="4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220" y="1228299"/>
            <a:ext cx="7747848" cy="4217582"/>
          </a:xfrm>
          <a:prstGeom prst="rect">
            <a:avLst/>
          </a:prstGeom>
        </p:spPr>
      </p:pic>
      <p:sp>
        <p:nvSpPr>
          <p:cNvPr id="4" name="Rectangle 3"/>
          <p:cNvSpPr/>
          <p:nvPr/>
        </p:nvSpPr>
        <p:spPr>
          <a:xfrm>
            <a:off x="1059003" y="5514121"/>
            <a:ext cx="9028704"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bn-BD" sz="2800" dirty="0" smtClean="0">
                <a:latin typeface="NikoshBAN" pitchFamily="2" charset="0"/>
                <a:cs typeface="NikoshBAN" pitchFamily="2" charset="0"/>
              </a:rPr>
              <a:t>একটি ফুল ও একটি শবজির নির্যাশ তৈরি করে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লেবুর রস ও সাবান পানির মধ্যে কোনটি অম্লীয় আর কোনটি ক্ষারকীয় তা পরীক্ষা করে পর্যবেক্ষণ ছকে লিখ।</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13503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677236" y="2937683"/>
            <a:ext cx="6262048" cy="2920621"/>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600" dirty="0" err="1" smtClean="0">
                <a:solidFill>
                  <a:schemeClr val="accent4"/>
                </a:solidFill>
                <a:latin typeface="NikoshBAN" panose="02000000000000000000" pitchFamily="2" charset="0"/>
                <a:cs typeface="NikoshBAN" panose="02000000000000000000" pitchFamily="2" charset="0"/>
              </a:rPr>
              <a:t>ধন্যবাদ</a:t>
            </a:r>
            <a:endParaRPr lang="en-US" sz="9600" dirty="0">
              <a:solidFill>
                <a:schemeClr val="accent4"/>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624" y="341192"/>
            <a:ext cx="3727152" cy="2982036"/>
          </a:xfrm>
          <a:prstGeom prst="rect">
            <a:avLst/>
          </a:prstGeom>
        </p:spPr>
      </p:pic>
    </p:spTree>
    <p:extLst>
      <p:ext uri="{BB962C8B-B14F-4D97-AF65-F5344CB8AC3E}">
        <p14:creationId xmlns:p14="http://schemas.microsoft.com/office/powerpoint/2010/main" val="3714462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3" y="3197958"/>
            <a:ext cx="6045959" cy="347787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5400" dirty="0" err="1" smtClean="0">
                <a:solidFill>
                  <a:srgbClr val="7030A0"/>
                </a:solidFill>
                <a:latin typeface="NikoshBAN" panose="02000000000000000000" pitchFamily="2" charset="0"/>
                <a:cs typeface="NikoshBAN" panose="02000000000000000000" pitchFamily="2" charset="0"/>
              </a:rPr>
              <a:t>মোঃ</a:t>
            </a:r>
            <a:r>
              <a:rPr lang="en-US" sz="5400" dirty="0" smtClean="0">
                <a:solidFill>
                  <a:srgbClr val="7030A0"/>
                </a:solidFill>
                <a:latin typeface="NikoshBAN" panose="02000000000000000000" pitchFamily="2" charset="0"/>
                <a:cs typeface="NikoshBAN" panose="02000000000000000000" pitchFamily="2" charset="0"/>
              </a:rPr>
              <a:t> </a:t>
            </a:r>
            <a:r>
              <a:rPr lang="en-US" sz="5400" dirty="0" err="1" smtClean="0">
                <a:solidFill>
                  <a:srgbClr val="7030A0"/>
                </a:solidFill>
                <a:latin typeface="NikoshBAN" panose="02000000000000000000" pitchFamily="2" charset="0"/>
                <a:cs typeface="NikoshBAN" panose="02000000000000000000" pitchFamily="2" charset="0"/>
              </a:rPr>
              <a:t>জাহাংগীর</a:t>
            </a:r>
            <a:r>
              <a:rPr lang="en-US" sz="5400" dirty="0" smtClean="0">
                <a:solidFill>
                  <a:srgbClr val="7030A0"/>
                </a:solidFill>
                <a:latin typeface="NikoshBAN" panose="02000000000000000000" pitchFamily="2" charset="0"/>
                <a:cs typeface="NikoshBAN" panose="02000000000000000000" pitchFamily="2" charset="0"/>
              </a:rPr>
              <a:t> </a:t>
            </a:r>
            <a:r>
              <a:rPr lang="en-US" sz="5400" dirty="0" err="1" smtClean="0">
                <a:solidFill>
                  <a:srgbClr val="7030A0"/>
                </a:solidFill>
                <a:latin typeface="NikoshBAN" panose="02000000000000000000" pitchFamily="2" charset="0"/>
                <a:cs typeface="NikoshBAN" panose="02000000000000000000" pitchFamily="2" charset="0"/>
              </a:rPr>
              <a:t>হোসেন</a:t>
            </a:r>
            <a:endParaRPr lang="en-US" sz="5400" dirty="0" smtClean="0">
              <a:solidFill>
                <a:srgbClr val="7030A0"/>
              </a:solidFill>
              <a:latin typeface="NikoshBAN" panose="02000000000000000000" pitchFamily="2" charset="0"/>
              <a:cs typeface="NikoshBAN" panose="02000000000000000000" pitchFamily="2" charset="0"/>
            </a:endParaRPr>
          </a:p>
          <a:p>
            <a:pPr algn="ctr"/>
            <a:r>
              <a:rPr lang="en-US" sz="3600" dirty="0" err="1" smtClean="0">
                <a:solidFill>
                  <a:srgbClr val="00B050"/>
                </a:solidFill>
                <a:latin typeface="NikoshBAN" panose="02000000000000000000" pitchFamily="2" charset="0"/>
                <a:cs typeface="NikoshBAN" panose="02000000000000000000" pitchFamily="2" charset="0"/>
              </a:rPr>
              <a:t>সহকারী</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প্রধান</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শিক্ষক</a:t>
            </a:r>
            <a:endParaRPr lang="en-US" sz="3600" dirty="0" smtClean="0">
              <a:solidFill>
                <a:srgbClr val="00B050"/>
              </a:solidFill>
              <a:latin typeface="NikoshBAN" panose="02000000000000000000" pitchFamily="2" charset="0"/>
              <a:cs typeface="NikoshBAN" panose="02000000000000000000" pitchFamily="2" charset="0"/>
            </a:endParaRPr>
          </a:p>
          <a:p>
            <a:pPr algn="ctr"/>
            <a:r>
              <a:rPr lang="en-US" sz="5400" dirty="0" err="1" smtClean="0">
                <a:solidFill>
                  <a:srgbClr val="002060"/>
                </a:solidFill>
                <a:latin typeface="NikoshBAN" panose="02000000000000000000" pitchFamily="2" charset="0"/>
                <a:cs typeface="NikoshBAN" panose="02000000000000000000" pitchFamily="2" charset="0"/>
              </a:rPr>
              <a:t>সি</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জে</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এম</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হাই</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স্কুল</a:t>
            </a:r>
            <a:endParaRPr lang="en-US" sz="5400" dirty="0" smtClean="0">
              <a:solidFill>
                <a:srgbClr val="002060"/>
              </a:solidFill>
              <a:latin typeface="NikoshBAN" panose="02000000000000000000" pitchFamily="2" charset="0"/>
              <a:cs typeface="NikoshBAN" panose="02000000000000000000" pitchFamily="2" charset="0"/>
            </a:endParaRPr>
          </a:p>
          <a:p>
            <a:pPr algn="ctr"/>
            <a:r>
              <a:rPr lang="en-US" sz="2800" dirty="0" err="1" smtClean="0">
                <a:solidFill>
                  <a:srgbClr val="0070C0"/>
                </a:solidFill>
                <a:latin typeface="NikoshBAN" panose="02000000000000000000" pitchFamily="2" charset="0"/>
                <a:cs typeface="NikoshBAN" panose="02000000000000000000" pitchFamily="2" charset="0"/>
              </a:rPr>
              <a:t>মোহরা,চান্দগাঁও</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চট্রগ্রাম</a:t>
            </a:r>
            <a:r>
              <a:rPr lang="en-US" sz="2800" dirty="0" smtClean="0">
                <a:solidFill>
                  <a:srgbClr val="0070C0"/>
                </a:solidFill>
                <a:latin typeface="NikoshBAN" panose="02000000000000000000" pitchFamily="2" charset="0"/>
                <a:cs typeface="NikoshBAN" panose="02000000000000000000" pitchFamily="2" charset="0"/>
              </a:rPr>
              <a:t>।</a:t>
            </a:r>
          </a:p>
          <a:p>
            <a:pPr algn="ctr"/>
            <a:r>
              <a:rPr lang="en-US" sz="2800" dirty="0" smtClean="0">
                <a:solidFill>
                  <a:srgbClr val="FF0000"/>
                </a:solidFill>
                <a:latin typeface="NikoshBAN" panose="02000000000000000000" pitchFamily="2" charset="0"/>
                <a:cs typeface="NikoshBAN" panose="02000000000000000000" pitchFamily="2" charset="0"/>
              </a:rPr>
              <a:t>মোবাঃ০১৯১৩১৬৪৩০৭</a:t>
            </a:r>
            <a:endParaRPr lang="en-US" sz="2800" dirty="0">
              <a:solidFill>
                <a:srgbClr val="FF0000"/>
              </a:solidFill>
              <a:latin typeface="NikoshBAN" panose="02000000000000000000" pitchFamily="2" charset="0"/>
              <a:cs typeface="NikoshBAN" panose="02000000000000000000" pitchFamily="2" charset="0"/>
            </a:endParaRPr>
          </a:p>
          <a:p>
            <a:pPr algn="ctr"/>
            <a:r>
              <a:rPr lang="en-US" sz="2000" dirty="0" smtClean="0">
                <a:solidFill>
                  <a:srgbClr val="0070C0"/>
                </a:solidFill>
                <a:latin typeface="NikoshBAN" panose="02000000000000000000" pitchFamily="2" charset="0"/>
                <a:cs typeface="NikoshBAN" panose="02000000000000000000" pitchFamily="2" charset="0"/>
              </a:rPr>
              <a:t>ই-</a:t>
            </a:r>
            <a:r>
              <a:rPr lang="en-US" sz="2000" dirty="0" err="1" smtClean="0">
                <a:solidFill>
                  <a:srgbClr val="0070C0"/>
                </a:solidFill>
                <a:latin typeface="NikoshBAN" panose="02000000000000000000" pitchFamily="2" charset="0"/>
                <a:cs typeface="NikoshBAN" panose="02000000000000000000" pitchFamily="2" charset="0"/>
              </a:rPr>
              <a:t>মেইলঃmdjahangirhoss</a:t>
            </a:r>
            <a:r>
              <a:rPr lang="en-US" sz="2000" dirty="0" smtClean="0">
                <a:solidFill>
                  <a:srgbClr val="0070C0"/>
                </a:solidFill>
                <a:latin typeface="NikoshBAN" panose="02000000000000000000" pitchFamily="2" charset="0"/>
                <a:cs typeface="NikoshBAN" panose="02000000000000000000" pitchFamily="2" charset="0"/>
              </a:rPr>
              <a:t> ain</a:t>
            </a:r>
            <a:r>
              <a:rPr lang="en-US" sz="2000" dirty="0" smtClean="0">
                <a:solidFill>
                  <a:srgbClr val="0070C0"/>
                </a:solidFill>
                <a:latin typeface="Microsoft YaHei UI" panose="020B0503020204020204" pitchFamily="34" charset="-122"/>
                <a:ea typeface="Microsoft YaHei UI" panose="020B0503020204020204" pitchFamily="34" charset="-122"/>
                <a:cs typeface="NikoshBAN" panose="02000000000000000000" pitchFamily="2" charset="0"/>
              </a:rPr>
              <a:t>6160</a:t>
            </a:r>
            <a:r>
              <a:rPr lang="en-US" sz="2000" dirty="0" smtClean="0">
                <a:solidFill>
                  <a:srgbClr val="0070C0"/>
                </a:solidFill>
                <a:latin typeface="NikoshBAN" panose="02000000000000000000" pitchFamily="2" charset="0"/>
                <a:cs typeface="NikoshBAN" panose="02000000000000000000" pitchFamily="2" charset="0"/>
              </a:rPr>
              <a:t>@gmail.com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568" y="299246"/>
            <a:ext cx="2872473" cy="2898712"/>
          </a:xfrm>
          <a:prstGeom prst="rect">
            <a:avLst/>
          </a:prstGeom>
        </p:spPr>
      </p:pic>
      <p:sp>
        <p:nvSpPr>
          <p:cNvPr id="4" name="TextBox 4"/>
          <p:cNvSpPr txBox="1"/>
          <p:nvPr/>
        </p:nvSpPr>
        <p:spPr>
          <a:xfrm>
            <a:off x="4503767" y="68238"/>
            <a:ext cx="3794077"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6000" dirty="0" smtClean="0">
                <a:solidFill>
                  <a:srgbClr val="C00000"/>
                </a:solidFill>
                <a:latin typeface="NikoshBAN" panose="02000000000000000000" pitchFamily="2" charset="0"/>
                <a:cs typeface="NikoshBAN" panose="02000000000000000000" pitchFamily="2" charset="0"/>
              </a:rPr>
              <a:t>   </a:t>
            </a:r>
            <a:r>
              <a:rPr lang="en-US" sz="6000" dirty="0" err="1" smtClean="0">
                <a:solidFill>
                  <a:srgbClr val="002060"/>
                </a:solidFill>
                <a:latin typeface="NikoshBAN" panose="02000000000000000000" pitchFamily="2" charset="0"/>
                <a:cs typeface="NikoshBAN" panose="02000000000000000000" pitchFamily="2" charset="0"/>
              </a:rPr>
              <a:t>পরিচিতি</a:t>
            </a:r>
            <a:endParaRPr lang="en-US" sz="3200" dirty="0">
              <a:solidFill>
                <a:srgbClr val="002060"/>
              </a:solidFill>
              <a:latin typeface="NikoshBAN" panose="02000000000000000000" pitchFamily="2" charset="0"/>
              <a:cs typeface="NikoshBAN" panose="02000000000000000000" pitchFamily="2" charset="0"/>
            </a:endParaRPr>
          </a:p>
        </p:txBody>
      </p:sp>
      <p:sp>
        <p:nvSpPr>
          <p:cNvPr id="5" name="TextBox 5"/>
          <p:cNvSpPr txBox="1"/>
          <p:nvPr/>
        </p:nvSpPr>
        <p:spPr>
          <a:xfrm>
            <a:off x="6223376" y="3302759"/>
            <a:ext cx="4904096" cy="273921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C00000"/>
                </a:solidFill>
                <a:latin typeface="NikoshBAN" panose="02000000000000000000" pitchFamily="2" charset="0"/>
                <a:cs typeface="NikoshBAN" panose="02000000000000000000" pitchFamily="2" charset="0"/>
              </a:rPr>
              <a:t>শ্রেণীঃ</a:t>
            </a: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C00000"/>
                </a:solidFill>
                <a:latin typeface="NikoshBAN" panose="02000000000000000000" pitchFamily="2" charset="0"/>
                <a:cs typeface="NikoshBAN" panose="02000000000000000000" pitchFamily="2" charset="0"/>
              </a:rPr>
              <a:t>অষ্টম</a:t>
            </a: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বিষয়ঃ</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বিজ্ঞান</a:t>
            </a:r>
            <a:endParaRPr lang="en-US" sz="4400" dirty="0" smtClean="0">
              <a:solidFill>
                <a:srgbClr val="002060"/>
              </a:solidFill>
              <a:latin typeface="NikoshBAN" panose="02000000000000000000" pitchFamily="2" charset="0"/>
              <a:cs typeface="NikoshBAN" panose="02000000000000000000" pitchFamily="2" charset="0"/>
            </a:endParaRPr>
          </a:p>
          <a:p>
            <a:pPr algn="ctr"/>
            <a:r>
              <a:rPr lang="en-US" sz="4000" dirty="0" err="1" smtClean="0">
                <a:solidFill>
                  <a:srgbClr val="7030A0"/>
                </a:solidFill>
                <a:latin typeface="NikoshBAN" panose="02000000000000000000" pitchFamily="2" charset="0"/>
                <a:cs typeface="NikoshBAN" panose="02000000000000000000" pitchFamily="2" charset="0"/>
              </a:rPr>
              <a:t>অধ্যায়ঃদশম</a:t>
            </a:r>
            <a:r>
              <a:rPr lang="en-US" sz="4000" dirty="0" smtClean="0">
                <a:solidFill>
                  <a:srgbClr val="7030A0"/>
                </a:solidFill>
                <a:latin typeface="NikoshBAN" panose="02000000000000000000" pitchFamily="2" charset="0"/>
                <a:cs typeface="NikoshBAN" panose="02000000000000000000" pitchFamily="2" charset="0"/>
              </a:rPr>
              <a:t>, পাঠঃ১১-১৩</a:t>
            </a:r>
            <a:endParaRPr lang="en-US" sz="4000" dirty="0" smtClean="0">
              <a:solidFill>
                <a:srgbClr val="7030A0"/>
              </a:solidFill>
              <a:latin typeface="NikoshBAN" panose="02000000000000000000" pitchFamily="2" charset="0"/>
              <a:cs typeface="NikoshBAN" panose="02000000000000000000" pitchFamily="2" charset="0"/>
            </a:endParaRPr>
          </a:p>
          <a:p>
            <a:pPr algn="ctr"/>
            <a:r>
              <a:rPr lang="en-US" sz="4400" dirty="0" smtClean="0">
                <a:solidFill>
                  <a:srgbClr val="C00000"/>
                </a:solidFill>
                <a:latin typeface="NikoshBAN" panose="02000000000000000000" pitchFamily="2" charset="0"/>
                <a:cs typeface="NikoshBAN" panose="02000000000000000000" pitchFamily="2" charset="0"/>
              </a:rPr>
              <a:t>সময়ঃ৪০ </a:t>
            </a:r>
            <a:r>
              <a:rPr lang="en-US" sz="4400" dirty="0" err="1" smtClean="0">
                <a:solidFill>
                  <a:srgbClr val="C00000"/>
                </a:solidFill>
                <a:latin typeface="NikoshBAN" panose="02000000000000000000" pitchFamily="2" charset="0"/>
                <a:cs typeface="NikoshBAN" panose="02000000000000000000" pitchFamily="2" charset="0"/>
              </a:rPr>
              <a:t>মিনিট</a:t>
            </a:r>
            <a:endParaRPr lang="en-US" sz="4400" dirty="0">
              <a:solidFill>
                <a:srgbClr val="C00000"/>
              </a:solidFill>
              <a:latin typeface="NikoshBAN" panose="02000000000000000000" pitchFamily="2" charset="0"/>
              <a:cs typeface="NikoshBAN" panose="02000000000000000000" pitchFamily="2" charset="0"/>
            </a:endParaRPr>
          </a:p>
        </p:txBody>
      </p:sp>
      <p:pic>
        <p:nvPicPr>
          <p:cNvPr id="6" name="Picture 5" descr="Untitled1.png"/>
          <p:cNvPicPr>
            <a:picLocks noChangeAspect="1"/>
          </p:cNvPicPr>
          <p:nvPr/>
        </p:nvPicPr>
        <p:blipFill>
          <a:blip r:embed="rId3"/>
          <a:srcRect l="36389" t="18831" r="34722" b="12902"/>
          <a:stretch>
            <a:fillRect/>
          </a:stretch>
        </p:blipFill>
        <p:spPr>
          <a:xfrm>
            <a:off x="8956162" y="414614"/>
            <a:ext cx="2467012" cy="2751667"/>
          </a:xfrm>
          <a:prstGeom prst="rect">
            <a:avLst/>
          </a:prstGeom>
          <a:ln w="19050">
            <a:solidFill>
              <a:schemeClr val="tx1"/>
            </a:solidFill>
          </a:ln>
        </p:spPr>
      </p:pic>
    </p:spTree>
    <p:extLst>
      <p:ext uri="{BB962C8B-B14F-4D97-AF65-F5344CB8AC3E}">
        <p14:creationId xmlns:p14="http://schemas.microsoft.com/office/powerpoint/2010/main" val="3278156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003" y="162610"/>
            <a:ext cx="310907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600" dirty="0">
                <a:solidFill>
                  <a:srgbClr val="7030A0"/>
                </a:solidFill>
                <a:latin typeface="NikoshBAN" pitchFamily="2" charset="0"/>
                <a:cs typeface="NikoshBAN" pitchFamily="2" charset="0"/>
              </a:rPr>
              <a:t>ছবিগুলো লক্ষ্য </a:t>
            </a:r>
            <a:r>
              <a:rPr lang="bn-BD" sz="3600" dirty="0" smtClean="0">
                <a:solidFill>
                  <a:srgbClr val="7030A0"/>
                </a:solidFill>
                <a:latin typeface="NikoshBAN" pitchFamily="2" charset="0"/>
                <a:cs typeface="NikoshBAN" pitchFamily="2" charset="0"/>
              </a:rPr>
              <a:t>কর</a:t>
            </a:r>
            <a:r>
              <a:rPr lang="en-US" sz="3600" dirty="0" smtClean="0">
                <a:solidFill>
                  <a:srgbClr val="7030A0"/>
                </a:solidFill>
                <a:latin typeface="NikoshBAN" pitchFamily="2" charset="0"/>
                <a:cs typeface="NikoshBAN" pitchFamily="2" charset="0"/>
              </a:rPr>
              <a:t>ঃ</a:t>
            </a:r>
            <a:endParaRPr lang="en-US" sz="3600" dirty="0">
              <a:solidFill>
                <a:srgbClr val="7030A0"/>
              </a:solidFill>
              <a:latin typeface="NikoshBAN" pitchFamily="2" charset="0"/>
              <a:cs typeface="NikoshBAN" pitchFamily="2" charset="0"/>
            </a:endParaRPr>
          </a:p>
        </p:txBody>
      </p:sp>
      <p:grpSp>
        <p:nvGrpSpPr>
          <p:cNvPr id="3" name="Group 2"/>
          <p:cNvGrpSpPr/>
          <p:nvPr/>
        </p:nvGrpSpPr>
        <p:grpSpPr>
          <a:xfrm>
            <a:off x="722180" y="1008182"/>
            <a:ext cx="4267200" cy="2357090"/>
            <a:chOff x="457200" y="990600"/>
            <a:chExt cx="2819400" cy="3801759"/>
          </a:xfrm>
        </p:grpSpPr>
        <p:grpSp>
          <p:nvGrpSpPr>
            <p:cNvPr id="4" name="Group 3"/>
            <p:cNvGrpSpPr/>
            <p:nvPr/>
          </p:nvGrpSpPr>
          <p:grpSpPr>
            <a:xfrm>
              <a:off x="457200" y="990600"/>
              <a:ext cx="2819400" cy="2949677"/>
              <a:chOff x="2971800" y="1600200"/>
              <a:chExt cx="3200400" cy="1975230"/>
            </a:xfrm>
            <a:effectLst>
              <a:glow rad="101600">
                <a:schemeClr val="accent2">
                  <a:satMod val="175000"/>
                  <a:alpha val="40000"/>
                </a:schemeClr>
              </a:glow>
            </a:effectLst>
          </p:grpSpPr>
          <p:pic>
            <p:nvPicPr>
              <p:cNvPr id="6" name="Picture 5" descr="1316694298lebulemon.jpg"/>
              <p:cNvPicPr>
                <a:picLocks noChangeAspect="1"/>
              </p:cNvPicPr>
              <p:nvPr/>
            </p:nvPicPr>
            <p:blipFill>
              <a:blip r:embed="rId2" cstate="print"/>
              <a:srcRect l="15789" t="6124" r="15790" b="8144"/>
              <a:stretch>
                <a:fillRect/>
              </a:stretch>
            </p:blipFill>
            <p:spPr>
              <a:xfrm>
                <a:off x="2971800" y="1600200"/>
                <a:ext cx="1676400" cy="1975230"/>
              </a:xfrm>
              <a:prstGeom prst="rect">
                <a:avLst/>
              </a:prstGeom>
              <a:ln w="12700">
                <a:noFill/>
              </a:ln>
            </p:spPr>
          </p:pic>
          <p:pic>
            <p:nvPicPr>
              <p:cNvPr id="7" name="Picture 6" descr="1316701883big-green-lemon.jpg"/>
              <p:cNvPicPr>
                <a:picLocks noChangeAspect="1"/>
              </p:cNvPicPr>
              <p:nvPr/>
            </p:nvPicPr>
            <p:blipFill>
              <a:blip r:embed="rId3" cstate="print"/>
              <a:srcRect t="19355" r="34091"/>
              <a:stretch>
                <a:fillRect/>
              </a:stretch>
            </p:blipFill>
            <p:spPr>
              <a:xfrm>
                <a:off x="4648200" y="1600200"/>
                <a:ext cx="1524000" cy="1975230"/>
              </a:xfrm>
              <a:prstGeom prst="rect">
                <a:avLst/>
              </a:prstGeom>
              <a:ln w="12700">
                <a:noFill/>
              </a:ln>
            </p:spPr>
          </p:pic>
        </p:grpSp>
        <p:sp>
          <p:nvSpPr>
            <p:cNvPr id="5" name="Rectangle 4"/>
            <p:cNvSpPr/>
            <p:nvPr/>
          </p:nvSpPr>
          <p:spPr>
            <a:xfrm>
              <a:off x="457200" y="4106559"/>
              <a:ext cx="2819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chemeClr val="tx1"/>
                  </a:solidFill>
                  <a:latin typeface="NikoshBAN" pitchFamily="2" charset="0"/>
                  <a:cs typeface="NikoshBAN" pitchFamily="2" charset="0"/>
                </a:rPr>
                <a:t>লেবুর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রসে</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থাকে</a:t>
              </a:r>
              <a:r>
                <a:rPr lang="en-US" sz="2400" dirty="0" smtClean="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grpSp>
      <p:grpSp>
        <p:nvGrpSpPr>
          <p:cNvPr id="8" name="Group 7"/>
          <p:cNvGrpSpPr/>
          <p:nvPr/>
        </p:nvGrpSpPr>
        <p:grpSpPr>
          <a:xfrm>
            <a:off x="6971133" y="3903782"/>
            <a:ext cx="3620655" cy="2626659"/>
            <a:chOff x="6324600" y="954741"/>
            <a:chExt cx="2438400" cy="3737435"/>
          </a:xfrm>
        </p:grpSpPr>
        <p:pic>
          <p:nvPicPr>
            <p:cNvPr id="9" name="Picture 8" descr="1-Blue_and_red_litmus_paper.jpg"/>
            <p:cNvPicPr>
              <a:picLocks noChangeAspect="1"/>
            </p:cNvPicPr>
            <p:nvPr/>
          </p:nvPicPr>
          <p:blipFill>
            <a:blip r:embed="rId4"/>
            <a:srcRect l="5937" t="15000" r="7813" b="11250"/>
            <a:stretch>
              <a:fillRect/>
            </a:stretch>
          </p:blipFill>
          <p:spPr>
            <a:xfrm>
              <a:off x="6324600" y="954741"/>
              <a:ext cx="2438400" cy="2895600"/>
            </a:xfrm>
            <a:prstGeom prst="rect">
              <a:avLst/>
            </a:prstGeom>
            <a:effectLst>
              <a:glow rad="101600">
                <a:schemeClr val="accent2">
                  <a:satMod val="175000"/>
                  <a:alpha val="40000"/>
                </a:schemeClr>
              </a:glow>
            </a:effectLst>
          </p:spPr>
        </p:pic>
        <p:sp>
          <p:nvSpPr>
            <p:cNvPr id="10" name="Rectangle 9"/>
            <p:cNvSpPr/>
            <p:nvPr/>
          </p:nvSpPr>
          <p:spPr>
            <a:xfrm>
              <a:off x="6324600" y="4114800"/>
              <a:ext cx="2411963" cy="5773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লিটমাস পেপার হলো</a:t>
              </a:r>
              <a:r>
                <a:rPr lang="en-US" sz="2400" dirty="0" smtClean="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grpSp>
      <p:grpSp>
        <p:nvGrpSpPr>
          <p:cNvPr id="11" name="Group 10"/>
          <p:cNvGrpSpPr/>
          <p:nvPr/>
        </p:nvGrpSpPr>
        <p:grpSpPr>
          <a:xfrm>
            <a:off x="6882702" y="1008182"/>
            <a:ext cx="3632886" cy="2362200"/>
            <a:chOff x="3429000" y="990600"/>
            <a:chExt cx="2743200" cy="3704166"/>
          </a:xfrm>
        </p:grpSpPr>
        <p:sp>
          <p:nvSpPr>
            <p:cNvPr id="12" name="Rectangle 11"/>
            <p:cNvSpPr/>
            <p:nvPr/>
          </p:nvSpPr>
          <p:spPr>
            <a:xfrm>
              <a:off x="3467878" y="3977831"/>
              <a:ext cx="2704322" cy="7169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চুনের পানি হলো</a:t>
              </a:r>
              <a:r>
                <a:rPr lang="en-US" sz="2400" dirty="0" smtClean="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pic>
          <p:nvPicPr>
            <p:cNvPr id="13" name="Picture 12" descr="kalapara-chun.jpg"/>
            <p:cNvPicPr>
              <a:picLocks noChangeAspect="1"/>
            </p:cNvPicPr>
            <p:nvPr/>
          </p:nvPicPr>
          <p:blipFill>
            <a:blip r:embed="rId5"/>
            <a:srcRect l="54429" t="18391" r="4714" b="50730"/>
            <a:stretch>
              <a:fillRect/>
            </a:stretch>
          </p:blipFill>
          <p:spPr>
            <a:xfrm>
              <a:off x="3429000" y="990600"/>
              <a:ext cx="2743200" cy="2819400"/>
            </a:xfrm>
            <a:prstGeom prst="rect">
              <a:avLst/>
            </a:prstGeom>
            <a:effectLst>
              <a:glow rad="101600">
                <a:schemeClr val="accent2">
                  <a:satMod val="175000"/>
                  <a:alpha val="40000"/>
                </a:schemeClr>
              </a:glow>
            </a:effectLst>
          </p:spPr>
        </p:pic>
      </p:grpSp>
      <p:grpSp>
        <p:nvGrpSpPr>
          <p:cNvPr id="14" name="Group 13"/>
          <p:cNvGrpSpPr/>
          <p:nvPr/>
        </p:nvGrpSpPr>
        <p:grpSpPr>
          <a:xfrm>
            <a:off x="832509" y="3903782"/>
            <a:ext cx="4396841" cy="2676525"/>
            <a:chOff x="457200" y="3571875"/>
            <a:chExt cx="3962401" cy="2676525"/>
          </a:xfrm>
        </p:grpSpPr>
        <p:sp>
          <p:nvSpPr>
            <p:cNvPr id="15" name="Rectangle 14"/>
            <p:cNvSpPr/>
            <p:nvPr/>
          </p:nvSpPr>
          <p:spPr>
            <a:xfrm>
              <a:off x="457201" y="5867400"/>
              <a:ext cx="39624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সমুদ্রের পানিতে থাকে</a:t>
              </a:r>
              <a:r>
                <a:rPr lang="en-US" sz="2400" dirty="0" smtClean="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pic>
          <p:nvPicPr>
            <p:cNvPr id="16" name="Picture 15" descr="wave.gif"/>
            <p:cNvPicPr>
              <a:picLocks noChangeAspect="1"/>
            </p:cNvPicPr>
            <p:nvPr/>
          </p:nvPicPr>
          <p:blipFill>
            <a:blip r:embed="rId6"/>
            <a:stretch>
              <a:fillRect/>
            </a:stretch>
          </p:blipFill>
          <p:spPr>
            <a:xfrm>
              <a:off x="457200" y="3571875"/>
              <a:ext cx="3962400" cy="2143125"/>
            </a:xfrm>
            <a:prstGeom prst="rect">
              <a:avLst/>
            </a:prstGeom>
          </p:spPr>
        </p:pic>
      </p:grpSp>
    </p:spTree>
    <p:extLst>
      <p:ext uri="{BB962C8B-B14F-4D97-AF65-F5344CB8AC3E}">
        <p14:creationId xmlns:p14="http://schemas.microsoft.com/office/powerpoint/2010/main" val="106727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2577" y="263613"/>
            <a:ext cx="3671248" cy="92333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5400" dirty="0" err="1" smtClean="0">
                <a:solidFill>
                  <a:srgbClr val="7030A0"/>
                </a:solidFill>
                <a:latin typeface="NikoshBAN" panose="02000000000000000000" pitchFamily="2" charset="0"/>
                <a:cs typeface="NikoshBAN" panose="02000000000000000000" pitchFamily="2" charset="0"/>
              </a:rPr>
              <a:t>আজকের</a:t>
            </a:r>
            <a:r>
              <a:rPr lang="en-US" sz="5400" dirty="0" smtClean="0">
                <a:solidFill>
                  <a:srgbClr val="7030A0"/>
                </a:solidFill>
                <a:latin typeface="NikoshBAN" panose="02000000000000000000" pitchFamily="2" charset="0"/>
                <a:cs typeface="NikoshBAN" panose="02000000000000000000" pitchFamily="2" charset="0"/>
              </a:rPr>
              <a:t> </a:t>
            </a:r>
            <a:r>
              <a:rPr lang="en-US" sz="5400" dirty="0" err="1" smtClean="0">
                <a:solidFill>
                  <a:srgbClr val="7030A0"/>
                </a:solidFill>
                <a:latin typeface="NikoshBAN" panose="02000000000000000000" pitchFamily="2" charset="0"/>
                <a:cs typeface="NikoshBAN" panose="02000000000000000000" pitchFamily="2" charset="0"/>
              </a:rPr>
              <a:t>পাঠ</a:t>
            </a:r>
            <a:endParaRPr lang="en-US" sz="5400" dirty="0">
              <a:solidFill>
                <a:srgbClr val="7030A0"/>
              </a:solidFill>
              <a:latin typeface="NikoshBAN" panose="02000000000000000000" pitchFamily="2" charset="0"/>
              <a:cs typeface="NikoshBAN" panose="02000000000000000000" pitchFamily="2" charset="0"/>
            </a:endParaRPr>
          </a:p>
        </p:txBody>
      </p:sp>
      <p:sp>
        <p:nvSpPr>
          <p:cNvPr id="3" name="Rounded Rectangle 2"/>
          <p:cNvSpPr/>
          <p:nvPr/>
        </p:nvSpPr>
        <p:spPr>
          <a:xfrm>
            <a:off x="1807194" y="2286000"/>
            <a:ext cx="7238999" cy="1676400"/>
          </a:xfrm>
          <a:prstGeom prst="roundRect">
            <a:avLst/>
          </a:prstGeom>
          <a:no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5400" b="1" dirty="0" smtClean="0">
              <a:solidFill>
                <a:schemeClr val="tx1"/>
              </a:solidFill>
              <a:latin typeface="NikoshBAN" pitchFamily="2" charset="0"/>
              <a:cs typeface="NikoshBAN" pitchFamily="2" charset="0"/>
            </a:endParaRPr>
          </a:p>
          <a:p>
            <a:pPr algn="ctr"/>
            <a:r>
              <a:rPr lang="bn-BD" sz="5400" b="1" dirty="0" smtClean="0">
                <a:solidFill>
                  <a:schemeClr val="tx1"/>
                </a:solidFill>
                <a:latin typeface="NikoshBAN" pitchFamily="2" charset="0"/>
                <a:cs typeface="NikoshBAN" pitchFamily="2" charset="0"/>
              </a:rPr>
              <a:t>অম্ল, ক্ষার ও </a:t>
            </a:r>
            <a:r>
              <a:rPr lang="en-US" sz="5400" b="1" dirty="0" err="1" smtClean="0">
                <a:solidFill>
                  <a:schemeClr val="tx1"/>
                </a:solidFill>
                <a:latin typeface="NikoshBAN" pitchFamily="2" charset="0"/>
                <a:cs typeface="NikoshBAN" pitchFamily="2" charset="0"/>
              </a:rPr>
              <a:t>লবণ</a:t>
            </a:r>
            <a:r>
              <a:rPr lang="en-US" sz="5400" b="1" dirty="0" smtClean="0">
                <a:solidFill>
                  <a:schemeClr val="tx1"/>
                </a:solidFill>
                <a:latin typeface="NikoshBAN" pitchFamily="2" charset="0"/>
                <a:cs typeface="NikoshBAN" pitchFamily="2" charset="0"/>
              </a:rPr>
              <a:t> </a:t>
            </a:r>
            <a:r>
              <a:rPr lang="en-US" sz="5400" b="1" dirty="0" err="1" smtClean="0">
                <a:solidFill>
                  <a:schemeClr val="tx1"/>
                </a:solidFill>
                <a:latin typeface="NikoshBAN" pitchFamily="2" charset="0"/>
                <a:cs typeface="NikoshBAN" pitchFamily="2" charset="0"/>
              </a:rPr>
              <a:t>শনাক্তকরণ</a:t>
            </a:r>
            <a:endParaRPr lang="bn-BD" sz="5400" b="1" dirty="0" smtClean="0">
              <a:solidFill>
                <a:schemeClr val="tx1"/>
              </a:solidFill>
              <a:latin typeface="NikoshBAN" pitchFamily="2" charset="0"/>
              <a:cs typeface="NikoshBAN" pitchFamily="2" charset="0"/>
            </a:endParaRPr>
          </a:p>
          <a:p>
            <a:pPr algn="ctr"/>
            <a:endParaRPr lang="en-US" sz="54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418693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1" y="1402080"/>
            <a:ext cx="3948517" cy="64633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smtClean="0">
                <a:solidFill>
                  <a:srgbClr val="7030A0"/>
                </a:solidFill>
                <a:latin typeface="NikoshBAN" pitchFamily="2" charset="0"/>
                <a:cs typeface="NikoshBAN" pitchFamily="2" charset="0"/>
              </a:rPr>
              <a:t>এ </a:t>
            </a:r>
            <a:r>
              <a:rPr lang="en-US" sz="3600" dirty="0" err="1" smtClean="0">
                <a:solidFill>
                  <a:srgbClr val="7030A0"/>
                </a:solidFill>
                <a:latin typeface="NikoshBAN" pitchFamily="2" charset="0"/>
                <a:cs typeface="NikoshBAN" pitchFamily="2" charset="0"/>
              </a:rPr>
              <a:t>পাঠ</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শেষে</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শিক্ষার্থীরা</a:t>
            </a:r>
            <a:r>
              <a:rPr lang="en-US" sz="3600" dirty="0" smtClean="0">
                <a:solidFill>
                  <a:srgbClr val="7030A0"/>
                </a:solidFill>
                <a:latin typeface="NikoshBAN" pitchFamily="2" charset="0"/>
                <a:cs typeface="NikoshBAN" pitchFamily="2" charset="0"/>
              </a:rPr>
              <a:t>…</a:t>
            </a:r>
            <a:endParaRPr lang="en-US" sz="3600" dirty="0">
              <a:solidFill>
                <a:srgbClr val="7030A0"/>
              </a:solidFill>
              <a:latin typeface="NikoshBAN" pitchFamily="2" charset="0"/>
              <a:cs typeface="NikoshBAN" pitchFamily="2" charset="0"/>
            </a:endParaRPr>
          </a:p>
        </p:txBody>
      </p:sp>
      <p:sp>
        <p:nvSpPr>
          <p:cNvPr id="4" name="Rounded Rectangle 3"/>
          <p:cNvSpPr/>
          <p:nvPr/>
        </p:nvSpPr>
        <p:spPr>
          <a:xfrm>
            <a:off x="533400" y="2667000"/>
            <a:ext cx="6934200" cy="762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v"/>
            </a:pP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লবণ</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সম্পর্কে বর্ণনা করতে </a:t>
            </a:r>
            <a:r>
              <a:rPr lang="bn-BD" sz="2800" dirty="0" smtClean="0">
                <a:solidFill>
                  <a:schemeClr val="tx1"/>
                </a:solidFill>
                <a:latin typeface="NikoshBAN" pitchFamily="2" charset="0"/>
                <a:cs typeface="NikoshBAN" pitchFamily="2" charset="0"/>
              </a:rPr>
              <a:t>পারবে।</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5" name="Rounded Rectangle 4"/>
          <p:cNvSpPr/>
          <p:nvPr/>
        </p:nvSpPr>
        <p:spPr>
          <a:xfrm>
            <a:off x="533400" y="5439905"/>
            <a:ext cx="8382000" cy="762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buFont typeface="Wingdings" pitchFamily="2" charset="2"/>
              <a:buChar char="v"/>
            </a:pP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বিভিন্ন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প্রকার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নির্যাস</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অম্ল</a:t>
            </a:r>
            <a:r>
              <a:rPr lang="bn-IN" sz="2800" dirty="0">
                <a:solidFill>
                  <a:schemeClr val="tx1"/>
                </a:solidFill>
                <a:latin typeface="NikoshBAN" pitchFamily="2" charset="0"/>
                <a:cs typeface="NikoshBAN" pitchFamily="2" charset="0"/>
              </a:rPr>
              <a:t> ও</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ক্ষারক</a:t>
            </a:r>
            <a:r>
              <a:rPr lang="en-US"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সনাক্ত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পারবে</a:t>
            </a:r>
            <a:r>
              <a:rPr lang="bn-BD"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6" name="Rounded Rectangle 5"/>
          <p:cNvSpPr/>
          <p:nvPr/>
        </p:nvSpPr>
        <p:spPr>
          <a:xfrm>
            <a:off x="533400" y="4038600"/>
            <a:ext cx="7620000" cy="76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buFont typeface="Wingdings" pitchFamily="2" charset="2"/>
              <a:buChar char="v"/>
            </a:pPr>
            <a:r>
              <a:rPr lang="bn-BD" sz="2800" dirty="0" smtClean="0">
                <a:solidFill>
                  <a:schemeClr val="tx1"/>
                </a:solidFill>
                <a:latin typeface="NikoshBAN" pitchFamily="2" charset="0"/>
                <a:cs typeface="NikoshBAN" pitchFamily="2" charset="0"/>
              </a:rPr>
              <a:t> নির্দেশক </a:t>
            </a:r>
            <a:r>
              <a:rPr lang="en-US" sz="2800" dirty="0" err="1" smtClean="0">
                <a:solidFill>
                  <a:schemeClr val="tx1"/>
                </a:solidFill>
                <a:latin typeface="NikoshBAN" pitchFamily="2" charset="0"/>
                <a:cs typeface="NikoshBAN" pitchFamily="2" charset="0"/>
              </a:rPr>
              <a:t>দ্বারা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লবণ</a:t>
            </a:r>
            <a:r>
              <a:rPr lang="en-US" sz="2800" dirty="0" smtClean="0">
                <a:solidFill>
                  <a:schemeClr val="tx1"/>
                </a:solidFill>
                <a:latin typeface="NikoshBAN" pitchFamily="2" charset="0"/>
                <a:cs typeface="NikoshBAN" pitchFamily="2" charset="0"/>
              </a:rPr>
              <a:t> </a:t>
            </a:r>
            <a:r>
              <a:rPr lang="bn-IN" sz="2800" dirty="0" err="1">
                <a:solidFill>
                  <a:schemeClr val="tx1"/>
                </a:solidFill>
                <a:latin typeface="NikoshBAN" pitchFamily="2" charset="0"/>
                <a:cs typeface="NikoshBAN" pitchFamily="2" charset="0"/>
              </a:rPr>
              <a:t>স</a:t>
            </a:r>
            <a:r>
              <a:rPr lang="en-US" sz="2800" dirty="0" err="1" smtClean="0">
                <a:solidFill>
                  <a:schemeClr val="tx1"/>
                </a:solidFill>
                <a:latin typeface="NikoshBAN" pitchFamily="2" charset="0"/>
                <a:cs typeface="NikoshBAN" pitchFamily="2" charset="0"/>
              </a:rPr>
              <a:t>নাক্ত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পারবে</a:t>
            </a:r>
            <a:r>
              <a:rPr lang="bn-BD"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8" name="Rectangle 7"/>
          <p:cNvSpPr/>
          <p:nvPr/>
        </p:nvSpPr>
        <p:spPr>
          <a:xfrm>
            <a:off x="3759960" y="96911"/>
            <a:ext cx="2209800" cy="532172"/>
          </a:xfrm>
          <a:prstGeom prst="rec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4000" dirty="0">
                <a:solidFill>
                  <a:schemeClr val="tx1"/>
                </a:solidFill>
                <a:latin typeface="NikoshBAN" pitchFamily="2" charset="0"/>
                <a:cs typeface="NikoshBAN" pitchFamily="2" charset="0"/>
              </a:rPr>
              <a:t>শিখনফল</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42350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740392"/>
            <a:ext cx="5638800" cy="457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লবণ</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প</a:t>
            </a:r>
            <a:r>
              <a:rPr lang="en-US" sz="2400" dirty="0" err="1" smtClean="0">
                <a:solidFill>
                  <a:schemeClr val="tx1"/>
                </a:solidFill>
                <a:latin typeface="NikoshBAN" pitchFamily="2" charset="0"/>
                <a:cs typeface="NikoshBAN" pitchFamily="2" charset="0"/>
              </a:rPr>
              <a:t>ানির</a:t>
            </a:r>
            <a:r>
              <a:rPr lang="bn-BD" sz="2400" dirty="0" smtClean="0">
                <a:solidFill>
                  <a:schemeClr val="tx1"/>
                </a:solidFill>
                <a:latin typeface="NikoshBAN" pitchFamily="2" charset="0"/>
                <a:cs typeface="NikoshBAN" pitchFamily="2" charset="0"/>
              </a:rPr>
              <a:t> মিশ্রণ লিটমাস কাগজ দ্বারা পরীক্ষা করা </a:t>
            </a:r>
            <a:endParaRPr lang="en-US" sz="2400" dirty="0">
              <a:solidFill>
                <a:schemeClr val="tx1"/>
              </a:solidFill>
              <a:latin typeface="NikoshBAN" pitchFamily="2" charset="0"/>
              <a:cs typeface="NikoshBAN" pitchFamily="2" charset="0"/>
            </a:endParaRPr>
          </a:p>
        </p:txBody>
      </p:sp>
      <p:sp>
        <p:nvSpPr>
          <p:cNvPr id="4" name="Rectangle 3"/>
          <p:cNvSpPr/>
          <p:nvPr/>
        </p:nvSpPr>
        <p:spPr>
          <a:xfrm>
            <a:off x="3285067" y="84160"/>
            <a:ext cx="2980267" cy="457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জোড়ায় কাজ</a:t>
            </a:r>
            <a:endParaRPr lang="en-US" sz="2800" dirty="0">
              <a:solidFill>
                <a:schemeClr val="tx1"/>
              </a:solidFill>
              <a:latin typeface="NikoshBAN" pitchFamily="2" charset="0"/>
              <a:cs typeface="NikoshBAN" pitchFamily="2" charset="0"/>
            </a:endParaRPr>
          </a:p>
        </p:txBody>
      </p:sp>
      <p:sp>
        <p:nvSpPr>
          <p:cNvPr id="5" name="Rectangle 4"/>
          <p:cNvSpPr/>
          <p:nvPr/>
        </p:nvSpPr>
        <p:spPr>
          <a:xfrm>
            <a:off x="685800" y="1328382"/>
            <a:ext cx="2895600" cy="457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উপকরণ</a:t>
            </a:r>
            <a:endParaRPr lang="en-US" sz="2400" dirty="0">
              <a:solidFill>
                <a:schemeClr val="tx1"/>
              </a:solidFill>
              <a:latin typeface="NikoshBAN" pitchFamily="2" charset="0"/>
              <a:cs typeface="NikoshBAN" pitchFamily="2" charset="0"/>
            </a:endParaRPr>
          </a:p>
        </p:txBody>
      </p:sp>
      <p:pic>
        <p:nvPicPr>
          <p:cNvPr id="6" name="Picture 5" descr="1-Blue_and_red_litmus_paper.jpg"/>
          <p:cNvPicPr>
            <a:picLocks noChangeAspect="1"/>
          </p:cNvPicPr>
          <p:nvPr/>
        </p:nvPicPr>
        <p:blipFill>
          <a:blip r:embed="rId2"/>
          <a:srcRect l="30312" t="17500" r="35938" b="39663"/>
          <a:stretch>
            <a:fillRect/>
          </a:stretch>
        </p:blipFill>
        <p:spPr>
          <a:xfrm>
            <a:off x="9091688" y="1828800"/>
            <a:ext cx="1828800" cy="2057400"/>
          </a:xfrm>
          <a:prstGeom prst="rect">
            <a:avLst/>
          </a:prstGeom>
        </p:spPr>
      </p:pic>
      <p:sp>
        <p:nvSpPr>
          <p:cNvPr id="7" name="Rectangle 6"/>
          <p:cNvSpPr/>
          <p:nvPr/>
        </p:nvSpPr>
        <p:spPr>
          <a:xfrm>
            <a:off x="762000" y="5171368"/>
            <a:ext cx="11248030" cy="1371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latin typeface="NikoshBAN" pitchFamily="2" charset="0"/>
                <a:cs typeface="NikoshBAN" pitchFamily="2" charset="0"/>
              </a:rPr>
              <a:t>কর্মপদ্ধতি</a:t>
            </a:r>
            <a:r>
              <a:rPr lang="bn-IN" sz="2400" dirty="0" smtClean="0">
                <a:latin typeface="NikoshBAN" pitchFamily="2" charset="0"/>
                <a:cs typeface="NikoshBAN" pitchFamily="2" charset="0"/>
              </a:rPr>
              <a:t>:</a:t>
            </a:r>
            <a:r>
              <a:rPr lang="bn-BD" sz="2400" dirty="0" smtClean="0">
                <a:latin typeface="NikoshBAN" pitchFamily="2" charset="0"/>
                <a:cs typeface="NikoshBAN" pitchFamily="2" charset="0"/>
              </a:rPr>
              <a:t>  একটি কাঁচের গ্লাসে পানি নিয়ে এক চামচ লবণ দিয়ে নাড়া দাও।  এবার প্রথমে নীল লিটমাস কাগজ এবং পরে লাল লিটমাস কাগজ দ্রবণে ডুবাও। কী ঘটে পর্যবেক্ষণ করে খাতায় লিখ।</a:t>
            </a:r>
            <a:endParaRPr lang="en-US" sz="2400" dirty="0">
              <a:latin typeface="NikoshBAN" pitchFamily="2" charset="0"/>
              <a:cs typeface="NikoshBAN" pitchFamily="2" charset="0"/>
            </a:endParaRPr>
          </a:p>
        </p:txBody>
      </p:sp>
      <p:sp>
        <p:nvSpPr>
          <p:cNvPr id="8" name="Rectangle 7"/>
          <p:cNvSpPr/>
          <p:nvPr/>
        </p:nvSpPr>
        <p:spPr>
          <a:xfrm>
            <a:off x="1381841" y="4191000"/>
            <a:ext cx="2133600" cy="457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লবণ</a:t>
            </a:r>
            <a:endParaRPr lang="en-US" sz="2400" dirty="0">
              <a:solidFill>
                <a:schemeClr val="tx1"/>
              </a:solidFill>
              <a:latin typeface="NikoshBAN" pitchFamily="2" charset="0"/>
              <a:cs typeface="NikoshBAN" pitchFamily="2" charset="0"/>
            </a:endParaRPr>
          </a:p>
        </p:txBody>
      </p:sp>
      <p:sp>
        <p:nvSpPr>
          <p:cNvPr id="9" name="Rectangle 8"/>
          <p:cNvSpPr/>
          <p:nvPr/>
        </p:nvSpPr>
        <p:spPr>
          <a:xfrm>
            <a:off x="5361298" y="4267200"/>
            <a:ext cx="2057400" cy="457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পানিসহ কাঁচের গ্লাস</a:t>
            </a:r>
            <a:endParaRPr lang="en-US" sz="2400" dirty="0">
              <a:solidFill>
                <a:schemeClr val="tx1"/>
              </a:solidFill>
              <a:latin typeface="NikoshBAN" pitchFamily="2" charset="0"/>
              <a:cs typeface="NikoshBAN" pitchFamily="2" charset="0"/>
            </a:endParaRPr>
          </a:p>
        </p:txBody>
      </p:sp>
      <p:sp>
        <p:nvSpPr>
          <p:cNvPr id="10" name="Rectangle 9"/>
          <p:cNvSpPr/>
          <p:nvPr/>
        </p:nvSpPr>
        <p:spPr>
          <a:xfrm>
            <a:off x="9091688" y="4267200"/>
            <a:ext cx="1981200" cy="457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লিটমাস কগজ</a:t>
            </a:r>
            <a:endParaRPr lang="en-US" sz="2400" dirty="0">
              <a:solidFill>
                <a:schemeClr val="tx1"/>
              </a:solidFill>
              <a:latin typeface="NikoshBAN" pitchFamily="2" charset="0"/>
              <a:cs typeface="NikoshBAN" pitchFamily="2" charset="0"/>
            </a:endParaRPr>
          </a:p>
        </p:txBody>
      </p:sp>
      <p:pic>
        <p:nvPicPr>
          <p:cNvPr id="11" name="Picture 10" descr="seasalt4.jpg"/>
          <p:cNvPicPr>
            <a:picLocks noChangeAspect="1"/>
          </p:cNvPicPr>
          <p:nvPr/>
        </p:nvPicPr>
        <p:blipFill>
          <a:blip r:embed="rId3"/>
          <a:srcRect b="8397"/>
          <a:stretch>
            <a:fillRect/>
          </a:stretch>
        </p:blipFill>
        <p:spPr>
          <a:xfrm>
            <a:off x="1458041" y="1828800"/>
            <a:ext cx="2209800" cy="2057400"/>
          </a:xfrm>
          <a:prstGeom prst="rect">
            <a:avLst/>
          </a:prstGeom>
        </p:spPr>
      </p:pic>
      <p:pic>
        <p:nvPicPr>
          <p:cNvPr id="12" name="Picture 11" descr="images123467.jpg"/>
          <p:cNvPicPr>
            <a:picLocks noChangeAspect="1"/>
          </p:cNvPicPr>
          <p:nvPr/>
        </p:nvPicPr>
        <p:blipFill>
          <a:blip r:embed="rId4"/>
          <a:srcRect b="20295"/>
          <a:stretch>
            <a:fillRect/>
          </a:stretch>
        </p:blipFill>
        <p:spPr>
          <a:xfrm>
            <a:off x="5589898" y="1981200"/>
            <a:ext cx="1771650" cy="2057400"/>
          </a:xfrm>
          <a:prstGeom prst="rect">
            <a:avLst/>
          </a:prstGeom>
        </p:spPr>
      </p:pic>
    </p:spTree>
    <p:extLst>
      <p:ext uri="{BB962C8B-B14F-4D97-AF65-F5344CB8AC3E}">
        <p14:creationId xmlns:p14="http://schemas.microsoft.com/office/powerpoint/2010/main" val="3612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strips(downRigh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152400"/>
            <a:ext cx="63246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নিচের চিত্র দু’টি দেখ এবং তোমার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পরিক্ষণের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সঙ্গে</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তুলনা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a:t>
            </a:r>
            <a:r>
              <a:rPr lang="bn-BD"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7255630"/>
              </p:ext>
            </p:extLst>
          </p:nvPr>
        </p:nvGraphicFramePr>
        <p:xfrm>
          <a:off x="1219199" y="4233080"/>
          <a:ext cx="10326806" cy="2407920"/>
        </p:xfrm>
        <a:graphic>
          <a:graphicData uri="http://schemas.openxmlformats.org/drawingml/2006/table">
            <a:tbl>
              <a:tblPr firstRow="1" bandRow="1">
                <a:tableStyleId>{5C22544A-7EE6-4342-B048-85BDC9FD1C3A}</a:tableStyleId>
              </a:tblPr>
              <a:tblGrid>
                <a:gridCol w="1588739"/>
                <a:gridCol w="4766218"/>
                <a:gridCol w="3971849"/>
              </a:tblGrid>
              <a:tr h="381000">
                <a:tc>
                  <a:txBody>
                    <a:bodyPr/>
                    <a:lstStyle/>
                    <a:p>
                      <a:pPr algn="ctr"/>
                      <a:r>
                        <a:rPr lang="bn-BD" sz="2000" b="0" dirty="0" smtClean="0">
                          <a:solidFill>
                            <a:schemeClr val="tx1"/>
                          </a:solidFill>
                          <a:latin typeface="NikoshBAN" pitchFamily="2" charset="0"/>
                          <a:cs typeface="NikoshBAN" pitchFamily="2" charset="0"/>
                        </a:rPr>
                        <a:t>পরীক্ষা নং</a:t>
                      </a:r>
                      <a:endParaRPr lang="en-US" sz="2000" b="0" dirty="0">
                        <a:solidFill>
                          <a:schemeClr val="tx1"/>
                        </a:solidFill>
                        <a:latin typeface="NikoshBAN" pitchFamily="2" charset="0"/>
                        <a:cs typeface="NikoshBAN" pitchFamily="2" charset="0"/>
                      </a:endParaRPr>
                    </a:p>
                  </a:txBody>
                  <a:tcPr anchor="ctr">
                    <a:solidFill>
                      <a:schemeClr val="accent1">
                        <a:lumMod val="40000"/>
                        <a:lumOff val="60000"/>
                      </a:schemeClr>
                    </a:solidFill>
                  </a:tcPr>
                </a:tc>
                <a:tc>
                  <a:txBody>
                    <a:bodyPr/>
                    <a:lstStyle/>
                    <a:p>
                      <a:pPr algn="ctr"/>
                      <a:r>
                        <a:rPr lang="bn-BD" sz="2000" b="0" dirty="0" smtClean="0">
                          <a:solidFill>
                            <a:schemeClr val="tx1"/>
                          </a:solidFill>
                          <a:latin typeface="NikoshBAN" pitchFamily="2" charset="0"/>
                          <a:cs typeface="NikoshBAN" pitchFamily="2" charset="0"/>
                        </a:rPr>
                        <a:t>পর্যবেক্ষণ</a:t>
                      </a:r>
                      <a:endParaRPr lang="en-US" sz="2000" b="0" dirty="0">
                        <a:solidFill>
                          <a:schemeClr val="tx1"/>
                        </a:solidFill>
                        <a:latin typeface="NikoshBAN" pitchFamily="2" charset="0"/>
                        <a:cs typeface="NikoshBAN" pitchFamily="2" charset="0"/>
                      </a:endParaRPr>
                    </a:p>
                  </a:txBody>
                  <a:tcPr>
                    <a:solidFill>
                      <a:schemeClr val="accent1">
                        <a:lumMod val="40000"/>
                        <a:lumOff val="60000"/>
                      </a:schemeClr>
                    </a:solidFill>
                  </a:tcPr>
                </a:tc>
                <a:tc>
                  <a:txBody>
                    <a:bodyPr/>
                    <a:lstStyle/>
                    <a:p>
                      <a:pPr algn="ctr"/>
                      <a:r>
                        <a:rPr lang="bn-BD" sz="2000" b="0" dirty="0" smtClean="0">
                          <a:solidFill>
                            <a:schemeClr val="tx1"/>
                          </a:solidFill>
                          <a:latin typeface="NikoshBAN" pitchFamily="2" charset="0"/>
                          <a:cs typeface="NikoshBAN" pitchFamily="2" charset="0"/>
                        </a:rPr>
                        <a:t>সিদ্ধান্ত</a:t>
                      </a:r>
                      <a:endParaRPr lang="en-US" sz="2000" b="0" dirty="0">
                        <a:solidFill>
                          <a:schemeClr val="tx1"/>
                        </a:solidFill>
                        <a:latin typeface="NikoshBAN" pitchFamily="2" charset="0"/>
                        <a:cs typeface="NikoshBAN" pitchFamily="2" charset="0"/>
                      </a:endParaRPr>
                    </a:p>
                  </a:txBody>
                  <a:tcPr>
                    <a:solidFill>
                      <a:schemeClr val="accent1">
                        <a:lumMod val="40000"/>
                        <a:lumOff val="60000"/>
                      </a:schemeClr>
                    </a:solidFill>
                  </a:tcPr>
                </a:tc>
              </a:tr>
              <a:tr h="654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400" dirty="0" smtClean="0">
                          <a:solidFill>
                            <a:schemeClr val="tx1"/>
                          </a:solidFill>
                          <a:latin typeface="NikoshBAN" pitchFamily="2" charset="0"/>
                          <a:cs typeface="NikoshBAN" pitchFamily="2" charset="0"/>
                        </a:rPr>
                        <a:t>১।</a:t>
                      </a:r>
                      <a:endParaRPr lang="en-US" sz="2400" dirty="0" smtClean="0">
                        <a:solidFill>
                          <a:schemeClr val="tx1"/>
                        </a:solidFill>
                        <a:latin typeface="NikoshBAN" pitchFamily="2" charset="0"/>
                        <a:cs typeface="NikoshBAN" pitchFamily="2" charset="0"/>
                      </a:endParaRPr>
                    </a:p>
                  </a:txBody>
                  <a:tcPr anchor="ctr">
                    <a:solidFill>
                      <a:schemeClr val="accent2">
                        <a:lumMod val="40000"/>
                        <a:lumOff val="60000"/>
                      </a:schemeClr>
                    </a:solidFill>
                  </a:tcPr>
                </a:tc>
                <a:tc>
                  <a:txBody>
                    <a:bodyPr/>
                    <a:lstStyle/>
                    <a:p>
                      <a:pPr algn="l"/>
                      <a:endParaRPr lang="bn-BD" sz="2000" dirty="0" smtClean="0">
                        <a:solidFill>
                          <a:schemeClr val="tx1"/>
                        </a:solidFill>
                        <a:latin typeface="NikoshBAN" pitchFamily="2" charset="0"/>
                        <a:cs typeface="NikoshBAN" pitchFamily="2" charset="0"/>
                      </a:endParaRPr>
                    </a:p>
                    <a:p>
                      <a:pPr algn="l"/>
                      <a:endParaRPr lang="bn-BD" sz="2000" dirty="0" smtClean="0">
                        <a:solidFill>
                          <a:schemeClr val="tx1"/>
                        </a:solidFill>
                        <a:latin typeface="NikoshBAN" pitchFamily="2" charset="0"/>
                        <a:cs typeface="NikoshBAN" pitchFamily="2" charset="0"/>
                      </a:endParaRPr>
                    </a:p>
                    <a:p>
                      <a:pPr algn="l"/>
                      <a:endParaRPr lang="en-US" sz="2000" dirty="0">
                        <a:solidFill>
                          <a:schemeClr val="tx1"/>
                        </a:solidFill>
                        <a:latin typeface="NikoshBAN" pitchFamily="2" charset="0"/>
                        <a:cs typeface="NikoshBAN" pitchFamily="2" charset="0"/>
                      </a:endParaRPr>
                    </a:p>
                  </a:txBody>
                  <a:tcPr>
                    <a:solidFill>
                      <a:schemeClr val="accent2">
                        <a:lumMod val="40000"/>
                        <a:lumOff val="60000"/>
                      </a:schemeClr>
                    </a:solidFill>
                  </a:tcPr>
                </a:tc>
                <a:tc rowSpan="2">
                  <a:txBody>
                    <a:bodyPr/>
                    <a:lstStyle/>
                    <a:p>
                      <a:pPr algn="l"/>
                      <a:endParaRPr lang="en-US" sz="2000" dirty="0">
                        <a:solidFill>
                          <a:schemeClr val="tx1"/>
                        </a:solidFill>
                        <a:latin typeface="NikoshBAN" pitchFamily="2" charset="0"/>
                        <a:cs typeface="NikoshBAN" pitchFamily="2" charset="0"/>
                      </a:endParaRPr>
                    </a:p>
                  </a:txBody>
                  <a:tcPr>
                    <a:solidFill>
                      <a:schemeClr val="bg2">
                        <a:lumMod val="75000"/>
                      </a:schemeClr>
                    </a:solidFill>
                  </a:tcPr>
                </a:tc>
              </a:tr>
              <a:tr h="654900">
                <a:tc>
                  <a:txBody>
                    <a:bodyPr/>
                    <a:lstStyle/>
                    <a:p>
                      <a:pPr algn="ctr"/>
                      <a:r>
                        <a:rPr lang="bn-BD" sz="2400" dirty="0" smtClean="0">
                          <a:solidFill>
                            <a:schemeClr val="tx1"/>
                          </a:solidFill>
                          <a:latin typeface="NikoshBAN" pitchFamily="2" charset="0"/>
                          <a:cs typeface="NikoshBAN" pitchFamily="2" charset="0"/>
                        </a:rPr>
                        <a:t>২।</a:t>
                      </a:r>
                      <a:endParaRPr lang="en-US" sz="2400" dirty="0">
                        <a:solidFill>
                          <a:schemeClr val="tx1"/>
                        </a:solidFill>
                        <a:latin typeface="NikoshBAN" pitchFamily="2" charset="0"/>
                        <a:cs typeface="NikoshBAN" pitchFamily="2" charset="0"/>
                      </a:endParaRPr>
                    </a:p>
                  </a:txBody>
                  <a:tcPr anchor="ctr">
                    <a:solidFill>
                      <a:schemeClr val="accent4">
                        <a:lumMod val="60000"/>
                        <a:lumOff val="40000"/>
                      </a:schemeClr>
                    </a:solidFill>
                  </a:tcPr>
                </a:tc>
                <a:tc>
                  <a:txBody>
                    <a:bodyPr/>
                    <a:lstStyle/>
                    <a:p>
                      <a:pPr algn="l"/>
                      <a:endParaRPr lang="bn-BD" sz="2000" dirty="0" smtClean="0">
                        <a:solidFill>
                          <a:schemeClr val="tx1"/>
                        </a:solidFill>
                        <a:latin typeface="NikoshBAN" pitchFamily="2" charset="0"/>
                        <a:cs typeface="NikoshBAN" pitchFamily="2" charset="0"/>
                      </a:endParaRPr>
                    </a:p>
                    <a:p>
                      <a:pPr algn="l"/>
                      <a:endParaRPr lang="bn-BD" sz="2000" dirty="0" smtClean="0">
                        <a:solidFill>
                          <a:schemeClr val="tx1"/>
                        </a:solidFill>
                        <a:latin typeface="NikoshBAN" pitchFamily="2" charset="0"/>
                        <a:cs typeface="NikoshBAN" pitchFamily="2" charset="0"/>
                      </a:endParaRPr>
                    </a:p>
                    <a:p>
                      <a:pPr algn="l"/>
                      <a:endParaRPr lang="en-US" sz="2000" dirty="0">
                        <a:solidFill>
                          <a:schemeClr val="tx1"/>
                        </a:solidFill>
                        <a:latin typeface="NikoshBAN" pitchFamily="2" charset="0"/>
                        <a:cs typeface="NikoshBAN" pitchFamily="2" charset="0"/>
                      </a:endParaRPr>
                    </a:p>
                  </a:txBody>
                  <a:tcPr>
                    <a:solidFill>
                      <a:schemeClr val="accent4">
                        <a:lumMod val="60000"/>
                        <a:lumOff val="40000"/>
                      </a:schemeClr>
                    </a:solidFill>
                  </a:tcPr>
                </a:tc>
                <a:tc vMerge="1">
                  <a:txBody>
                    <a:bodyPr/>
                    <a:lstStyle/>
                    <a:p>
                      <a:pPr algn="l"/>
                      <a:endParaRPr lang="en-US" sz="2000" dirty="0">
                        <a:solidFill>
                          <a:schemeClr val="tx1"/>
                        </a:solidFill>
                        <a:latin typeface="NikoshBAN" pitchFamily="2" charset="0"/>
                        <a:cs typeface="NikoshBAN" pitchFamily="2" charset="0"/>
                      </a:endParaRPr>
                    </a:p>
                  </a:txBody>
                  <a:tcPr>
                    <a:solidFill>
                      <a:schemeClr val="accent3">
                        <a:lumMod val="40000"/>
                        <a:lumOff val="60000"/>
                      </a:schemeClr>
                    </a:solidFill>
                  </a:tcPr>
                </a:tc>
              </a:tr>
            </a:tbl>
          </a:graphicData>
        </a:graphic>
      </p:graphicFrame>
      <p:sp>
        <p:nvSpPr>
          <p:cNvPr id="5" name="Rectangle 4"/>
          <p:cNvSpPr/>
          <p:nvPr/>
        </p:nvSpPr>
        <p:spPr>
          <a:xfrm>
            <a:off x="7933908" y="4763072"/>
            <a:ext cx="3270905" cy="12954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লবণের দ্রবণ এসিড বা ক্ষারক নয়। নিরপেক্ষ পদার্থ।</a:t>
            </a:r>
            <a:endParaRPr lang="en-US" sz="2400" dirty="0">
              <a:solidFill>
                <a:schemeClr val="tx1"/>
              </a:solidFill>
              <a:latin typeface="NikoshBAN" pitchFamily="2" charset="0"/>
              <a:cs typeface="NikoshBAN" pitchFamily="2" charset="0"/>
            </a:endParaRPr>
          </a:p>
        </p:txBody>
      </p:sp>
      <p:sp>
        <p:nvSpPr>
          <p:cNvPr id="6" name="Rectangle 5"/>
          <p:cNvSpPr/>
          <p:nvPr/>
        </p:nvSpPr>
        <p:spPr>
          <a:xfrm>
            <a:off x="3295934" y="5708177"/>
            <a:ext cx="2819400" cy="10668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নীল লিটমাসের রং পরিবর্তন হলো না। </a:t>
            </a:r>
            <a:endParaRPr lang="en-US" sz="2400" dirty="0">
              <a:solidFill>
                <a:schemeClr val="tx1"/>
              </a:solidFill>
              <a:latin typeface="NikoshBAN" pitchFamily="2" charset="0"/>
              <a:cs typeface="NikoshBAN" pitchFamily="2" charset="0"/>
            </a:endParaRPr>
          </a:p>
        </p:txBody>
      </p:sp>
      <p:sp>
        <p:nvSpPr>
          <p:cNvPr id="7" name="Rectangle 6"/>
          <p:cNvSpPr/>
          <p:nvPr/>
        </p:nvSpPr>
        <p:spPr>
          <a:xfrm>
            <a:off x="3229973" y="4698243"/>
            <a:ext cx="2843284" cy="8382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লাল লিটমাসের রং পরিবর্তন হলো না।</a:t>
            </a:r>
            <a:endParaRPr lang="en-US" sz="2400" dirty="0">
              <a:solidFill>
                <a:schemeClr val="tx1"/>
              </a:solidFill>
              <a:latin typeface="NikoshBAN" pitchFamily="2" charset="0"/>
              <a:cs typeface="NikoshBAN" pitchFamily="2" charset="0"/>
            </a:endParaRPr>
          </a:p>
        </p:txBody>
      </p:sp>
      <p:sp>
        <p:nvSpPr>
          <p:cNvPr id="8" name="Rectangle 7"/>
          <p:cNvSpPr/>
          <p:nvPr/>
        </p:nvSpPr>
        <p:spPr>
          <a:xfrm>
            <a:off x="1269241" y="3531360"/>
            <a:ext cx="51816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নিচের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ছকের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সঙ্গে</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তোমার</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 ছক মিলিয়ে নাও </a:t>
            </a:r>
            <a:endParaRPr lang="en-US" sz="2400" dirty="0">
              <a:solidFill>
                <a:schemeClr val="tx1"/>
              </a:solidFill>
              <a:latin typeface="NikoshBAN" pitchFamily="2" charset="0"/>
              <a:cs typeface="NikoshBAN" pitchFamily="2" charset="0"/>
            </a:endParaRPr>
          </a:p>
        </p:txBody>
      </p:sp>
      <p:grpSp>
        <p:nvGrpSpPr>
          <p:cNvPr id="9" name="Group 8"/>
          <p:cNvGrpSpPr/>
          <p:nvPr/>
        </p:nvGrpSpPr>
        <p:grpSpPr>
          <a:xfrm>
            <a:off x="774509" y="762000"/>
            <a:ext cx="2057400" cy="2210000"/>
            <a:chOff x="3505200" y="1480613"/>
            <a:chExt cx="2896162" cy="2588483"/>
          </a:xfrm>
        </p:grpSpPr>
        <p:sp>
          <p:nvSpPr>
            <p:cNvPr id="10" name="Can 9"/>
            <p:cNvSpPr/>
            <p:nvPr/>
          </p:nvSpPr>
          <p:spPr>
            <a:xfrm>
              <a:off x="3505200" y="2438400"/>
              <a:ext cx="2514600" cy="16002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3505200" y="3095744"/>
              <a:ext cx="2514600" cy="942856"/>
            </a:xfrm>
            <a:prstGeom prst="can">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11"/>
            <p:cNvSpPr/>
            <p:nvPr/>
          </p:nvSpPr>
          <p:spPr>
            <a:xfrm rot="17821983">
              <a:off x="4058087" y="2548329"/>
              <a:ext cx="2588483" cy="45305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724401" y="3334803"/>
              <a:ext cx="609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10518297">
              <a:off x="4877362" y="2720279"/>
              <a:ext cx="1524000" cy="76200"/>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7606358" y="999700"/>
            <a:ext cx="2057400" cy="2005074"/>
            <a:chOff x="4876800" y="1936603"/>
            <a:chExt cx="2057400" cy="2005074"/>
          </a:xfrm>
        </p:grpSpPr>
        <p:sp>
          <p:nvSpPr>
            <p:cNvPr id="16" name="Can 15"/>
            <p:cNvSpPr/>
            <p:nvPr/>
          </p:nvSpPr>
          <p:spPr>
            <a:xfrm>
              <a:off x="4876800" y="2745423"/>
              <a:ext cx="1786343" cy="1163782"/>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p:cNvSpPr/>
            <p:nvPr/>
          </p:nvSpPr>
          <p:spPr>
            <a:xfrm>
              <a:off x="4876800" y="3276600"/>
              <a:ext cx="1786343" cy="632605"/>
            </a:xfrm>
            <a:prstGeom prst="can">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accent3">
                    <a:lumMod val="40000"/>
                    <a:lumOff val="60000"/>
                  </a:schemeClr>
                </a:solidFill>
              </a:endParaRPr>
            </a:p>
          </p:txBody>
        </p:sp>
        <p:sp>
          <p:nvSpPr>
            <p:cNvPr id="18" name="Rectangle 17"/>
            <p:cNvSpPr/>
            <p:nvPr/>
          </p:nvSpPr>
          <p:spPr>
            <a:xfrm rot="17821983">
              <a:off x="5225330" y="2770256"/>
              <a:ext cx="2005074" cy="3377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p:cNvSpPr/>
            <p:nvPr/>
          </p:nvSpPr>
          <p:spPr>
            <a:xfrm rot="10518297">
              <a:off x="5851568" y="2950425"/>
              <a:ext cx="1082632" cy="55418"/>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p:nvPr/>
          </p:nvCxnSpPr>
          <p:spPr>
            <a:xfrm>
              <a:off x="5742906" y="3442447"/>
              <a:ext cx="433053" cy="1155"/>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010845" y="2107842"/>
            <a:ext cx="4634558" cy="522400"/>
            <a:chOff x="3048000" y="2133600"/>
            <a:chExt cx="4634558" cy="522400"/>
          </a:xfrm>
        </p:grpSpPr>
        <p:sp>
          <p:nvSpPr>
            <p:cNvPr id="22" name="Rectangle 21"/>
            <p:cNvSpPr/>
            <p:nvPr/>
          </p:nvSpPr>
          <p:spPr>
            <a:xfrm>
              <a:off x="3429000" y="2133600"/>
              <a:ext cx="20574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latin typeface="NikoshBAN" pitchFamily="2" charset="0"/>
                  <a:cs typeface="NikoshBAN" pitchFamily="2" charset="0"/>
                </a:rPr>
                <a:t>লবণ</a:t>
              </a:r>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পানির</a:t>
              </a:r>
              <a:r>
                <a:rPr lang="bn-BD" sz="2800" dirty="0" smtClean="0">
                  <a:latin typeface="NikoshBAN" pitchFamily="2" charset="0"/>
                  <a:cs typeface="NikoshBAN" pitchFamily="2" charset="0"/>
                </a:rPr>
                <a:t> দ্রবণ</a:t>
              </a:r>
              <a:endParaRPr lang="en-US" sz="2800" dirty="0">
                <a:latin typeface="NikoshBAN" pitchFamily="2" charset="0"/>
                <a:cs typeface="NikoshBAN" pitchFamily="2" charset="0"/>
              </a:endParaRPr>
            </a:p>
          </p:txBody>
        </p:sp>
        <p:cxnSp>
          <p:nvCxnSpPr>
            <p:cNvPr id="23" name="Straight Arrow Connector 22"/>
            <p:cNvCxnSpPr>
              <a:stCxn id="22" idx="1"/>
            </p:cNvCxnSpPr>
            <p:nvPr/>
          </p:nvCxnSpPr>
          <p:spPr>
            <a:xfrm rot="10800000">
              <a:off x="3048000" y="23622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3"/>
              <a:endCxn id="17" idx="2"/>
            </p:cNvCxnSpPr>
            <p:nvPr/>
          </p:nvCxnSpPr>
          <p:spPr>
            <a:xfrm>
              <a:off x="5486400" y="2362200"/>
              <a:ext cx="2196158" cy="293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971800" y="1152100"/>
            <a:ext cx="4962108" cy="457200"/>
            <a:chOff x="3048002" y="2133600"/>
            <a:chExt cx="2819398" cy="457200"/>
          </a:xfrm>
        </p:grpSpPr>
        <p:sp>
          <p:nvSpPr>
            <p:cNvPr id="26" name="Rectangle 25"/>
            <p:cNvSpPr/>
            <p:nvPr/>
          </p:nvSpPr>
          <p:spPr>
            <a:xfrm>
              <a:off x="3733800" y="2133600"/>
              <a:ext cx="13716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latin typeface="NikoshBAN" pitchFamily="2" charset="0"/>
                  <a:cs typeface="NikoshBAN" pitchFamily="2" charset="0"/>
                </a:rPr>
                <a:t>লিটমাস কাগজ</a:t>
              </a:r>
            </a:p>
          </p:txBody>
        </p:sp>
        <p:cxnSp>
          <p:nvCxnSpPr>
            <p:cNvPr id="27" name="Straight Arrow Connector 26"/>
            <p:cNvCxnSpPr>
              <a:stCxn id="26" idx="1"/>
            </p:cNvCxnSpPr>
            <p:nvPr/>
          </p:nvCxnSpPr>
          <p:spPr>
            <a:xfrm rot="10800000">
              <a:off x="3048002" y="2362200"/>
              <a:ext cx="685799"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3"/>
            </p:cNvCxnSpPr>
            <p:nvPr/>
          </p:nvCxnSpPr>
          <p:spPr>
            <a:xfrm flipV="1">
              <a:off x="5105400" y="2342100"/>
              <a:ext cx="762000" cy="20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33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8962" y="70512"/>
            <a:ext cx="60198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বেগুনি বাঁধাকপির নির্যাস দিয়ে অম্ল ও ক্ষারক শনাক্তকরণ।</a:t>
            </a:r>
            <a:endParaRPr lang="en-US" sz="2400" dirty="0">
              <a:solidFill>
                <a:schemeClr val="tx1"/>
              </a:solidFill>
              <a:latin typeface="NikoshBAN" pitchFamily="2" charset="0"/>
              <a:cs typeface="NikoshBAN" pitchFamily="2" charset="0"/>
            </a:endParaRPr>
          </a:p>
        </p:txBody>
      </p:sp>
      <p:sp>
        <p:nvSpPr>
          <p:cNvPr id="4" name="Rectangle 3"/>
          <p:cNvSpPr/>
          <p:nvPr/>
        </p:nvSpPr>
        <p:spPr>
          <a:xfrm>
            <a:off x="457200" y="685800"/>
            <a:ext cx="28194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প্রয়োজনীয় উপকরণ</a:t>
            </a:r>
            <a:endParaRPr lang="en-US" sz="2400" dirty="0">
              <a:solidFill>
                <a:schemeClr val="tx1"/>
              </a:solidFill>
              <a:latin typeface="NikoshBAN" pitchFamily="2" charset="0"/>
              <a:cs typeface="NikoshBAN" pitchFamily="2" charset="0"/>
            </a:endParaRPr>
          </a:p>
        </p:txBody>
      </p:sp>
      <p:grpSp>
        <p:nvGrpSpPr>
          <p:cNvPr id="5" name="Group 4"/>
          <p:cNvGrpSpPr/>
          <p:nvPr/>
        </p:nvGrpSpPr>
        <p:grpSpPr>
          <a:xfrm>
            <a:off x="4764210" y="4114800"/>
            <a:ext cx="2362200" cy="2438400"/>
            <a:chOff x="609600" y="4038601"/>
            <a:chExt cx="2362200" cy="2438400"/>
          </a:xfrm>
        </p:grpSpPr>
        <p:grpSp>
          <p:nvGrpSpPr>
            <p:cNvPr id="6" name="Group 5"/>
            <p:cNvGrpSpPr/>
            <p:nvPr/>
          </p:nvGrpSpPr>
          <p:grpSpPr>
            <a:xfrm>
              <a:off x="609600" y="4038601"/>
              <a:ext cx="2362200" cy="2023066"/>
              <a:chOff x="762000" y="5105402"/>
              <a:chExt cx="2209800" cy="1752600"/>
            </a:xfrm>
          </p:grpSpPr>
          <p:pic>
            <p:nvPicPr>
              <p:cNvPr id="9" name="Picture 8" descr="0001.png"/>
              <p:cNvPicPr>
                <a:picLocks noChangeAspect="1"/>
              </p:cNvPicPr>
              <p:nvPr/>
            </p:nvPicPr>
            <p:blipFill>
              <a:blip r:embed="rId2"/>
              <a:stretch>
                <a:fillRect/>
              </a:stretch>
            </p:blipFill>
            <p:spPr>
              <a:xfrm>
                <a:off x="762000" y="5105402"/>
                <a:ext cx="2209800" cy="1752600"/>
              </a:xfrm>
              <a:prstGeom prst="rect">
                <a:avLst/>
              </a:prstGeom>
            </p:spPr>
          </p:pic>
          <p:sp>
            <p:nvSpPr>
              <p:cNvPr id="10" name="Can 9"/>
              <p:cNvSpPr/>
              <p:nvPr/>
            </p:nvSpPr>
            <p:spPr>
              <a:xfrm>
                <a:off x="1151965" y="5807368"/>
                <a:ext cx="1554794" cy="974432"/>
              </a:xfrm>
              <a:prstGeom prst="can">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7" name="Rectangle 6"/>
            <p:cNvSpPr/>
            <p:nvPr/>
          </p:nvSpPr>
          <p:spPr>
            <a:xfrm>
              <a:off x="1143000" y="5207000"/>
              <a:ext cx="1523999" cy="7366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কপির নির্যাস</a:t>
              </a:r>
              <a:endParaRPr lang="en-US" sz="2400" dirty="0">
                <a:solidFill>
                  <a:schemeClr val="tx1"/>
                </a:solidFill>
                <a:latin typeface="NikoshBAN" pitchFamily="2" charset="0"/>
                <a:cs typeface="NikoshBAN" pitchFamily="2" charset="0"/>
              </a:endParaRPr>
            </a:p>
          </p:txBody>
        </p:sp>
        <p:sp>
          <p:nvSpPr>
            <p:cNvPr id="8" name="Rectangle 7"/>
            <p:cNvSpPr/>
            <p:nvPr/>
          </p:nvSpPr>
          <p:spPr>
            <a:xfrm>
              <a:off x="990600" y="6067779"/>
              <a:ext cx="1828800" cy="40922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বিকার</a:t>
              </a:r>
              <a:endParaRPr lang="en-US" sz="2400" dirty="0">
                <a:solidFill>
                  <a:schemeClr val="tx1"/>
                </a:solidFill>
                <a:latin typeface="NikoshBAN" pitchFamily="2" charset="0"/>
                <a:cs typeface="NikoshBAN" pitchFamily="2" charset="0"/>
              </a:endParaRPr>
            </a:p>
          </p:txBody>
        </p:sp>
      </p:grpSp>
      <p:grpSp>
        <p:nvGrpSpPr>
          <p:cNvPr id="11" name="Group 10"/>
          <p:cNvGrpSpPr/>
          <p:nvPr/>
        </p:nvGrpSpPr>
        <p:grpSpPr>
          <a:xfrm>
            <a:off x="7981672" y="3886200"/>
            <a:ext cx="3408683" cy="2667000"/>
            <a:chOff x="5334000" y="3733800"/>
            <a:chExt cx="3408683" cy="2667000"/>
          </a:xfrm>
        </p:grpSpPr>
        <p:grpSp>
          <p:nvGrpSpPr>
            <p:cNvPr id="12" name="Group 11"/>
            <p:cNvGrpSpPr/>
            <p:nvPr/>
          </p:nvGrpSpPr>
          <p:grpSpPr>
            <a:xfrm>
              <a:off x="5334000" y="3733800"/>
              <a:ext cx="3408683" cy="2667000"/>
              <a:chOff x="6096000" y="1524000"/>
              <a:chExt cx="2667000" cy="2769577"/>
            </a:xfrm>
          </p:grpSpPr>
          <p:grpSp>
            <p:nvGrpSpPr>
              <p:cNvPr id="15" name="Group 14"/>
              <p:cNvGrpSpPr/>
              <p:nvPr/>
            </p:nvGrpSpPr>
            <p:grpSpPr>
              <a:xfrm>
                <a:off x="6096000" y="1524000"/>
                <a:ext cx="2667000" cy="2286000"/>
                <a:chOff x="4876800" y="1676400"/>
                <a:chExt cx="2362200" cy="2590800"/>
              </a:xfrm>
            </p:grpSpPr>
            <p:pic>
              <p:nvPicPr>
                <p:cNvPr id="17" name="Picture 16" descr="12456881041066235714JaggyGT_Test_Tubes.svg.hi.png"/>
                <p:cNvPicPr>
                  <a:picLocks noChangeAspect="1"/>
                </p:cNvPicPr>
                <p:nvPr/>
              </p:nvPicPr>
              <p:blipFill>
                <a:blip r:embed="rId3"/>
                <a:srcRect l="8621" r="37931"/>
                <a:stretch>
                  <a:fillRect/>
                </a:stretch>
              </p:blipFill>
              <p:spPr>
                <a:xfrm>
                  <a:off x="4876800" y="1676400"/>
                  <a:ext cx="2362200" cy="2590800"/>
                </a:xfrm>
                <a:prstGeom prst="rect">
                  <a:avLst/>
                </a:prstGeom>
              </p:spPr>
            </p:pic>
            <p:sp>
              <p:nvSpPr>
                <p:cNvPr id="18" name="Rectangle 17"/>
                <p:cNvSpPr/>
                <p:nvPr/>
              </p:nvSpPr>
              <p:spPr>
                <a:xfrm>
                  <a:off x="5152622" y="3276601"/>
                  <a:ext cx="66061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chemeClr val="tx1"/>
                      </a:solidFill>
                      <a:latin typeface="NikoshBAN" pitchFamily="2" charset="0"/>
                      <a:cs typeface="NikoshBAN" pitchFamily="2" charset="0"/>
                    </a:rPr>
                    <a:t>ভিনেগার</a:t>
                  </a:r>
                  <a:endParaRPr lang="en-US" sz="2000" dirty="0">
                    <a:solidFill>
                      <a:schemeClr val="tx1"/>
                    </a:solidFill>
                    <a:latin typeface="NikoshBAN" pitchFamily="2" charset="0"/>
                    <a:cs typeface="NikoshBAN" pitchFamily="2" charset="0"/>
                  </a:endParaRPr>
                </a:p>
              </p:txBody>
            </p:sp>
            <p:sp>
              <p:nvSpPr>
                <p:cNvPr id="19" name="Rectangle 18"/>
                <p:cNvSpPr/>
                <p:nvPr/>
              </p:nvSpPr>
              <p:spPr>
                <a:xfrm>
                  <a:off x="6309012" y="3276600"/>
                  <a:ext cx="715241"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সাবান পানি</a:t>
                  </a:r>
                  <a:endParaRPr lang="en-US" dirty="0">
                    <a:solidFill>
                      <a:schemeClr val="tx1"/>
                    </a:solidFill>
                    <a:latin typeface="NikoshBAN" pitchFamily="2" charset="0"/>
                    <a:cs typeface="NikoshBAN" pitchFamily="2" charset="0"/>
                  </a:endParaRPr>
                </a:p>
              </p:txBody>
            </p:sp>
            <p:sp>
              <p:nvSpPr>
                <p:cNvPr id="20" name="Rectangle 19"/>
                <p:cNvSpPr/>
                <p:nvPr/>
              </p:nvSpPr>
              <p:spPr>
                <a:xfrm>
                  <a:off x="7010400" y="2720788"/>
                  <a:ext cx="228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6632579" y="3912576"/>
                <a:ext cx="1981199" cy="38100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টেস্টটিউব</a:t>
                </a:r>
                <a:endParaRPr lang="en-US" sz="2400" dirty="0">
                  <a:solidFill>
                    <a:schemeClr val="tx1"/>
                  </a:solidFill>
                  <a:latin typeface="NikoshBAN" pitchFamily="2" charset="0"/>
                  <a:cs typeface="NikoshBAN" pitchFamily="2" charset="0"/>
                </a:endParaRPr>
              </a:p>
            </p:txBody>
          </p:sp>
        </p:grpSp>
        <p:sp>
          <p:nvSpPr>
            <p:cNvPr id="13" name="Oval 12"/>
            <p:cNvSpPr/>
            <p:nvPr/>
          </p:nvSpPr>
          <p:spPr>
            <a:xfrm>
              <a:off x="7467600" y="5029200"/>
              <a:ext cx="914400" cy="762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91200" y="5029200"/>
              <a:ext cx="9144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8656095" y="1267178"/>
            <a:ext cx="2644254" cy="2238022"/>
            <a:chOff x="6019800" y="1676400"/>
            <a:chExt cx="2514600" cy="2238022"/>
          </a:xfrm>
        </p:grpSpPr>
        <p:pic>
          <p:nvPicPr>
            <p:cNvPr id="22" name="Picture 21" descr="images.jpg"/>
            <p:cNvPicPr>
              <a:picLocks noChangeAspect="1"/>
            </p:cNvPicPr>
            <p:nvPr/>
          </p:nvPicPr>
          <p:blipFill>
            <a:blip r:embed="rId4"/>
            <a:srcRect t="17241"/>
            <a:stretch>
              <a:fillRect/>
            </a:stretch>
          </p:blipFill>
          <p:spPr>
            <a:xfrm>
              <a:off x="6019800" y="1676400"/>
              <a:ext cx="2514600" cy="1828800"/>
            </a:xfrm>
            <a:prstGeom prst="rect">
              <a:avLst/>
            </a:prstGeom>
            <a:ln w="12700">
              <a:solidFill>
                <a:schemeClr val="tx1"/>
              </a:solidFill>
            </a:ln>
          </p:spPr>
        </p:pic>
        <p:sp>
          <p:nvSpPr>
            <p:cNvPr id="23" name="Rectangle 22"/>
            <p:cNvSpPr/>
            <p:nvPr/>
          </p:nvSpPr>
          <p:spPr>
            <a:xfrm>
              <a:off x="6019800" y="3505200"/>
              <a:ext cx="2514600" cy="40922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সাবান</a:t>
              </a:r>
              <a:endParaRPr lang="en-US" sz="2400" dirty="0">
                <a:solidFill>
                  <a:schemeClr val="tx1"/>
                </a:solidFill>
                <a:latin typeface="NikoshBAN" pitchFamily="2" charset="0"/>
                <a:cs typeface="NikoshBAN" pitchFamily="2" charset="0"/>
              </a:endParaRPr>
            </a:p>
          </p:txBody>
        </p:sp>
      </p:grpSp>
      <p:grpSp>
        <p:nvGrpSpPr>
          <p:cNvPr id="24" name="Group 23"/>
          <p:cNvGrpSpPr/>
          <p:nvPr/>
        </p:nvGrpSpPr>
        <p:grpSpPr>
          <a:xfrm>
            <a:off x="5115638" y="1295400"/>
            <a:ext cx="2286000" cy="2209800"/>
            <a:chOff x="3276600" y="1676400"/>
            <a:chExt cx="2286000" cy="2238022"/>
          </a:xfrm>
        </p:grpSpPr>
        <p:pic>
          <p:nvPicPr>
            <p:cNvPr id="25" name="Picture 24" descr="15-surprising-uses-for-vinegar-104952070-feb-4-2014-1-300x200.jpg"/>
            <p:cNvPicPr>
              <a:picLocks noChangeAspect="1"/>
            </p:cNvPicPr>
            <p:nvPr/>
          </p:nvPicPr>
          <p:blipFill>
            <a:blip r:embed="rId5"/>
            <a:srcRect l="24000" r="25333"/>
            <a:stretch>
              <a:fillRect/>
            </a:stretch>
          </p:blipFill>
          <p:spPr>
            <a:xfrm>
              <a:off x="3276600" y="1676400"/>
              <a:ext cx="2286000" cy="1905000"/>
            </a:xfrm>
            <a:prstGeom prst="rect">
              <a:avLst/>
            </a:prstGeom>
          </p:spPr>
        </p:pic>
        <p:sp>
          <p:nvSpPr>
            <p:cNvPr id="26" name="Rectangle 25"/>
            <p:cNvSpPr/>
            <p:nvPr/>
          </p:nvSpPr>
          <p:spPr>
            <a:xfrm>
              <a:off x="3276600" y="3505200"/>
              <a:ext cx="2286000" cy="40922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ভিনেগার</a:t>
              </a:r>
              <a:endParaRPr lang="en-US" sz="2400" dirty="0">
                <a:solidFill>
                  <a:schemeClr val="tx1"/>
                </a:solidFill>
                <a:latin typeface="NikoshBAN" pitchFamily="2" charset="0"/>
                <a:cs typeface="NikoshBAN" pitchFamily="2" charset="0"/>
              </a:endParaRPr>
            </a:p>
          </p:txBody>
        </p:sp>
      </p:grpSp>
      <p:grpSp>
        <p:nvGrpSpPr>
          <p:cNvPr id="27" name="Group 26"/>
          <p:cNvGrpSpPr/>
          <p:nvPr/>
        </p:nvGrpSpPr>
        <p:grpSpPr>
          <a:xfrm>
            <a:off x="880282" y="1295400"/>
            <a:ext cx="2667000" cy="2209800"/>
            <a:chOff x="457200" y="1752600"/>
            <a:chExt cx="2667000" cy="2238022"/>
          </a:xfrm>
        </p:grpSpPr>
        <p:pic>
          <p:nvPicPr>
            <p:cNvPr id="28" name="Picture 27" descr="image_137185_3.z30qjoyb.jpg"/>
            <p:cNvPicPr>
              <a:picLocks noChangeAspect="1"/>
            </p:cNvPicPr>
            <p:nvPr/>
          </p:nvPicPr>
          <p:blipFill>
            <a:blip r:embed="rId6"/>
            <a:srcRect l="14667" r="10667"/>
            <a:stretch>
              <a:fillRect/>
            </a:stretch>
          </p:blipFill>
          <p:spPr>
            <a:xfrm>
              <a:off x="457200" y="1752600"/>
              <a:ext cx="2667000" cy="1905000"/>
            </a:xfrm>
            <a:prstGeom prst="rect">
              <a:avLst/>
            </a:prstGeom>
          </p:spPr>
        </p:pic>
        <p:sp>
          <p:nvSpPr>
            <p:cNvPr id="29" name="Rectangle 28"/>
            <p:cNvSpPr/>
            <p:nvPr/>
          </p:nvSpPr>
          <p:spPr>
            <a:xfrm>
              <a:off x="457200" y="3581400"/>
              <a:ext cx="2667000" cy="40922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বেগুনি বাঁধাকপি</a:t>
              </a:r>
              <a:endParaRPr lang="en-US" sz="2400" dirty="0">
                <a:solidFill>
                  <a:schemeClr val="tx1"/>
                </a:solidFill>
                <a:latin typeface="NikoshBAN" pitchFamily="2" charset="0"/>
                <a:cs typeface="NikoshBAN" pitchFamily="2" charset="0"/>
              </a:endParaRPr>
            </a:p>
          </p:txBody>
        </p:sp>
      </p:grpSp>
      <p:grpSp>
        <p:nvGrpSpPr>
          <p:cNvPr id="30" name="Group 29"/>
          <p:cNvGrpSpPr/>
          <p:nvPr/>
        </p:nvGrpSpPr>
        <p:grpSpPr>
          <a:xfrm>
            <a:off x="1529687" y="4238978"/>
            <a:ext cx="1828800" cy="2314222"/>
            <a:chOff x="533400" y="4038600"/>
            <a:chExt cx="1828800" cy="2314222"/>
          </a:xfrm>
        </p:grpSpPr>
        <p:pic>
          <p:nvPicPr>
            <p:cNvPr id="31" name="Picture 30" descr="Droper_blue.png"/>
            <p:cNvPicPr>
              <a:picLocks noChangeAspect="1"/>
            </p:cNvPicPr>
            <p:nvPr/>
          </p:nvPicPr>
          <p:blipFill>
            <a:blip r:embed="rId7"/>
            <a:stretch>
              <a:fillRect/>
            </a:stretch>
          </p:blipFill>
          <p:spPr>
            <a:xfrm>
              <a:off x="685800" y="4038600"/>
              <a:ext cx="1524000" cy="2057400"/>
            </a:xfrm>
            <a:prstGeom prst="rect">
              <a:avLst/>
            </a:prstGeom>
          </p:spPr>
        </p:pic>
        <p:sp>
          <p:nvSpPr>
            <p:cNvPr id="32" name="Rectangle 31"/>
            <p:cNvSpPr/>
            <p:nvPr/>
          </p:nvSpPr>
          <p:spPr>
            <a:xfrm>
              <a:off x="533400" y="5943600"/>
              <a:ext cx="1828800" cy="40922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ড্রপার</a:t>
              </a:r>
              <a:endParaRPr lang="en-US" sz="2400" dirty="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val="112242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066800"/>
            <a:ext cx="7543800" cy="1447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bn-BD" sz="2400" dirty="0" smtClean="0">
                <a:latin typeface="NikoshBAN" pitchFamily="2" charset="0"/>
                <a:cs typeface="NikoshBAN" pitchFamily="2" charset="0"/>
              </a:rPr>
              <a:t>একটি বিকারে বেগুনি বাঁধাকপির পাতা নিয়ে তাতে পরিমান মত পানি দিয়ে জ্বাল দাও। পানি অর্ধেক হলে ঠান্ডা করে ছেঁকে নাও। এবার কপির নির্যাস প্রথমে ভিনেগারে এবং পরে সাবন পানিতে যোগ করে পর্যবেক্ষণ খাতায় লিখ।</a:t>
            </a:r>
            <a:endParaRPr lang="en-US" sz="2400" dirty="0">
              <a:solidFill>
                <a:schemeClr val="tx1"/>
              </a:solidFill>
              <a:latin typeface="NikoshBAN" pitchFamily="2" charset="0"/>
              <a:cs typeface="NikoshBAN" pitchFamily="2" charset="0"/>
            </a:endParaRPr>
          </a:p>
        </p:txBody>
      </p:sp>
      <p:sp>
        <p:nvSpPr>
          <p:cNvPr id="4" name="Rectangle 3"/>
          <p:cNvSpPr/>
          <p:nvPr/>
        </p:nvSpPr>
        <p:spPr>
          <a:xfrm>
            <a:off x="2667000" y="228600"/>
            <a:ext cx="32004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latin typeface="NikoshBAN" pitchFamily="2" charset="0"/>
                <a:cs typeface="NikoshBAN" pitchFamily="2" charset="0"/>
              </a:rPr>
              <a:t>কর্মপদ্ধতি</a:t>
            </a:r>
            <a:endParaRPr lang="en-US" sz="2800" dirty="0"/>
          </a:p>
        </p:txBody>
      </p:sp>
      <p:grpSp>
        <p:nvGrpSpPr>
          <p:cNvPr id="5" name="Group 4"/>
          <p:cNvGrpSpPr/>
          <p:nvPr/>
        </p:nvGrpSpPr>
        <p:grpSpPr>
          <a:xfrm>
            <a:off x="1177118" y="2895600"/>
            <a:ext cx="1752600" cy="2971800"/>
            <a:chOff x="838200" y="2895600"/>
            <a:chExt cx="1752600" cy="3429000"/>
          </a:xfrm>
        </p:grpSpPr>
        <p:sp>
          <p:nvSpPr>
            <p:cNvPr id="6" name="Can 5"/>
            <p:cNvSpPr/>
            <p:nvPr/>
          </p:nvSpPr>
          <p:spPr>
            <a:xfrm>
              <a:off x="1600200" y="5334000"/>
              <a:ext cx="990600" cy="990600"/>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838200" y="2895600"/>
              <a:ext cx="1752600" cy="3429000"/>
              <a:chOff x="838200" y="2895600"/>
              <a:chExt cx="1752600" cy="3429000"/>
            </a:xfrm>
          </p:grpSpPr>
          <p:sp>
            <p:nvSpPr>
              <p:cNvPr id="8" name="Can 7"/>
              <p:cNvSpPr/>
              <p:nvPr/>
            </p:nvSpPr>
            <p:spPr>
              <a:xfrm>
                <a:off x="1600200" y="4267200"/>
                <a:ext cx="990600" cy="20574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roper_blue.png"/>
              <p:cNvPicPr>
                <a:picLocks noChangeAspect="1"/>
              </p:cNvPicPr>
              <p:nvPr/>
            </p:nvPicPr>
            <p:blipFill>
              <a:blip r:embed="rId2"/>
              <a:stretch>
                <a:fillRect/>
              </a:stretch>
            </p:blipFill>
            <p:spPr>
              <a:xfrm>
                <a:off x="838200" y="2895600"/>
                <a:ext cx="1371600" cy="1249577"/>
              </a:xfrm>
              <a:prstGeom prst="rect">
                <a:avLst/>
              </a:prstGeom>
            </p:spPr>
          </p:pic>
          <p:sp>
            <p:nvSpPr>
              <p:cNvPr id="10" name="Oval 9"/>
              <p:cNvSpPr/>
              <p:nvPr/>
            </p:nvSpPr>
            <p:spPr>
              <a:xfrm>
                <a:off x="2133600" y="4114800"/>
                <a:ext cx="76200" cy="76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33600" y="4343400"/>
                <a:ext cx="76200" cy="76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33600" y="4665785"/>
                <a:ext cx="76200" cy="76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33600" y="4917831"/>
                <a:ext cx="76200" cy="76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33600" y="5181600"/>
                <a:ext cx="76200" cy="76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6353038" y="2971800"/>
            <a:ext cx="1752600" cy="2971800"/>
            <a:chOff x="838200" y="2895600"/>
            <a:chExt cx="1752600" cy="3429000"/>
          </a:xfrm>
        </p:grpSpPr>
        <p:sp>
          <p:nvSpPr>
            <p:cNvPr id="16" name="Can 15"/>
            <p:cNvSpPr/>
            <p:nvPr/>
          </p:nvSpPr>
          <p:spPr>
            <a:xfrm>
              <a:off x="1600200" y="5334000"/>
              <a:ext cx="990600" cy="990600"/>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8"/>
            <p:cNvGrpSpPr/>
            <p:nvPr/>
          </p:nvGrpSpPr>
          <p:grpSpPr>
            <a:xfrm>
              <a:off x="838200" y="2895600"/>
              <a:ext cx="1752600" cy="3429000"/>
              <a:chOff x="838200" y="2895600"/>
              <a:chExt cx="1752600" cy="3429000"/>
            </a:xfrm>
          </p:grpSpPr>
          <p:sp>
            <p:nvSpPr>
              <p:cNvPr id="18" name="Can 17"/>
              <p:cNvSpPr/>
              <p:nvPr/>
            </p:nvSpPr>
            <p:spPr>
              <a:xfrm>
                <a:off x="1600200" y="4267200"/>
                <a:ext cx="990600" cy="20574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Droper_blue.png"/>
              <p:cNvPicPr>
                <a:picLocks noChangeAspect="1"/>
              </p:cNvPicPr>
              <p:nvPr/>
            </p:nvPicPr>
            <p:blipFill>
              <a:blip r:embed="rId2"/>
              <a:stretch>
                <a:fillRect/>
              </a:stretch>
            </p:blipFill>
            <p:spPr>
              <a:xfrm>
                <a:off x="838200" y="2895600"/>
                <a:ext cx="1371600" cy="1249577"/>
              </a:xfrm>
              <a:prstGeom prst="rect">
                <a:avLst/>
              </a:prstGeom>
            </p:spPr>
          </p:pic>
          <p:sp>
            <p:nvSpPr>
              <p:cNvPr id="20" name="Oval 19"/>
              <p:cNvSpPr/>
              <p:nvPr/>
            </p:nvSpPr>
            <p:spPr>
              <a:xfrm>
                <a:off x="2133600" y="4114800"/>
                <a:ext cx="76200" cy="7620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133600" y="4343400"/>
                <a:ext cx="76200" cy="7620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133600" y="4665785"/>
                <a:ext cx="76200" cy="7620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133600" y="4917831"/>
                <a:ext cx="76200" cy="7620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133600" y="5181600"/>
                <a:ext cx="76200" cy="7620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2548718" y="3810000"/>
            <a:ext cx="3699682" cy="381000"/>
            <a:chOff x="2514503" y="3810000"/>
            <a:chExt cx="3581497" cy="381000"/>
          </a:xfrm>
        </p:grpSpPr>
        <p:sp>
          <p:nvSpPr>
            <p:cNvPr id="26" name="Rectangle 25"/>
            <p:cNvSpPr/>
            <p:nvPr/>
          </p:nvSpPr>
          <p:spPr>
            <a:xfrm>
              <a:off x="3733800" y="3810000"/>
              <a:ext cx="1676400" cy="381000"/>
            </a:xfrm>
            <a:prstGeom prst="rec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latin typeface="NikoshBAN" pitchFamily="2" charset="0"/>
                  <a:cs typeface="NikoshBAN" pitchFamily="2" charset="0"/>
                </a:rPr>
                <a:t>কপির নির্যাস</a:t>
              </a:r>
              <a:endParaRPr lang="en-US" sz="2800" dirty="0"/>
            </a:p>
          </p:txBody>
        </p:sp>
        <p:cxnSp>
          <p:nvCxnSpPr>
            <p:cNvPr id="27" name="Straight Arrow Connector 26"/>
            <p:cNvCxnSpPr>
              <a:stCxn id="26" idx="3"/>
            </p:cNvCxnSpPr>
            <p:nvPr/>
          </p:nvCxnSpPr>
          <p:spPr>
            <a:xfrm>
              <a:off x="5410200" y="4000500"/>
              <a:ext cx="6858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1"/>
              <a:endCxn id="10" idx="6"/>
            </p:cNvCxnSpPr>
            <p:nvPr/>
          </p:nvCxnSpPr>
          <p:spPr>
            <a:xfrm flipH="1" flipV="1">
              <a:off x="2514503" y="3985260"/>
              <a:ext cx="1219297" cy="152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9" name="Right Arrow 28"/>
          <p:cNvSpPr/>
          <p:nvPr/>
        </p:nvSpPr>
        <p:spPr>
          <a:xfrm>
            <a:off x="110318" y="5029200"/>
            <a:ext cx="1752600" cy="6858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ভিনেগার</a:t>
            </a:r>
            <a:endParaRPr lang="en-US" sz="2400" dirty="0">
              <a:solidFill>
                <a:schemeClr val="tx1"/>
              </a:solidFill>
              <a:latin typeface="NikoshBAN" pitchFamily="2" charset="0"/>
              <a:cs typeface="NikoshBAN" pitchFamily="2" charset="0"/>
            </a:endParaRPr>
          </a:p>
        </p:txBody>
      </p:sp>
      <p:sp>
        <p:nvSpPr>
          <p:cNvPr id="30" name="Left Arrow 29"/>
          <p:cNvSpPr/>
          <p:nvPr/>
        </p:nvSpPr>
        <p:spPr>
          <a:xfrm>
            <a:off x="8181838" y="5029200"/>
            <a:ext cx="1828800" cy="6858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সাবান পানি</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88107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436</Words>
  <Application>Microsoft Office PowerPoint</Application>
  <PresentationFormat>Widescreen</PresentationFormat>
  <Paragraphs>106</Paragraphs>
  <Slides>15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Microsoft YaHei UI</vt:lpstr>
      <vt:lpstr>Arial</vt:lpstr>
      <vt:lpstr>Calibri</vt:lpstr>
      <vt:lpstr>Calibri Light</vt:lpstr>
      <vt:lpstr>NikoshBAN</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41</cp:revision>
  <dcterms:created xsi:type="dcterms:W3CDTF">2020-11-23T12:33:27Z</dcterms:created>
  <dcterms:modified xsi:type="dcterms:W3CDTF">2021-06-07T17:44:42Z</dcterms:modified>
</cp:coreProperties>
</file>