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  <p:sldId id="268" r:id="rId11"/>
    <p:sldId id="262" r:id="rId12"/>
    <p:sldId id="263" r:id="rId13"/>
    <p:sldId id="267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8" autoAdjust="0"/>
    <p:restoredTop sz="94660"/>
  </p:normalViewPr>
  <p:slideViewPr>
    <p:cSldViewPr>
      <p:cViewPr varScale="1">
        <p:scale>
          <a:sx n="103" d="100"/>
          <a:sy n="103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C7FD4-B85B-443E-960B-D1302468F86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C5D59-AE0D-44CC-8152-C558D95E0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C5D59-AE0D-44CC-8152-C558D95E0D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AA%E0%A6%B0%E0%A6%BF%E0%A6%AE%E0%A6%BE%E0%A6%B0%E0%A7%8D%E0%A6%9C%E0%A6%BF%E0%A6%A4:FcoNknf1yj0=&amp;usg=AI4_-kRyjKNHakWoE_bANKtwnrEwc7m2Wg&amp;sa=X&amp;ved=2ahUKEwjF9PC4lYXxAhWVXSsKHTLoARQQgIoDKAd6BAgIECI" TargetMode="External"/><Relationship Id="rId13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9B%E0%A6%95:oaa9yODp9vo=&amp;usg=AI4_-kTB2r9p8kS2ccxBGclb4lr0jARKSQ&amp;sa=X&amp;ved=2ahUKEwjF9PC4lYXxAhWVXSsKHTLoARQQgIoDKAx6BAgIEDY" TargetMode="External"/><Relationship Id="rId18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7%A8%E0%A7%A6%E0%A7%A8%E0%A7%A7:tOLnsynwl10=&amp;usg=AI4_-kSucjUnpSTM8ULBj1EliSAyG2aBag&amp;sa=X&amp;ved=2ahUKEwjF9PC4lYXxAhWVXSsKHTLoARQQgIoDKBN6BAgIEFA" TargetMode="External"/><Relationship Id="rId26" Type="http://schemas.openxmlformats.org/officeDocument/2006/relationships/hyperlink" Target="https://www.google.com/search?q=%E0%A6%AA%E0%A6%BE%E0%A6%A0+%E0%A6%AA%E0%A6%B0%E0%A6%BF%E0%A6%95%E0%A6%B2%E0%A7%8D%E0%A6%AA%E0%A6%A8%E0%A6%BE&amp;client=firefox-b-d&amp;tbm=isch&amp;source=iu&amp;ictx=1&amp;fir=Beonh_vAbqu2BM,08faaDDAhXu9FM,_&amp;vet=1&amp;usg=AI4_-kQxtywJqWLIFcnR1jeQt_C6P67Epw&amp;sa=X&amp;ved=2ahUKEwjF9PC4lYXxAhWVXSsKHTLoARQQ9QF6BAgJEAE" TargetMode="External"/><Relationship Id="rId3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lesson+plan:nmeAiniUQPM=&amp;usg=AI4_-kRSEXpyM2H9hgnNwedmxEsc8zp_Eg&amp;sa=X&amp;ved=2ahUKEwjF9PC4lYXxAhWVXSsKHTLoARQQgIoDKAF6BAgIEAs" TargetMode="External"/><Relationship Id="rId21" Type="http://schemas.openxmlformats.org/officeDocument/2006/relationships/hyperlink" Target="https://www.google.com/search?q=%E0%A6%AA%E0%A6%BE%E0%A6%A0+%E0%A6%AA%E0%A6%B0%E0%A6%BF%E0%A6%95%E0%A6%B2%E0%A7%8D%E0%A6%AA%E0%A6%A8%E0%A6%BE&amp;client=firefox-b-d&amp;tbm=isch&amp;source=iu&amp;ictx=1&amp;fir=Tcj7yL6zlH2dzM,CrXRvgC2w6AZHM,_&amp;vet=1&amp;usg=AI4_-kSSH3kFh530lfgc42x80udbXVLJBw&amp;sa=X&amp;ved=2ahUKEwjF9PC4lYXxAhWVXSsKHTLoARQQ9QF6BAgOEAE" TargetMode="External"/><Relationship Id="rId7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nape:kzC0ujkiMFM=&amp;usg=AI4_-kRLwz9CUEMQJB5kLESKbhkhboEABA&amp;sa=X&amp;ved=2ahUKEwjF9PC4lYXxAhWVXSsKHTLoARQQgIoDKAV6BAgIEBs" TargetMode="External"/><Relationship Id="rId12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B6%E0%A7%8D%E0%A6%B0%E0%A7%87%E0%A6%A8%E0%A6%BF:Bt2OTqQl9Mo=&amp;usg=AI4_-kTebO94PUN2AfvA0zJPC4DhDfz_xQ&amp;sa=X&amp;ved=2ahUKEwjF9PC4lYXxAhWVXSsKHTLoARQQgIoDKAt6BAgIEDI" TargetMode="External"/><Relationship Id="rId17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B6%E0%A7%8D%E0%A6%B0%E0%A7%87%E0%A6%A3%E0%A6%BF%E0%A6%B0:1DESFRLPUr8=&amp;usg=AI4_-kSZsMpAwbld7I5Lcwla_HuQhunm_w&amp;sa=X&amp;ved=2ahUKEwjF9PC4lYXxAhWVXSsKHTLoARQQgIoDKBF6BAgIEEk" TargetMode="External"/><Relationship Id="rId25" Type="http://schemas.openxmlformats.org/officeDocument/2006/relationships/hyperlink" Target="https://www.google.com/search?q=%E0%A6%AA%E0%A6%BE%E0%A6%A0+%E0%A6%AA%E0%A6%B0%E0%A6%BF%E0%A6%95%E0%A6%B2%E0%A7%8D%E0%A6%AA%E0%A6%A8%E0%A6%BE&amp;client=firefox-b-d&amp;tbm=isch&amp;source=iu&amp;ictx=1&amp;fir=y4mYANnWm-kQtM,EijQLgZppBFhfM,_&amp;vet=1&amp;usg=AI4_-kTmF-yXpEA_i9MOfVYtCjaV50hGwQ&amp;sa=X&amp;ved=2ahUKEwjF9PC4lYXxAhWVXSsKHTLoARQQ9QF6BAgKEAE" TargetMode="External"/><Relationship Id="rId2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AA%E0%A7%8D%E0%A6%B0%E0%A6%BE%E0%A6%95+%E0%A6%AA%E0%A7%8D%E0%A6%B0%E0%A6%BE%E0%A6%A5%E0%A6%AE%E0%A6%BF%E0%A6%95:fZSzvsj7yE0=&amp;usg=AI4_-kQqER7WZMOzmkLT3wgpjLJM9b6WuA&amp;sa=X&amp;ved=2ahUKEwjF9PC4lYXxAhWVXSsKHTLoARQQgIoDKAB6BAgIEAc" TargetMode="External"/><Relationship Id="rId16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85%E0%A6%A8%E0%A7%8D%E0%A6%A4%E0%A6%B0%E0%A7%8D%E0%A6%AC%E0%A6%B0%E0%A7%8D%E0%A6%A4%E0%A7%80%E0%A6%95%E0%A6%BE%E0%A6%B2%E0%A7%80%E0%A6%A8:eJ82nG-i6YU=&amp;usg=AI4_-kREBi9fbzAn9jLqUIDAD3WpH6OJ6A&amp;sa=X&amp;ved=2ahUKEwjF9PC4lYXxAhWVXSsKHTLoARQQgIoDKBB6BAgIEEU" TargetMode="External"/><Relationship Id="rId20" Type="http://schemas.openxmlformats.org/officeDocument/2006/relationships/hyperlink" Target="https://www.google.com/search?q=%E0%A6%AA%E0%A6%BE%E0%A6%A0+%E0%A6%AA%E0%A6%B0%E0%A6%BF%E0%A6%95%E0%A6%B2%E0%A7%8D%E0%A6%AA%E0%A6%A8%E0%A6%BE&amp;client=firefox-b-d&amp;tbm=isch&amp;source=iu&amp;ictx=1&amp;fir=iYs0siKjHB2ChM,kk-lbpbHt5gXfM,_&amp;vet=1&amp;usg=AI4_-kSSv52u6O20iQ-AI9FIU9L6Zdl6HA&amp;sa=X&amp;ved=2ahUKEwjF9PC4lYXxAhWVXSsKHTLoARQQ9QF6BAgPEAE" TargetMode="External"/><Relationship Id="rId29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97%E0%A6%A8%E0%A6%BF%E0%A6%A4:jjLfkcAFY68=&amp;usg=AI4_-kSdzOVQKydYKe3skZSRCM1AViZxPQ&amp;sa=X&amp;ved=2ahUKEwjF9PC4lYXxAhWVXSsKHTLoARQQgIoDKAR6BAgIEBc" TargetMode="External"/><Relationship Id="rId11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97%E0%A6%A3%E0%A6%BF%E0%A6%A4:54b1mLD9-LY=&amp;usg=AI4_-kSP3KcdPf04UN4xodle84aHhfQ93A&amp;sa=X&amp;ved=2ahUKEwjF9PC4lYXxAhWVXSsKHTLoARQQgIoDKAp6BAgIEC4" TargetMode="External"/><Relationship Id="rId24" Type="http://schemas.openxmlformats.org/officeDocument/2006/relationships/hyperlink" Target="https://www.google.com/search?q=%E0%A6%AA%E0%A6%BE%E0%A6%A0+%E0%A6%AA%E0%A6%B0%E0%A6%BF%E0%A6%95%E0%A6%B2%E0%A7%8D%E0%A6%AA%E0%A6%A8%E0%A6%BE&amp;client=firefox-b-d&amp;tbm=isch&amp;source=iu&amp;ictx=1&amp;fir=lehz66j50rGdSM,-6s1id5IbLB92M,_&amp;vet=1&amp;usg=AI4_-kTAnMaf8DsEMDhg57_Isg9Z7ne5QQ&amp;sa=X&amp;ved=2ahUKEwjF9PC4lYXxAhWVXSsKHTLoARQQ9QF6BAgLEAE" TargetMode="External"/><Relationship Id="rId5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AA%E0%A6%BE%E0%A6%A0%E0%A6%AA%E0%A6%B0%E0%A6%BF%E0%A6%95%E0%A6%B2%E0%A7%8D%E0%A6%AA%E0%A6%A8%E0%A6%BE:6wLi-kI5uv0=&amp;usg=AI4_-kRDQdnej0ZbD308fQuRHDgRliisdw&amp;sa=X&amp;ved=2ahUKEwjF9PC4lYXxAhWVXSsKHTLoARQQgIoDKAN6BAgIEBM" TargetMode="External"/><Relationship Id="rId15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AA%E0%A6%BE%E0%A6%95%E0%A7%8D%E0%A6%B7%E0%A6%BF%E0%A6%95:jRFJcpnbuqU=&amp;usg=AI4_-kTZUToRVuqRhxgg0Zbrw6Bdl0-tAA&amp;sa=X&amp;ved=2ahUKEwjF9PC4lYXxAhWVXSsKHTLoARQQgIoDKA56BAgIED4" TargetMode="External"/><Relationship Id="rId23" Type="http://schemas.openxmlformats.org/officeDocument/2006/relationships/hyperlink" Target="https://www.google.com/search?q=%E0%A6%AA%E0%A6%BE%E0%A6%A0+%E0%A6%AA%E0%A6%B0%E0%A6%BF%E0%A6%95%E0%A6%B2%E0%A7%8D%E0%A6%AA%E0%A6%A8%E0%A6%BE&amp;client=firefox-b-d&amp;tbm=isch&amp;source=iu&amp;ictx=1&amp;fir=68_-ypjygDkMzM,08faaDDAhXu9FM,_&amp;vet=1&amp;usg=AI4_-kQ131Bkfns1O024hKWi1j_-ftNlHA&amp;sa=X&amp;ved=2ahUKEwjF9PC4lYXxAhWVXSsKHTLoARQQ9QF6BAgMEAE" TargetMode="External"/><Relationship Id="rId28" Type="http://schemas.openxmlformats.org/officeDocument/2006/relationships/image" Target="../media/image5.jpeg"/><Relationship Id="rId10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A8%E0%A6%AE%E0%A7%81%E0%A6%A8%E0%A6%BE:HRyjIrI0i4k=&amp;usg=AI4_-kSwVYuxhbIqZCrHURi9BR5DaDV-TA&amp;sa=X&amp;ved=2ahUKEwjF9PC4lYXxAhWVXSsKHTLoARQQgIoDKAl6BAgIECo" TargetMode="External"/><Relationship Id="rId19" Type="http://schemas.openxmlformats.org/officeDocument/2006/relationships/hyperlink" Target="https://www.google.com/search?q=%E0%A6%AA%E0%A6%BE%E0%A6%A0+%E0%A6%AA%E0%A6%B0%E0%A6%BF%E0%A6%95%E0%A6%B2%E0%A7%8D%E0%A6%AA%E0%A6%A8%E0%A6%BE&amp;client=firefox-b-d&amp;tbm=isch&amp;source=iu&amp;ictx=1&amp;fir=SpuqxIVkxbKhiM,dPXZXjNt_mthrM,_&amp;vet=1&amp;usg=AI4_-kRsQY5QpBNzZfLHcMhO9yVyJGJBVA&amp;sa=X&amp;ved=2ahUKEwjF9PC4lYXxAhWVXSsKHTLoARQQ9QF6BAgREAE" TargetMode="External"/><Relationship Id="rId4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AC%E0%A6%BE%E0%A6%B0%E0%A7%8D%E0%A6%B7%E0%A6%BF%E0%A6%95+%E0%A6%AA%E0%A6%BE%E0%A6%A0:Rc0ILQXaCx8=&amp;usg=AI4_-kSErWLkTvsjZVKxYjZNkNYqw5oK1A&amp;sa=X&amp;ved=2ahUKEwjF9PC4lYXxAhWVXSsKHTLoARQQgIoDKAJ6BAgIEA8" TargetMode="External"/><Relationship Id="rId9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6%A1%E0%A6%BF%E0%A6%AA%E0%A6%BF%E0%A6%8F%E0%A6%A1:OYDymMr-z-s=&amp;usg=AI4_-kSKx8PGR313L-f1eW-3Awj4Xdn3Rw&amp;sa=X&amp;ved=2ahUKEwjF9PC4lYXxAhWVXSsKHTLoARQQgIoDKAh6BAgIECY" TargetMode="External"/><Relationship Id="rId14" Type="http://schemas.openxmlformats.org/officeDocument/2006/relationships/hyperlink" Target="https://www.google.com/search?client=firefox-b-d&amp;q=%E0%A6%AA%E0%A6%BE%E0%A6%A0+%E0%A6%AA%E0%A6%B0%E0%A6%BF%E0%A6%95%E0%A6%B2%E0%A7%8D%E0%A6%AA%E0%A6%A8%E0%A6%BE&amp;tbm=isch&amp;chips=q:%E0%A6%AA%E0%A6%BE%E0%A6%A0+%E0%A6%AA%E0%A6%B0%E0%A6%BF%E0%A6%95%E0%A6%B2%E0%A7%8D%E0%A6%AA%E0%A6%A8%E0%A6%BE,online_chips:%E0%A7%AA%E0%A6%B0%E0%A7%8D%E0%A6%A5:q27A-4cn6gU=&amp;usg=AI4_-kQwj80DUrdKLrJLNN6nDAV8yT0eWw&amp;sa=X&amp;ved=2ahUKEwjF9PC4lYXxAhWVXSsKHTLoARQQgIoDKA16BAgIEDo" TargetMode="External"/><Relationship Id="rId22" Type="http://schemas.openxmlformats.org/officeDocument/2006/relationships/hyperlink" Target="https://www.google.com/search?q=%E0%A6%AA%E0%A6%BE%E0%A6%A0+%E0%A6%AA%E0%A6%B0%E0%A6%BF%E0%A6%95%E0%A6%B2%E0%A7%8D%E0%A6%AA%E0%A6%A8%E0%A6%BE&amp;client=firefox-b-d&amp;tbm=isch&amp;source=iu&amp;ictx=1&amp;fir=80CUeIqAZ56LJM,dPXZXjNt_mthrM,_&amp;vet=1&amp;usg=AI4_-kQohv5P4CDNqDsHjSBsK0Z_Hu9hYQ&amp;sa=X&amp;ved=2ahUKEwjF9PC4lYXxAhWVXSsKHTLoARQQ9QF6BAgNEAE" TargetMode="External"/><Relationship Id="rId27" Type="http://schemas.openxmlformats.org/officeDocument/2006/relationships/hyperlink" Target="https://www.google.com/search?q=%E0%A6%AA%E0%A6%BE%E0%A6%A0+%E0%A6%AA%E0%A6%B0%E0%A6%BF%E0%A6%95%E0%A6%B2%E0%A7%8D%E0%A6%AA%E0%A6%A8%E0%A6%BE&amp;client=firefox-b-d&amp;tbm=isch&amp;source=iu&amp;ictx=1&amp;fir=UzAiObq0MJP6LM,pxpzAVYXDWKObM,_&amp;vet=1&amp;usg=AI4_-kRbqYZx6f1qbTBd3dE1TZhEFyjDWA&amp;sa=X&amp;ved=2ahUKEwjF9PC4lYXxAhWVXSsKHTLoARQQ9QF6BAgSEA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malauddin8590@gmail.com" TargetMode="External"/><Relationship Id="rId2" Type="http://schemas.openxmlformats.org/officeDocument/2006/relationships/hyperlink" Target="mailto:mdraju3382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search?q=%E0%A6%AA%E0%A6%BE%E0%A6%A0+%E0%A6%AA%E0%A6%B0%E0%A6%BF%E0%A6%95%E0%A6%B2%E0%A7%8D%E0%A6%AA%E0%A6%A8%E0%A6%BE&amp;client=firefox-b-d&amp;tbm=isch&amp;source=iu&amp;ictx=1&amp;fir=SpuqxIVkxbKhiM,dPXZXjNt_mthrM,_&amp;vet=1&amp;usg=AI4_-kRsQY5QpBNzZfLHcMhO9yVyJGJBVA&amp;sa=X&amp;ved=2ahUKEwjF9PC4lYXxAhWVXSsKHTLoARQQ9QF6BAgREA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67000"/>
            <a:ext cx="5105400" cy="37338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1752600" y="457200"/>
            <a:ext cx="5943600" cy="1524000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আজগের</a:t>
            </a:r>
            <a:r>
              <a:rPr lang="en-US" sz="2800" dirty="0" smtClean="0"/>
              <a:t>   </a:t>
            </a:r>
            <a:r>
              <a:rPr lang="en-US" sz="2800" dirty="0" err="1" smtClean="0"/>
              <a:t>পাঠে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সবাইকে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5400" dirty="0" err="1" smtClean="0"/>
              <a:t>স্বাগতম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91000"/>
            <a:ext cx="8763000" cy="25853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as-IN" dirty="0" smtClean="0"/>
              <a:t>রিসালাত হল একটি প্রক্রিয়া, যাতে এক বা একাধিক বার্তা একজন নবির কাছে প্রেরণ করে এরপর অন্যান্য মানুষের কাছে পৌঁছে দেয়া হয়। </a:t>
            </a:r>
          </a:p>
          <a:p>
            <a:r>
              <a:rPr lang="as-IN" dirty="0" smtClean="0"/>
              <a:t>এ ধরনের বার্তাতে সাধারণত জান্নাতের অনুপ্রেরণা, নির্দেশনা, অথবা আসন্ন ঘটনা সম্পর্কে বাণী অবতীর্ণ হয়। সমস্ত ইতিহাস জুড়ে, অতীন্দ্রিয় যোগাযোগ বা অদৃশ্য দর্শন রিসালাতের একটি সাধারণ লক্ষণ হিসেবে</a:t>
            </a:r>
            <a:r>
              <a:rPr lang="en-US" dirty="0" smtClean="0"/>
              <a:t>শ</a:t>
            </a:r>
            <a:r>
              <a:rPr lang="as-IN" dirty="0" smtClean="0"/>
              <a:t> ব্যবহৃত হয়ে এসেছে।</a:t>
            </a:r>
            <a:br>
              <a:rPr lang="as-IN" dirty="0" smtClean="0"/>
            </a:br>
            <a:r>
              <a:rPr lang="as-IN" dirty="0" smtClean="0"/>
              <a:t/>
            </a:r>
            <a:br>
              <a:rPr lang="as-IN" dirty="0" smtClean="0"/>
            </a:br>
            <a:r>
              <a:rPr lang="as-IN" dirty="0" smtClean="0"/>
              <a:t>রিসালাত ইসলামের অন্যতম প্রধান গুরুত্বপূর্ণ বিষয় এবং নবী ঐশীবাণী-সম্বলিত ধর্মগ্রন্থ প্রাপ্ত হলে নবী একজন রাসূলের বা বার্তাবাহকের পদবি লাভ করেন, যাকে আরবীতে রিসালাত বা বার্তাবাহকত্ব বলা হয়। </a:t>
            </a:r>
            <a:endParaRPr lang="as-IN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367921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রেসালাত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5" name="Picture 4" descr="Chil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3962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wgHBgkIBwgKCgkLDRYPDQwMDRsUFRAWIB0iIiAdHx8kKDQsJCYxJx8fLT0tMTU3Ojo6Iys/RD84QzQ5OjcBCgoKDQwNGg8PGjclHyU3Nzc3Nzc3Nzc3Nzc3Nzc3Nzc3Nzc3Nzc3Nzc3Nzc3Nzc3Nzc3Nzc3Nzc3Nzc3Nzc3N//AABEIACIAIgMBIgACEQEDEQH/xAAZAAACAwEAAAAAAAAAAAAAAAAABAIDBgH/xAAsEAABAwIDBgUFAAAAAAAAAAABAAIRAyESMVEiQaHB0fATI2GRsQRCYmOC/8QAFgEBAQEAAAAAAAAAAAAAAAAAAQAC/8QAGxEBAQABBQAAAAAAAAAAAAAAABEiAQJhgaH/2gAMAwEAAhEDEQA/ANPUqtDiAX5bo5paq/eHOnQwVKsPMde1h3KWrQKZuOB5JuimpescIxTY5dyqiRsguILrgSo1Aw0xJMTaIVNSBVZaRAzM2grN2tZJ4/2O4riW/n4XU3as2ke7zHD1sZIS1dxa0ybg73FXEw8nCRJ9eSXruzM8SEMk/qKhhpkSfyVTnbTdoRh3uU69VwjDmZ+8qHiTEECRljPRCpc1mAx4nEoUXPAcZiZ0PRCJwu/GnrgNGyInRI1CdUIWkXcTJuVQ4mTcoQhKsTtT7riEIL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1480800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data:image/jpeg;base64,/9j/4AAQSkZJRgABAQAAAQABAAD/2wCEAAkGBwgHBgkIBwgKCgkLDRYPDQwMDRsUFRAWIB0iIiAdHx8kKDQsJCYxJx8fLT0tMTU3Ojo6Iys/RD84QzQ5OjcBCgoKDQwNGg8PGjclHyU3Nzc3Nzc3Nzc3Nzc3Nzc3Nzc3Nzc3Nzc3Nzc3Nzc3Nzc3Nzc3Nzc3Nzc3Nzc3Nzc3N//AABEIACIAIgMBIgACEQEDEQH/xAAbAAABBQEBAAAAAAAAAAAAAAAAAQMEBQYCB//EACwQAAEDAwIFAQkBAAAAAAAAAAEAAhEDBCEFMRITIkFhgTIzcYKRobLB0RX/xAAYAQADAQEAAAAAAAAAAAAAAAABAgMEAP/EABsRAQEAAwADAAAAAAAAAAAAAAABAhExAxIy/9oADAMBAAIRAxEAPwDz7Q7eLLngwH1HHbeMfpbPT9MtqtpTqVWdbmiSSVUaBaH/ACrcgnvj5itDQ57GtYxzg2O04VJCZ9VerWDKFw3kNhpp8TpMyZKr3U6sdLSSFp30alUte9gc6N3NMhR6lu8RNIeYTaLKwta1HOf0R1HCRaStYTWqGN3FKsF8ee+r+9S9DY0aPbPhnuwfOVc0jDm4mYnqMD7qs0Uhmi2beINcLenPFtPCFZCoC+JBwAMDK2xHP6qUw8VMGD6uP9TdY7N4TJ7xgLprmFo62GfA3+i5c8Agh9PJ2HdEEM0XTmJ+CE8XVSfYb6uQu0Kt07OnWoO3JZ+ITjsVMeEIXBl1LpPfB6ndu/hPFxgZPZCEYEIkQhEz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901363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wgHBgkIBwgKCgkLDRYPDQwMDRsUFRAWIB0iIiAdHx8kKDQsJCYxJx8fLT0tMTU3Ojo6Iys/RD84QzQ5OjcBCgoKDQwNGg8PGjclHyU3Nzc3Nzc3Nzc3Nzc3Nzc3Nzc3Nzc3Nzc3Nzc3Nzc3Nzc3Nzc3Nzc3Nzc3Nzc3Nzc3N//AABEIACIAIgMBEQACEQEDEQH/xAAbAAEAAgIDAAAAAAAAAAAAAAAAAwQFBgECB//EACwQAAECBQIDCAMBAAAAAAAAAAECAwAEBREhBhIiQVETFDFTYXGSoZGx0UL/xAAXAQEBAQEAAAAAAAAAAAAAAAAAAgED/8QAKBEAAgECAwYHAAAAAAAAAAAAAAERAjEhodESQVFxwfATIlJigbHh/9oADAMBAAIRAxEAPwD3GAEAIAQAgDUaXS6vTCpc9V1IlEtL3KVbCySAok+lj9RlWzGCj5OicuLlensVN2uSaH6w1Mdg4pZSHklZRbB2gcwR/euYOXHK5rwRVdYqC6vub1A24pKhsc7dAIbFyu6Qff8AHLlk+3jxvuKSUfhA5P1Rp1lpWp2SVtqKlpKVJQq+L2xa3Ui3rFtpY7Ob773EpThOSL3cNYr42ajubVlBDqDccv8AMaqqfTm9SXE3yWhbqWqqJPyi5d1yZbAUldw2L3SoKAz7RDTaiLlU0ulyYuTmtNybrbrjEydzJ2FzjBTvUM9LbMe8Gm1D6FYqx2kFaXLymZcze9xpbRJHglQOPvEG2lL6d7jNmq2pBLzWmXXXeKcUtxe5C1oSqx4TvFhg/vPWDoqpTT5fZSqdUNRxMgjWVKpiRTw04oSo7HcXm87eG/j6RvhV1eaL89Dm6qU42jce6S3kNfAQhESwZWXNrsN4FhwiEISx3WX8hr4CEISzhMnKpACZdoAYFkDEIQlnJlJYkky7RJ8SUCEISyaNMEAIAQAgD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0321925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data:image/jpeg;base64,/9j/4AAQSkZJRgABAQAAAQABAAD/2wCEAAkGBwgHBgkIBwgKCgkLDRYPDQwMDRsUFRAWIB0iIiAdHx8kKDQsJCYxJx8fLT0tMTU3Ojo6Iys/RD84QzQ5OjcBCgoKDQwNGg8PGjclHyU3Nzc3Nzc3Nzc3Nzc3Nzc3Nzc3Nzc3Nzc3Nzc3Nzc3Nzc3Nzc3Nzc3Nzc3Nzc3Nzc3N//AABEIACIAIgMBIgACEQEDEQH/xAAaAAACAwEBAAAAAAAAAAAAAAAABgIEBQcD/8QALhAAAQMCBAQFAwUAAAAAAAAAAQIDBAARBRIhMTRBc7EGEyJhcRWBwVFScoKR/8QAGAEAAwEBAAAAAAAAAAAAAAAAAgMEAQD/xAAbEQADAAIDAAAAAAAAAAAAAAAAARECAyExQf/aAAwDAQACEQMRAD8A7AJi48eOlEKS/dpBu0E2H+qFS+oOeXm+mzb3Iy2RfT+3PlXmiUTE8lDDhIQlvP6LXKAdioX3rGxF2NhaAl7CHXM7RUAzBbWCE2uNDa9yCAd/sa5uGDA3PKkqKoctuxtZTY1+LE1aQrOL2I9jvSdH8V4Zhr6kOxXkuOar8tlpOXn6sqvemBnFEvxo0lhCfLkn0h1wJUPsL3rgmoZMzjH+orvRRM4x/qK70U0Ap4jimEMPKZnYkIUtktrRnZK0m7aLW01NxyN9qS8V8UzRPBZnPqaQbMt65XBf0WFtSrTQa66CujyPCuHYolMiT52d1CCvIsAGyQP02tyqB8L4PFLaVyHGyq6WwtxO53y3G/xUG7VnsyjkKNb1Ycx1ixPw3DsUJOI4Ywp1SUpDjchKVcgASm19t7E6CmLCCxIwHBnUpyoctkC/UQk8r23219qtJ8IYalWZC5KVfuSsA9qHICcLhw4OHpkCPGRkQEDOcotYGqorwoK87pWmcY/1Fd6KJnGP9RXeimgDHD4Rjpp7VjeJeIj/AMFdxRRSM+jfDfqKd1fP4ooojRYmcY/1Fd6KKKagT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9742488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wgHBgkIBwgKCgkLDRYPDQwMDRsUFRAWIB0iIiAdHx8kKDQsJCYxJx8fLT0tMTU3Ojo6Iys/RD84QzQ5OjcBCgoKDQwNGg8PGjclHyU3Nzc3Nzc3Nzc3Nzc3Nzc3Nzc3Nzc3Nzc3Nzc3Nzc3Nzc3Nzc3Nzc3Nzc3Nzc3Nzc3N//AABEIACIAIgMBIgACEQEDEQH/xAAaAAACAwEBAAAAAAAAAAAAAAAABAUGBwMC/8QALBAAAQMCBQEGBwAAAAAAAAAAAQACAwQRBRIhIjFBBhMUUZHRMjRCYnOBsf/EABYBAQEBAAAAAAAAAAAAAAAAAAECAP/EABkRAQEAAwEAAAAAAAAAAAAAAAARAQJRQf/aAAwDAQACEQMRAD8Az6lwCjlAzQk365ne6apsAw8wEPpw4XOut/XlWDDqb6raAElPUlKPCxZ2626JRVPPZmiDw+KSeK2ux/uClq/s9B4WRzKidzmhzhmINzzror1JQi2YHQA8pc0l2kOZo4W0amG5ZgzD6xzGuZA0tIuDt1CF2GLd0O7khbnZtdzyEJmvWuzVqaBrKaVwaLtjJB/SlaeAGGOxFsiQiysoJbWAOUepCmIWXhYXObe3WyA5in2naBqlamEDWylARawAt1sUrVNuOUthg2MUsjMWrWNjdZtRIBp9xQtJqsFilqppC0Xe9zvUoUxaab8gPyN/qmonO7kan4fNCFSMPDnuzDcefNc6g7UIWPiPPJQhCzP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9163050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data:image/jpeg;base64,/9j/4AAQSkZJRgABAQAAAQABAAD/2wCEAAkGBwgHBgkIBwgKCgkLDRYPDQwMDRsUFRAWIB0iIiAdHx8kKDQsJCYxJx8fLT0tMTU3Ojo6Iys/RD84QzQ5OjcBCgoKDQwNGg8PGjclHyU3Nzc3Nzc3Nzc3Nzc3Nzc3Nzc3Nzc3Nzc3Nzc3Nzc3Nzc3Nzc3Nzc3Nzc3Nzc3Nzc3N//AABEIACIAIgMBIgACEQEDEQH/xAAZAAADAQEBAAAAAAAAAAAAAAAAAwQCAQf/xAAyEAACAAQDBgIJBQAAAAAAAAABAgADESEEEiITMTJBYXFRwVKRoaKxwtHi8BQzcoGS/8QAFAEBAAAAAAAAAAAAAAAAAAAAAP/EABQRAQAAAAAAAAAAAAAAAAAAAAD/2gAMAwEAAhEDEQA/APXjJQM9cZIuxJBHidxvGG2UqjNipT6jwoWp/kwgO22mICy3Jq6hge2kn+ofKLs4Baq0vkl1+SA1hZmEdyC43VB2bpTlvJ3xYrYdjpnAnpNP1ifKPTneH7H2QxGVQygOzEEZmlFeXjlAgKdpL9NfXBEanSMqlRSysbjvBAQzW1vqn2JNvL884YoUnRi5q77DMPLrCpsxdqwaZNW5tljZxErLXLexNmv70BrOLn9bOv0eg9kU4ciaDkmM4VbkmYPjbwhCzJcwmgXTyZitfW0OklDmO0lAiwXPUk0/kesA5+Nu8ED8bd4ICBmbXc2JpfqY6zNmXUdx5xyCA6xIpc8IijAkss7Ma6efcwQQDn427wQQQH/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8583613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wgHBgkIBwgKCgkLDRYPDQwMDRsUFRAWIB0iIiAdHx8kKDQsJCYxJx8fLT0tMTU3Ojo6Iys/RD84QzQ5OjcBCgoKDQwNGg8PGjclHyU3Nzc3Nzc3Nzc3Nzc3Nzc3Nzc3Nzc3Nzc3Nzc3Nzc3Nzc3Nzc3Nzc3Nzc3Nzc3Nzc3N//AABEIACIAIgMBIgACEQEDEQH/xAAaAAACAwEBAAAAAAAAAAAAAAAABAECAwUG/8QALxAAAgEDAgQDBgcAAAAAAAAAAQMCAAQREiEFEzFhIkJRFUFxocHxFCMkMpGSsf/EABgBAAMBAQAAAAAAAAAAAAAAAAEDBAIF/8QAJhEAAQMCBQMFAAAAAAAAAAAAAQACEQMhEjJBYaEiMYEEM1FScf/aAAwDAQACEQMRAD8A9HO1vJ390+05WQwx/Mz9Km7TxaamBotQrH7jIjFL3IkzilyktdCBn0V61a9s5W9tNkX3U5AZEckfSu1TktAMIdQIuNkwi3ezhTEImhjCNMjGeof7tUTt+Jos2wkEaAuWcEg4xVVavYhY0NhLQDEx3JP9e/zrOFtJtmxoubjdcpGJyAdvhQbZjhaLrDS65J11TaEcQKFmK040jHiPpRWSbeXJh+pePCPPRVDMouFRFX5Cidi91/cvt7mKiGmJBxv07VNzZPC9N3xBOmewiTjPyrBq4t4xdRnDWNXTNTxGwgpJmhMc48QP3pDAcLRPCUZkDF32TKreH4SVqu7WWT2zzM5x2x6b1m6xvV2rM3ijCK5ZiB1GKrGDhwHM1r06PLHB/nPxqq7FE+HsYVmEgonr1OKOGGuJ30S6cgEzAlNIsrooWRdqAMRtp7VNYJskFUCYb6R76Kcw9IvwFQW1PtwlL2Uo8SuzEkHV1BpabmmJBbPGD5jRRW6HttWhlC6InL2LjUccvpnvXP5rOSyPMljlnbPaiig3I7yk+l7n9W62M5cfHLoPfRRRTmAYQrV/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5575" y="-7729538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55575" y="-7150100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55575" y="-6570663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55575" y="-5991225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55575" y="-5411788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5575" y="-4832350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55575" y="-4252913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55575" y="-3673475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155575" y="-2819400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>
            <a:hlinkClick r:id="rId17"/>
          </p:cNvPr>
          <p:cNvSpPr>
            <a:spLocks noChangeAspect="1" noChangeArrowheads="1"/>
          </p:cNvSpPr>
          <p:nvPr/>
        </p:nvSpPr>
        <p:spPr bwMode="auto">
          <a:xfrm>
            <a:off x="155575" y="-2239963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>
            <a:hlinkClick r:id="rId18"/>
          </p:cNvPr>
          <p:cNvSpPr>
            <a:spLocks noChangeAspect="1" noChangeArrowheads="1"/>
          </p:cNvSpPr>
          <p:nvPr/>
        </p:nvSpPr>
        <p:spPr bwMode="auto">
          <a:xfrm>
            <a:off x="155575" y="-1385888"/>
            <a:ext cx="323850" cy="32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পাঠ পরিকল্পনা এর ছবির ফলাফল">
            <a:hlinkClick r:id="rId19"/>
          </p:cNvPr>
          <p:cNvSpPr>
            <a:spLocks noChangeAspect="1" noChangeArrowheads="1"/>
          </p:cNvSpPr>
          <p:nvPr/>
        </p:nvSpPr>
        <p:spPr bwMode="auto">
          <a:xfrm>
            <a:off x="1905000" y="304800"/>
            <a:ext cx="3048000" cy="990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70" name="AutoShape 22" descr="পাঠ পরিকল্পনা এর ছবির ফলাফল">
            <a:hlinkClick r:id="rId20"/>
          </p:cNvPr>
          <p:cNvSpPr>
            <a:spLocks noChangeAspect="1" noChangeArrowheads="1"/>
          </p:cNvSpPr>
          <p:nvPr/>
        </p:nvSpPr>
        <p:spPr bwMode="auto">
          <a:xfrm>
            <a:off x="155575" y="2760663"/>
            <a:ext cx="923925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পাঠ পরিকল্পনা এর ছবির ফলাফল">
            <a:hlinkClick r:id="rId21"/>
          </p:cNvPr>
          <p:cNvSpPr>
            <a:spLocks noChangeAspect="1" noChangeArrowheads="1"/>
          </p:cNvSpPr>
          <p:nvPr/>
        </p:nvSpPr>
        <p:spPr bwMode="auto">
          <a:xfrm>
            <a:off x="155575" y="3949700"/>
            <a:ext cx="2009775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পাঠ পরিকল্পনা এর ছবির ফলাফল">
            <a:hlinkClick r:id="rId22"/>
          </p:cNvPr>
          <p:cNvSpPr>
            <a:spLocks noChangeAspect="1" noChangeArrowheads="1"/>
          </p:cNvSpPr>
          <p:nvPr/>
        </p:nvSpPr>
        <p:spPr bwMode="auto">
          <a:xfrm>
            <a:off x="155575" y="5138738"/>
            <a:ext cx="95250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পাঠ পরিকল্পনা এর ছবির ফলাফল">
            <a:hlinkClick r:id="rId23"/>
          </p:cNvPr>
          <p:cNvSpPr>
            <a:spLocks noChangeAspect="1" noChangeArrowheads="1"/>
          </p:cNvSpPr>
          <p:nvPr/>
        </p:nvSpPr>
        <p:spPr bwMode="auto">
          <a:xfrm>
            <a:off x="155575" y="6327775"/>
            <a:ext cx="695325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পাঠ পরিকল্পনা এর ছবির ফলাফল">
            <a:hlinkClick r:id="rId24"/>
          </p:cNvPr>
          <p:cNvSpPr>
            <a:spLocks noChangeAspect="1" noChangeArrowheads="1"/>
          </p:cNvSpPr>
          <p:nvPr/>
        </p:nvSpPr>
        <p:spPr bwMode="auto">
          <a:xfrm>
            <a:off x="155575" y="7516813"/>
            <a:ext cx="2028825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পাঠ পরিকল্পনা এর ছবির ফলাফল">
            <a:hlinkClick r:id="rId25"/>
          </p:cNvPr>
          <p:cNvSpPr>
            <a:spLocks noChangeAspect="1" noChangeArrowheads="1"/>
          </p:cNvSpPr>
          <p:nvPr/>
        </p:nvSpPr>
        <p:spPr bwMode="auto">
          <a:xfrm>
            <a:off x="155575" y="8705850"/>
            <a:ext cx="942975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পাঠ পরিকল্পনা এর ছবির ফলাফল">
            <a:hlinkClick r:id="rId26"/>
          </p:cNvPr>
          <p:cNvSpPr>
            <a:spLocks noChangeAspect="1" noChangeArrowheads="1"/>
          </p:cNvSpPr>
          <p:nvPr/>
        </p:nvSpPr>
        <p:spPr bwMode="auto">
          <a:xfrm>
            <a:off x="155575" y="9894888"/>
            <a:ext cx="8572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9" descr="পাঠ পরিকল্পনা এর ছবির ফলাফল">
            <a:hlinkClick r:id="rId27"/>
          </p:cNvPr>
          <p:cNvSpPr>
            <a:spLocks noChangeAspect="1" noChangeArrowheads="1"/>
          </p:cNvSpPr>
          <p:nvPr/>
        </p:nvSpPr>
        <p:spPr bwMode="auto">
          <a:xfrm>
            <a:off x="155575" y="-806450"/>
            <a:ext cx="8191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9" descr="পাঠ পরিকল্পনা এর ছবির ফলাফল">
            <a:hlinkClick r:id="rId27"/>
          </p:cNvPr>
          <p:cNvSpPr>
            <a:spLocks noChangeAspect="1" noChangeArrowheads="1"/>
          </p:cNvSpPr>
          <p:nvPr/>
        </p:nvSpPr>
        <p:spPr bwMode="auto">
          <a:xfrm>
            <a:off x="307975" y="-654050"/>
            <a:ext cx="8191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00200" y="-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57400" y="533400"/>
            <a:ext cx="4244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 smtClean="0">
                <a:solidFill>
                  <a:schemeClr val="tx2"/>
                </a:solidFill>
              </a:rPr>
              <a:t>পাঠ উপস্থাপনা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4" name="Picture 33" descr="index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3400" y="1600200"/>
            <a:ext cx="36385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" name="Picture 34" descr="images-10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24400" y="1600200"/>
            <a:ext cx="3457575" cy="213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62000"/>
            <a:ext cx="109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44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28601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মূল্যায়ন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819401"/>
            <a:ext cx="44196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 </a:t>
            </a:r>
            <a:r>
              <a:rPr lang="en-US" sz="2400" dirty="0" err="1" smtClean="0"/>
              <a:t>আল্লাহ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২ </a:t>
            </a:r>
            <a:r>
              <a:rPr lang="en-US" sz="2400" dirty="0" err="1" smtClean="0"/>
              <a:t>আল্লাহ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তায়ালা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? </a:t>
            </a:r>
          </a:p>
          <a:p>
            <a:r>
              <a:rPr lang="en-US" sz="2400" dirty="0" smtClean="0"/>
              <a:t>৩। </a:t>
            </a:r>
            <a:r>
              <a:rPr lang="en-US" sz="2400" dirty="0" err="1" smtClean="0"/>
              <a:t>আকাইদের</a:t>
            </a:r>
            <a:r>
              <a:rPr lang="en-US" sz="2400" dirty="0" smtClean="0"/>
              <a:t> র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pSmAE2KrL._SX38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09800"/>
            <a:ext cx="3733800" cy="436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3733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3">
                    <a:lumMod val="75000"/>
                  </a:schemeClr>
                </a:solidFill>
              </a:rPr>
              <a:t>ধন্যবাদ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s-flowers-531763.gif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A0C68E-ADFD-4140-B167-BB8ED72C1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134183"/>
            <a:ext cx="2428242" cy="2723817"/>
          </a:xfrm>
          <a:prstGeom prst="rect">
            <a:avLst/>
          </a:prstGeom>
        </p:spPr>
      </p:pic>
      <p:sp>
        <p:nvSpPr>
          <p:cNvPr id="3" name="32-Point Star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D5E7B6-1681-48FC-A4A0-F4EE0EDECA0A}"/>
              </a:ext>
            </a:extLst>
          </p:cNvPr>
          <p:cNvSpPr/>
          <p:nvPr/>
        </p:nvSpPr>
        <p:spPr>
          <a:xfrm>
            <a:off x="-1371600" y="914400"/>
            <a:ext cx="10058400" cy="2667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ধন্যবাদ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wn-hut-beside-tree-2523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340672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914400"/>
            <a:ext cx="295144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বাড়ির</a:t>
            </a:r>
            <a:r>
              <a:rPr lang="en-US" sz="4800" dirty="0" smtClean="0"/>
              <a:t> 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maj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533400"/>
            <a:ext cx="1371600" cy="1078992"/>
          </a:xfrm>
          <a:prstGeom prst="rect">
            <a:avLst/>
          </a:prstGeom>
        </p:spPr>
      </p:pic>
      <p:pic>
        <p:nvPicPr>
          <p:cNvPr id="4" name="Picture 3" descr="depositphotos_152840984-stock-photo-muslim-arabic-man-pra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57200"/>
            <a:ext cx="1295400" cy="945642"/>
          </a:xfrm>
          <a:prstGeom prst="rect">
            <a:avLst/>
          </a:prstGeom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81000"/>
            <a:ext cx="1524000" cy="914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57200"/>
            <a:ext cx="1219199" cy="1054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6670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১ </a:t>
            </a:r>
            <a:r>
              <a:rPr lang="en-US" dirty="0" err="1" smtClean="0"/>
              <a:t>ফুল</a:t>
            </a:r>
            <a:r>
              <a:rPr lang="en-US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88620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২। </a:t>
            </a:r>
            <a:r>
              <a:rPr lang="en-US" dirty="0" err="1" smtClean="0"/>
              <a:t>মোনাজাত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72440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৩। </a:t>
            </a:r>
            <a:r>
              <a:rPr lang="en-US" dirty="0" err="1" smtClean="0"/>
              <a:t>নামাজ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79120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৪ </a:t>
            </a:r>
            <a:r>
              <a:rPr lang="en-US" dirty="0" err="1" smtClean="0"/>
              <a:t>মসজিদ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24445 C 0.02049 0.26945 0.01875 0.29445 0.01563 0.31922 C 0.01372 0.33426 0.01198 0.36482 0.01198 0.36505 C 0.01128 0.41875 0.01563 0.46389 0.00347 0.51273 C 0.00191 0.52662 -0.00087 0.54375 -0.00503 0.55672 C -0.00781 0.56505 -0.01285 0.57222 -0.01476 0.58102 C -0.01806 0.59653 -0.02674 0.62315 -0.03316 0.63797 C -0.0349 0.64977 -0.04358 0.67454 -0.05017 0.68334 C -0.05312 0.69607 -0.06215 0.69699 -0.06962 0.70301 C -0.07656 0.70857 -0.0816 0.71412 -0.08924 0.71759 C -0.09531 0.72986 -0.08663 0.71482 -0.09774 0.72408 C -0.09948 0.72547 -0.09983 0.72871 -0.10139 0.73056 C -0.10486 0.73472 -0.10885 0.73773 -0.11233 0.7419 C -0.13073 0.76412 -0.15226 0.80139 -0.17708 0.81181 C -0.17951 0.81389 -0.18194 0.81621 -0.18437 0.81829 C -0.18559 0.81945 -0.18802 0.82176 -0.18802 0.82199 C -0.20017 0.82014 -0.20747 0.81667 -0.2184 0.81181 C -0.22535 0.80486 -0.23437 0.80162 -0.24288 0.79884 C -0.25556 0.78611 -0.27309 0.78195 -0.28802 0.77454 C -0.29115 0.77292 -0.29358 0.77315 -0.29653 0.7713 C -0.30451 0.76597 -0.29583 0.77037 -0.30382 0.7632 C -0.30486 0.76227 -0.30625 0.76227 -0.30747 0.76158 C -0.31198 0.75857 -0.31354 0.75371 -0.3184 0.75162 C -0.32292 0.7456 -0.3283 0.7382 -0.33437 0.73542 C -0.33559 0.73588 -0.33681 0.73634 -0.33802 0.73704 C -0.33941 0.73797 -0.34167 0.74028 -0.34167 0.74051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05 -0.04676 C -0.14913 -0.04074 -0.14965 -0.01528 -0.15121 -0.00324 C -0.1533 0.01389 -0.1559 0.02847 -0.15833 0.04004 C -0.15972 0.04722 -0.16059 0.05416 -0.16232 0.05694 C -0.16371 0.06666 -0.16562 0.07176 -0.16718 0.07616 C -0.16909 0.08796 -0.17118 0.09467 -0.17326 0.09791 C -0.17534 0.10602 -0.17743 0.11597 -0.17934 0.12454 C -0.17986 0.12662 -0.18038 0.12708 -0.1809 0.1294 C -0.18333 0.14051 -0.18229 0.13727 -0.18402 0.14143 C -0.18524 0.15069 -0.1868 0.15347 -0.18836 0.16065 C -0.18871 0.16319 -0.18975 0.16551 -0.18975 0.16597 C -0.19097 0.17338 -0.19201 0.17407 -0.19305 0.18009 C -0.19444 0.19329 -0.19687 0.20069 -0.19843 0.21157 C -0.20069 0.22662 -0.20295 0.25139 -0.20555 0.25972 C -0.20607 0.27245 -0.20555 0.2625 -0.20659 0.27176 C -0.20816 0.28356 -0.20902 0.30208 -0.21093 0.3081 C -0.21284 0.32616 -0.2151 0.34213 -0.21736 0.35625 C -0.2177 0.36829 -0.21857 0.37523 -0.21927 0.38541 C -0.22048 0.42708 -0.22343 0.43426 -0.22725 0.44329 C -0.22795 0.44745 -0.22847 0.44954 -0.22916 0.45301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92593E-6 C 0.01354 0.02708 0.01562 0.05949 0.02309 0.08958 C 0.02517 0.09768 0.02726 0.10671 0.03055 0.11388 C 0.03212 0.11712 0.03542 0.12361 0.03542 0.12361 C 0.03663 0.13009 0.0375 0.13425 0.04028 0.13981 C 0.04201 0.1493 0.0467 0.15717 0.05 0.16597 C 0.0526 0.17268 0.05295 0.17916 0.05608 0.18541 C 0.05764 0.20624 0.06215 0.228 0.06215 0.24884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7569 C 0.0198 0.09514 0.0198 0.11481 0.02032 0.13426 C 0.02049 0.13981 0.02101 0.1456 0.0217 0.15092 C 0.02223 0.15509 0.02309 0.16342 0.02309 0.16366 C 0.02379 0.19467 0.02466 0.21157 0.02361 0.24491 C 0.02327 0.26204 0.02066 0.2787 0.01962 0.29537 C 0.01875 0.30926 0.01754 0.32268 0.01702 0.33704 C 0.01667 0.3412 0.0165 0.34537 0.01632 0.34954 C 0.0158 0.35393 0.01493 0.36227 0.01493 0.3625 C 0.01476 0.36852 0.01476 0.375 0.01424 0.38102 C 0.01372 0.38634 0.00799 0.3956 0.00677 0.40393 C 0.00469 0.41643 0.00261 0.43009 -3.33333E-6 0.44143 C -0.00295 0.46944 -0.00208 0.4993 -0.00538 0.52731 C -0.0059 0.53634 -0.00538 0.54629 -0.00677 0.55463 C -0.00798 0.5618 -0.01267 0.56643 -0.01493 0.56921 C -0.03038 0.58657 -0.03125 0.58379 -0.05416 0.58379 " pathEditMode="relative" rAng="0" ptsTypes="fffffffffffffff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276600" y="2209800"/>
            <a:ext cx="4191000" cy="35814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6805646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hlinkClick r:id="rId2"/>
              </a:rPr>
              <a:t>mdraju3382@gmail.com</a:t>
            </a:r>
            <a:r>
              <a:rPr lang="en-US" sz="4000" dirty="0" smtClean="0"/>
              <a:t>  </a:t>
            </a:r>
          </a:p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  <a:hlinkClick r:id="rId3"/>
              </a:rPr>
              <a:t>mmalauddin8590@gmail.com</a:t>
            </a:r>
            <a:r>
              <a:rPr lang="en-US" sz="4000" dirty="0" smtClean="0"/>
              <a:t>  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04800" y="1371600"/>
            <a:ext cx="5029200" cy="43434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‘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’</a:t>
            </a:r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পরিচিতি  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মিরাজ</a:t>
            </a:r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হোসাইন</a:t>
            </a:r>
            <a:endParaRPr lang="en-US" sz="2400" dirty="0" smtClean="0">
              <a:solidFill>
                <a:schemeClr val="tx1"/>
              </a:solidFill>
              <a:latin typeface="Niagara Engraved" pitchFamily="8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সহকারি</a:t>
            </a:r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শিক্ষক</a:t>
            </a:r>
            <a:endParaRPr lang="en-US" sz="2400" dirty="0" smtClean="0">
              <a:solidFill>
                <a:schemeClr val="tx1"/>
              </a:solidFill>
              <a:latin typeface="Niagara Engraved" pitchFamily="8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বাশবাডীয়া</a:t>
            </a:r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ইসলামিয়া</a:t>
            </a:r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দাখিল</a:t>
            </a:r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মাদ্রাসা</a:t>
            </a:r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agara Engraved" pitchFamily="82" charset="0"/>
              </a:rPr>
              <a:t>নাং</a:t>
            </a:r>
            <a:r>
              <a:rPr lang="en-US" sz="2400" dirty="0" smtClean="0">
                <a:solidFill>
                  <a:schemeClr val="tx1"/>
                </a:solidFill>
                <a:latin typeface="Niagara Engraved" pitchFamily="82" charset="0"/>
              </a:rPr>
              <a:t> 01867637170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Niagara Engraved" pitchFamily="82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5638800" y="1600200"/>
            <a:ext cx="2971800" cy="4191000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চ </a:t>
            </a:r>
            <a:r>
              <a:rPr lang="en-US" dirty="0" err="1" smtClean="0">
                <a:solidFill>
                  <a:schemeClr val="tx1"/>
                </a:solidFill>
              </a:rPr>
              <a:t>পাঠ</a:t>
            </a:r>
            <a:r>
              <a:rPr lang="en-US" dirty="0" smtClean="0">
                <a:solidFill>
                  <a:schemeClr val="tx1"/>
                </a:solidFill>
              </a:rPr>
              <a:t> পরিচিতি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শ্রেণী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সপ্তম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বিষয়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ইসলাম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শিক্ষা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সময়</a:t>
            </a:r>
            <a:r>
              <a:rPr lang="en-US" dirty="0" smtClean="0">
                <a:solidFill>
                  <a:schemeClr val="tx1"/>
                </a:solidFill>
              </a:rPr>
              <a:t> =৪০ </a:t>
            </a:r>
            <a:r>
              <a:rPr lang="en-US" dirty="0" err="1" smtClean="0">
                <a:solidFill>
                  <a:schemeClr val="tx1"/>
                </a:solidFill>
              </a:rPr>
              <a:t>মিনিট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57200"/>
            <a:ext cx="35814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agara Engraved" pitchFamily="82" charset="0"/>
              </a:rPr>
              <a:t>’</a:t>
            </a:r>
            <a:r>
              <a:rPr lang="en-US" sz="3200" dirty="0" err="1" smtClean="0">
                <a:latin typeface="Niagara Engraved" pitchFamily="82" charset="0"/>
              </a:rPr>
              <a:t>শিক্ষক</a:t>
            </a:r>
            <a:r>
              <a:rPr lang="en-US" sz="3200" dirty="0" smtClean="0">
                <a:latin typeface="Niagara Engraved" pitchFamily="82" charset="0"/>
              </a:rPr>
              <a:t> পরিচিতি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752600" y="1066800"/>
            <a:ext cx="3657600" cy="17526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depositphotos_152840984-stock-photo-muslim-arabic-man-pra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4343400" cy="35600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14400"/>
            <a:ext cx="3505200" cy="3733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0"/>
            <a:ext cx="42672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পূর্ব</a:t>
            </a:r>
            <a:r>
              <a:rPr lang="en-US" sz="4400" dirty="0" smtClean="0"/>
              <a:t> </a:t>
            </a:r>
            <a:r>
              <a:rPr lang="en-US" sz="4400" dirty="0" err="1" smtClean="0"/>
              <a:t>জ্ঞান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যাচাই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572000"/>
            <a:ext cx="3581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ছবির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লোকটা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724400"/>
            <a:ext cx="3505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ছবির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?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5029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মা্নষিক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প্রস্তুতি</a:t>
            </a:r>
            <a:endParaRPr lang="en-US" sz="3600" dirty="0"/>
          </a:p>
        </p:txBody>
      </p:sp>
      <p:pic>
        <p:nvPicPr>
          <p:cNvPr id="6" name="Picture 5" descr="46027757782_993b90ae28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4343400" cy="24384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47800"/>
            <a:ext cx="3581400" cy="2514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57200"/>
            <a:ext cx="6248400" cy="252376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পাঠ</a:t>
            </a:r>
            <a:r>
              <a:rPr lang="en-US" sz="6600" dirty="0" smtClean="0"/>
              <a:t> </a:t>
            </a:r>
            <a:r>
              <a:rPr lang="en-US" sz="6600" dirty="0" err="1" smtClean="0"/>
              <a:t>ঘোষণা</a:t>
            </a:r>
            <a:endParaRPr lang="en-US" sz="6600" dirty="0" smtClean="0"/>
          </a:p>
          <a:p>
            <a:r>
              <a:rPr lang="en-US" sz="4800" dirty="0" err="1" smtClean="0"/>
              <a:t>আকাইদ</a:t>
            </a:r>
            <a:r>
              <a:rPr lang="en-US" sz="4800" dirty="0" smtClean="0"/>
              <a:t>  </a:t>
            </a:r>
            <a:r>
              <a:rPr lang="en-US" dirty="0" smtClean="0"/>
              <a:t>           </a:t>
            </a:r>
            <a:r>
              <a:rPr lang="en-US" sz="4400" dirty="0" err="1" smtClean="0"/>
              <a:t>রেসালাত</a:t>
            </a:r>
            <a:r>
              <a:rPr lang="en-US" sz="4400" dirty="0" smtClean="0"/>
              <a:t> </a:t>
            </a:r>
            <a:r>
              <a:rPr lang="en-US" dirty="0" smtClean="0"/>
              <a:t> </a:t>
            </a:r>
            <a:r>
              <a:rPr lang="en-US" sz="4400" dirty="0" err="1" smtClean="0"/>
              <a:t>তাওহিদ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600200"/>
            <a:ext cx="5562600" cy="1043362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শেখণ</a:t>
            </a:r>
            <a:r>
              <a:rPr lang="en-US" sz="4800" dirty="0" smtClean="0"/>
              <a:t> </a:t>
            </a:r>
            <a:r>
              <a:rPr lang="en-US" sz="4800" dirty="0" err="1" smtClean="0"/>
              <a:t>ফল</a:t>
            </a:r>
            <a:r>
              <a:rPr lang="en-US" sz="4800" dirty="0" smtClean="0"/>
              <a:t> </a:t>
            </a:r>
          </a:p>
          <a:p>
            <a:pPr algn="ctr"/>
            <a:r>
              <a:rPr lang="en-US" sz="4800" dirty="0" smtClean="0"/>
              <a:t>১ / </a:t>
            </a:r>
            <a:r>
              <a:rPr lang="en-US" sz="4800" dirty="0" err="1" smtClean="0"/>
              <a:t>সালাত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</a:t>
            </a:r>
            <a:r>
              <a:rPr lang="en-US" sz="4800" dirty="0" smtClean="0"/>
              <a:t> ? </a:t>
            </a:r>
            <a:r>
              <a:rPr lang="en-US" sz="4800" dirty="0" err="1" smtClean="0"/>
              <a:t>সালাতের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ফরজ</a:t>
            </a:r>
            <a:r>
              <a:rPr lang="en-US" sz="4800" dirty="0" smtClean="0"/>
              <a:t> </a:t>
            </a:r>
            <a:r>
              <a:rPr lang="en-US" sz="4800" dirty="0" err="1" smtClean="0"/>
              <a:t>কয়টি</a:t>
            </a:r>
            <a:r>
              <a:rPr lang="en-US" sz="4800" dirty="0" smtClean="0"/>
              <a:t> ও </a:t>
            </a:r>
            <a:r>
              <a:rPr lang="en-US" sz="4800" dirty="0" err="1" smtClean="0"/>
              <a:t>কি</a:t>
            </a:r>
            <a:r>
              <a:rPr lang="en-US" sz="4800" dirty="0" smtClean="0"/>
              <a:t> </a:t>
            </a:r>
            <a:r>
              <a:rPr lang="en-US" sz="4800" dirty="0" err="1" smtClean="0"/>
              <a:t>কি</a:t>
            </a:r>
            <a:r>
              <a:rPr lang="en-US" sz="4800" dirty="0" smtClean="0"/>
              <a:t> ?</a:t>
            </a:r>
          </a:p>
          <a:p>
            <a:pPr algn="ctr"/>
            <a:r>
              <a:rPr lang="en-US" sz="4800" dirty="0" smtClean="0"/>
              <a:t>২/ </a:t>
            </a:r>
            <a:r>
              <a:rPr lang="en-US" sz="4800" dirty="0" err="1" smtClean="0"/>
              <a:t>আকাইদ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</a:t>
            </a:r>
            <a:r>
              <a:rPr lang="en-US" sz="4800" dirty="0" smtClean="0"/>
              <a:t>?</a:t>
            </a:r>
          </a:p>
          <a:p>
            <a:pPr algn="ctr"/>
            <a:r>
              <a:rPr lang="en-US" sz="4800" dirty="0" smtClean="0"/>
              <a:t>৩/ </a:t>
            </a:r>
            <a:r>
              <a:rPr lang="en-US" sz="4800" dirty="0" err="1" smtClean="0"/>
              <a:t>রেসালাত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</a:t>
            </a:r>
            <a:r>
              <a:rPr lang="en-US" sz="4800" dirty="0" smtClean="0"/>
              <a:t>? </a:t>
            </a:r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762000"/>
            <a:ext cx="9144000" cy="415498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lang="en-US" sz="96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600" b="1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আকাইদ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 অর্থ বিশ্বাসমালা।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...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ইসলামের মৌলিক বিষয়গুলোর প্রতি দৃঢ় বিশ্বাসকেই </a:t>
            </a:r>
            <a:r>
              <a:rPr kumimoji="0" lang="bn-I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আকাইদ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 বলা হয়। ইসলামের মূল বিষয় অর্থাৎ তাওহিদ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,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রিসালাত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,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আখিরাত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,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আসমানী কিতাব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,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ফেরেশতা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, 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নবী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-</a:t>
            </a:r>
            <a:r>
              <a:rPr kumimoji="0" lang="bn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রাসূল ইত্যাদির উপর মনে প্রাণে বিশ্বাস করাকে </a:t>
            </a:r>
            <a:r>
              <a:rPr kumimoji="0" lang="bn-I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আকাইদ বলে</a:t>
            </a:r>
            <a:r>
              <a:rPr kumimoji="0" lang="hi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Mangal"/>
              </a:rPr>
              <a:t>।</a:t>
            </a:r>
            <a:r>
              <a:rPr lang="en-US" dirty="0" smtClean="0">
                <a:latin typeface="Arial" charset="0"/>
                <a:cs typeface="Arial" charset="0"/>
              </a:rPr>
              <a:t> 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আকাইদ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কাকে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বলে</a:t>
            </a:r>
            <a:r>
              <a:rPr lang="en-US" sz="2400" dirty="0" smtClean="0">
                <a:solidFill>
                  <a:schemeClr val="accent1"/>
                </a:solidFill>
              </a:rPr>
              <a:t>?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Picture 5" descr="namaj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6096001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 descr="পাঠ পরিকল্পনা এর ছবির ফলাফল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5000" y="304800"/>
            <a:ext cx="3048000" cy="990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914400" y="3962400"/>
            <a:ext cx="53340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endParaRPr lang="as-IN" dirty="0" smtClean="0"/>
          </a:p>
          <a:p>
            <a:r>
              <a:rPr lang="as-IN" dirty="0" smtClean="0">
                <a:solidFill>
                  <a:schemeClr val="accent1"/>
                </a:solidFill>
              </a:rPr>
              <a:t>ইসলামী শরিয়তের পরিভাষায়, “নির্দিষ্ট রুকন ও জিকিরসমূহকে বিশেষ পদ্ধতিতে নির্ধারিত সময়ে আদায় করাকে </a:t>
            </a:r>
            <a:r>
              <a:rPr lang="as-IN" b="1" dirty="0" smtClean="0">
                <a:solidFill>
                  <a:schemeClr val="accent1"/>
                </a:solidFill>
              </a:rPr>
              <a:t>সালাত বলে</a:t>
            </a:r>
            <a:r>
              <a:rPr lang="as-IN" dirty="0" smtClean="0">
                <a:solidFill>
                  <a:schemeClr val="accent1"/>
                </a:solidFill>
              </a:rPr>
              <a:t>।” রাসূল (সাঃ) বলেছেন, “দ্বীনের মস্তক ইসলাম এবং তার স্তভ হলো </a:t>
            </a:r>
            <a:r>
              <a:rPr lang="as-IN" b="1" dirty="0" smtClean="0">
                <a:solidFill>
                  <a:schemeClr val="accent1"/>
                </a:solidFill>
              </a:rPr>
              <a:t>সালাত</a:t>
            </a:r>
            <a:r>
              <a:rPr lang="as-IN" dirty="0" smtClean="0">
                <a:solidFill>
                  <a:schemeClr val="accent1"/>
                </a:solidFill>
              </a:rPr>
              <a:t>।” </a:t>
            </a:r>
            <a:endParaRPr lang="as-IN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4953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</a:t>
            </a:r>
            <a:r>
              <a:rPr lang="en-US" dirty="0" err="1" smtClean="0"/>
              <a:t>সালাত</a:t>
            </a:r>
            <a:r>
              <a:rPr lang="en-US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? </a:t>
            </a:r>
            <a:r>
              <a:rPr lang="en-US" dirty="0" err="1" smtClean="0"/>
              <a:t>সালাতের</a:t>
            </a:r>
            <a:r>
              <a:rPr lang="en-US" dirty="0" smtClean="0"/>
              <a:t> </a:t>
            </a:r>
            <a:r>
              <a:rPr lang="en-US" dirty="0" err="1" smtClean="0"/>
              <a:t>ফরজ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ও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6" name="Picture 5" descr="depositphotos_152840984-stock-photo-muslim-arabic-man-pra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219200"/>
            <a:ext cx="3124200" cy="22806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66843"/>
            <a:ext cx="4572000" cy="480131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as-IN" dirty="0" smtClean="0"/>
              <a:t>নামাজের ফরয ১৩ টি</a:t>
            </a:r>
            <a:br>
              <a:rPr lang="as-IN" dirty="0" smtClean="0"/>
            </a:br>
            <a:r>
              <a:rPr lang="as-IN" dirty="0" smtClean="0"/>
              <a:t>[৭ টি নামাজের বাহিরে ]</a:t>
            </a:r>
            <a:br>
              <a:rPr lang="as-IN" dirty="0" smtClean="0"/>
            </a:br>
            <a:r>
              <a:rPr lang="as-IN" dirty="0" smtClean="0"/>
              <a:t>১/ শরীর পাক</a:t>
            </a:r>
            <a:br>
              <a:rPr lang="as-IN" dirty="0" smtClean="0"/>
            </a:br>
            <a:r>
              <a:rPr lang="as-IN" dirty="0" smtClean="0"/>
              <a:t>২/কাপড় পাক</a:t>
            </a:r>
            <a:br>
              <a:rPr lang="as-IN" dirty="0" smtClean="0"/>
            </a:br>
            <a:r>
              <a:rPr lang="as-IN" dirty="0" smtClean="0"/>
              <a:t>৩/ নামাজের জায়গা পাক</a:t>
            </a:r>
            <a:br>
              <a:rPr lang="as-IN" dirty="0" smtClean="0"/>
            </a:br>
            <a:r>
              <a:rPr lang="as-IN" dirty="0" smtClean="0"/>
              <a:t>৪/ সতর ডাকা</a:t>
            </a:r>
            <a:br>
              <a:rPr lang="as-IN" dirty="0" smtClean="0"/>
            </a:br>
            <a:r>
              <a:rPr lang="as-IN" dirty="0" smtClean="0"/>
              <a:t>৫/ কেবলামুখী হওয়া</a:t>
            </a:r>
            <a:br>
              <a:rPr lang="as-IN" dirty="0" smtClean="0"/>
            </a:br>
            <a:r>
              <a:rPr lang="as-IN" dirty="0" smtClean="0"/>
              <a:t>৬/ নামাজের ওয়াক্ত চেনা</a:t>
            </a:r>
            <a:br>
              <a:rPr lang="as-IN" dirty="0" smtClean="0"/>
            </a:br>
            <a:r>
              <a:rPr lang="as-IN" dirty="0" smtClean="0"/>
              <a:t>৭/ নিয়্যাত করা</a:t>
            </a:r>
          </a:p>
          <a:p>
            <a:r>
              <a:rPr lang="as-IN" dirty="0" smtClean="0"/>
              <a:t>[ ৬ টি নামাজের ভিতরে ]</a:t>
            </a:r>
            <a:br>
              <a:rPr lang="as-IN" dirty="0" smtClean="0"/>
            </a:br>
            <a:r>
              <a:rPr lang="as-IN" dirty="0" smtClean="0"/>
              <a:t>১/ তাকবীরে তাহরিমা বা আল্লাহু আকবার বলা</a:t>
            </a:r>
            <a:br>
              <a:rPr lang="as-IN" dirty="0" smtClean="0"/>
            </a:br>
            <a:r>
              <a:rPr lang="as-IN" dirty="0" smtClean="0"/>
              <a:t>২/ দাঁড়াইয়া নামাজ পড়া</a:t>
            </a:r>
            <a:br>
              <a:rPr lang="as-IN" dirty="0" smtClean="0"/>
            </a:br>
            <a:r>
              <a:rPr lang="as-IN" dirty="0" smtClean="0"/>
              <a:t>৩/ কেরাত পড়া</a:t>
            </a:r>
            <a:br>
              <a:rPr lang="as-IN" dirty="0" smtClean="0"/>
            </a:br>
            <a:r>
              <a:rPr lang="as-IN" dirty="0" smtClean="0"/>
              <a:t>৪/ রুকু করা</a:t>
            </a:r>
            <a:br>
              <a:rPr lang="as-IN" dirty="0" smtClean="0"/>
            </a:br>
            <a:r>
              <a:rPr lang="as-IN" dirty="0" smtClean="0"/>
              <a:t>৫/ সেজদা করা</a:t>
            </a:r>
            <a:br>
              <a:rPr lang="as-IN" dirty="0" smtClean="0"/>
            </a:br>
            <a:r>
              <a:rPr lang="as-IN" dirty="0" smtClean="0"/>
              <a:t>৬/ শেষ বৈঠক</a:t>
            </a:r>
            <a:r>
              <a:rPr lang="en-US" dirty="0" smtClean="0"/>
              <a:t> </a:t>
            </a:r>
          </a:p>
          <a:p>
            <a:endParaRPr lang="as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284</Words>
  <Application>Microsoft Office PowerPoint</Application>
  <PresentationFormat>On-screen Show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Shibli Al Noman</dc:creator>
  <cp:lastModifiedBy>Shibli Al Noman</cp:lastModifiedBy>
  <cp:revision>74</cp:revision>
  <dcterms:created xsi:type="dcterms:W3CDTF">2006-08-16T00:00:00Z</dcterms:created>
  <dcterms:modified xsi:type="dcterms:W3CDTF">2021-06-09T23:34:38Z</dcterms:modified>
</cp:coreProperties>
</file>