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15"/>
  </p:notesMasterIdLst>
  <p:sldIdLst>
    <p:sldId id="277" r:id="rId2"/>
    <p:sldId id="275" r:id="rId3"/>
    <p:sldId id="276" r:id="rId4"/>
    <p:sldId id="262" r:id="rId5"/>
    <p:sldId id="278" r:id="rId6"/>
    <p:sldId id="256" r:id="rId7"/>
    <p:sldId id="270" r:id="rId8"/>
    <p:sldId id="269" r:id="rId9"/>
    <p:sldId id="271" r:id="rId10"/>
    <p:sldId id="279" r:id="rId11"/>
    <p:sldId id="280" r:id="rId12"/>
    <p:sldId id="260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9" autoAdjust="0"/>
    <p:restoredTop sz="94343" autoAdjust="0"/>
  </p:normalViewPr>
  <p:slideViewPr>
    <p:cSldViewPr snapToGrid="0">
      <p:cViewPr varScale="1">
        <p:scale>
          <a:sx n="70" d="100"/>
          <a:sy n="70" d="100"/>
        </p:scale>
        <p:origin x="71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2E462C-74C5-4294-92DE-66C2486EEB38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F0FD4-EC30-40B7-B5A1-38C1CDF807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93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CE58D8B-7839-4D64-93C4-986D0B51AE8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0867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5F0FD4-EC30-40B7-B5A1-38C1CDF807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19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77B0-1098-46E1-8AED-B1E813ABC571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61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77B0-1098-46E1-8AED-B1E813ABC571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937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77B0-1098-46E1-8AED-B1E813ABC571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82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77B0-1098-46E1-8AED-B1E813ABC571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67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77B0-1098-46E1-8AED-B1E813ABC571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8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77B0-1098-46E1-8AED-B1E813ABC571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74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77B0-1098-46E1-8AED-B1E813ABC571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490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77B0-1098-46E1-8AED-B1E813ABC571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6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77B0-1098-46E1-8AED-B1E813ABC571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501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77B0-1098-46E1-8AED-B1E813ABC571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09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77B0-1098-46E1-8AED-B1E813ABC571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11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677B0-1098-46E1-8AED-B1E813ABC571}" type="datetimeFigureOut">
              <a:rPr lang="en-US" smtClean="0"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21337-3985-42A9-AACD-65911D14D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73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0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5660" y="1183522"/>
            <a:ext cx="1136858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u="sng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800" u="sng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u="sng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r>
              <a:rPr lang="en-US" sz="4800" u="sng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u="sng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800" u="sng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u="sng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রক্তিম</a:t>
            </a:r>
            <a:r>
              <a:rPr lang="en-US" sz="4800" u="sng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u="sng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ভালোবাসা</a:t>
            </a:r>
            <a:r>
              <a:rPr lang="en-US" sz="4800" u="sng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4800" u="sng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4800" u="sng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776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6097" y="407963"/>
            <a:ext cx="77525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কাজঃ</a:t>
            </a:r>
            <a:endParaRPr lang="en-US" sz="4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34511" y="1177404"/>
            <a:ext cx="29542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/>
              <a:t>সময়ঃ ২মিঃ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309489" y="2686929"/>
            <a:ext cx="106211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2800" u="sng" dirty="0" smtClean="0"/>
              <a:t>যোগান এবং দামের মধ্যে কোন ধরনের সম্পর্ক বিদ্যমান রয়েছে।</a:t>
            </a:r>
            <a:endParaRPr lang="en-US" sz="2800" u="sng" dirty="0" smtClean="0"/>
          </a:p>
        </p:txBody>
      </p:sp>
    </p:spTree>
    <p:extLst>
      <p:ext uri="{BB962C8B-B14F-4D97-AF65-F5344CB8AC3E}">
        <p14:creationId xmlns:p14="http://schemas.microsoft.com/office/powerpoint/2010/main" val="401325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5636" y="249382"/>
            <a:ext cx="4224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 কাজঃ</a:t>
            </a:r>
            <a:endParaRPr lang="en-US" sz="36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17527" y="249382"/>
            <a:ext cx="29510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u="sng" dirty="0" smtClean="0">
                <a:solidFill>
                  <a:srgbClr val="FF0000"/>
                </a:solidFill>
              </a:rPr>
              <a:t>সময়ঃ ৩ মিঃ</a:t>
            </a:r>
            <a:endParaRPr lang="en-US" sz="3200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3455" y="1399309"/>
            <a:ext cx="11568545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u="sng" dirty="0" smtClean="0"/>
              <a:t>যোগান রেখার ঢাল কোন ধরনের?</a:t>
            </a:r>
          </a:p>
          <a:p>
            <a:endParaRPr lang="bn-BD" sz="3200" u="sng" dirty="0" smtClean="0"/>
          </a:p>
          <a:p>
            <a:r>
              <a:rPr lang="bn-BD" sz="2400" dirty="0" smtClean="0"/>
              <a:t>(ক) ঋনাত্নক                    (খ)    ধনাত্নক                        (গ)  অসীম                (ঘ)       শূণ্য</a:t>
            </a:r>
          </a:p>
          <a:p>
            <a:endParaRPr lang="bn-BD" dirty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u="sng" dirty="0" smtClean="0"/>
              <a:t>যোগান রেখা বাম দিক থেকে ডান দিকে—</a:t>
            </a:r>
          </a:p>
          <a:p>
            <a:endParaRPr lang="bn-BD" sz="3200" u="sng" dirty="0" smtClean="0"/>
          </a:p>
          <a:p>
            <a:r>
              <a:rPr lang="bn-BD" sz="2400" dirty="0" smtClean="0"/>
              <a:t>(ক)  সরল আকৃতি               (খ)     নিম্নগামী                    (গ)  উদ্ধগামী               (ঘ) স্থির</a:t>
            </a:r>
            <a:endParaRPr lang="en-US" sz="2400" dirty="0" smtClean="0"/>
          </a:p>
          <a:p>
            <a:endParaRPr lang="bn-BD" sz="2400" dirty="0" smtClean="0"/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200" u="sng" dirty="0" smtClean="0"/>
              <a:t>যোগানের ইংরেজির প্রতিশব্দ কোনটি?</a:t>
            </a:r>
            <a:endParaRPr lang="en-US" sz="3200" u="sng" dirty="0" smtClean="0"/>
          </a:p>
          <a:p>
            <a:endParaRPr lang="bn-BD" sz="2400" dirty="0" smtClean="0"/>
          </a:p>
          <a:p>
            <a:r>
              <a:rPr lang="bn-BD" sz="2400" dirty="0" smtClean="0"/>
              <a:t>(ক) Capital                              (</a:t>
            </a:r>
            <a:r>
              <a:rPr lang="en-US" sz="2400" dirty="0" smtClean="0"/>
              <a:t>খ)  Demand                                   (গ)  production            ( ঘ) Suply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4544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93965" y="498764"/>
            <a:ext cx="87453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r>
              <a:rPr lang="bn-BD" sz="40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4000" b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2031" y="1913206"/>
            <a:ext cx="10185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যোগানের নির্ধারক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সমূ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হ ব্যাখ্যা কর।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4035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Horizontal Scroll 2"/>
          <p:cNvSpPr/>
          <p:nvPr/>
        </p:nvSpPr>
        <p:spPr>
          <a:xfrm>
            <a:off x="415637" y="-443346"/>
            <a:ext cx="10598727" cy="4156363"/>
          </a:xfrm>
          <a:prstGeom prst="horizontalScroll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b="1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9900" b="1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18309" y="5934670"/>
            <a:ext cx="93933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সামাজিক দূরত্ব বজায় রা</a:t>
            </a:r>
            <a:r>
              <a:rPr lang="en-US" sz="54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খি</a:t>
            </a:r>
            <a:r>
              <a:rPr lang="en-US" sz="54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713016"/>
            <a:ext cx="12192000" cy="2221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016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601" y="3290004"/>
            <a:ext cx="2278743" cy="707886"/>
          </a:xfrm>
          <a:prstGeom prst="rect">
            <a:avLst/>
          </a:prstGeom>
          <a:noFill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পরিচিতি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3906497"/>
            <a:ext cx="4470400" cy="295150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lvl="0" algn="ctr" defTabSz="457200">
              <a:defRPr/>
            </a:pPr>
            <a:r>
              <a:rPr lang="en-US" sz="2800" b="1" dirty="0" err="1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2800" b="1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সৈয়দুজ্জামান</a:t>
            </a:r>
            <a:r>
              <a:rPr lang="en-US" sz="2800" b="1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খান</a:t>
            </a:r>
            <a:endParaRPr lang="en-US" sz="2800" b="1" dirty="0" smtClean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lvl="0" algn="ctr" defTabSz="457200">
              <a:defRPr/>
            </a:pPr>
            <a:r>
              <a:rPr lang="en-US" sz="2800" b="1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kumimoji="0" lang="en-US" sz="2400" b="1" i="0" u="none" strike="noStrike" kern="1200" cap="none" spc="0" normalizeH="0" baseline="0" noProof="0" dirty="0" err="1" smtClean="0">
                <a:ln/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প্রভাষক-অর্থনীতি</a:t>
            </a:r>
            <a:endParaRPr kumimoji="0" lang="en-US" sz="2400" b="1" i="0" u="none" strike="noStrike" kern="1200" cap="none" spc="0" normalizeH="0" baseline="0" noProof="0" dirty="0" smtClean="0">
              <a:ln/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lvl="0" algn="ctr" defTabSz="457200">
              <a:defRPr/>
            </a:pPr>
            <a:r>
              <a:rPr lang="en-US" sz="2400" b="1" dirty="0" err="1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জাংগালিয়া</a:t>
            </a:r>
            <a:r>
              <a:rPr lang="en-US" sz="2400" b="1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ইউনিয়ন</a:t>
            </a:r>
            <a:r>
              <a:rPr lang="en-US" sz="2400" b="1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স্কুল</a:t>
            </a:r>
            <a:r>
              <a:rPr lang="en-US" sz="2400" b="1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এন্ড</a:t>
            </a:r>
            <a:r>
              <a:rPr lang="en-US" sz="2400" b="1" dirty="0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b="1" dirty="0" err="1" smtClean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কলেজ</a:t>
            </a:r>
            <a:endParaRPr lang="en-US" sz="2400" b="1" dirty="0" smtClean="0">
              <a:ln/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lvl="0" algn="ctr" defTabSz="457200">
              <a:defRPr/>
            </a:pPr>
            <a:r>
              <a:rPr kumimoji="0" lang="en-US" sz="2400" b="1" i="0" u="none" strike="noStrike" kern="1200" cap="none" spc="0" normalizeH="0" baseline="0" noProof="0" dirty="0" err="1" smtClean="0">
                <a:ln/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পাকুন্দিয়া,কিশোরগঞ্জ</a:t>
            </a:r>
            <a:r>
              <a:rPr kumimoji="0" lang="en-US" sz="2400" b="1" i="0" u="none" strike="noStrike" kern="1200" cap="none" spc="0" normalizeH="0" baseline="0" noProof="0" dirty="0" smtClean="0">
                <a:ln/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,</a:t>
            </a:r>
            <a:endParaRPr kumimoji="0" lang="en-US" sz="2000" b="1" i="0" u="none" strike="noStrike" kern="1200" cap="none" spc="0" normalizeH="0" baseline="0" noProof="0" dirty="0">
              <a:ln/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/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মোবাইল</a:t>
            </a:r>
            <a:r>
              <a:rPr kumimoji="0" lang="en-US" sz="2000" b="1" i="0" u="none" strike="noStrike" kern="1200" cap="none" spc="0" normalizeH="0" baseline="0" noProof="0" dirty="0" smtClean="0">
                <a:ln/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kumimoji="0" lang="en-US" sz="2000" b="1" i="0" u="none" strike="noStrike" kern="1200" cap="none" spc="0" normalizeH="0" baseline="0" noProof="0" dirty="0" smtClean="0">
                <a:ln/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০১৭১৭০৭৪৪৭৫</a:t>
            </a:r>
            <a:r>
              <a:rPr lang="en-US" b="1" dirty="0">
                <a:ln/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endParaRPr kumimoji="0" lang="en-US" sz="2000" b="1" i="0" u="none" strike="noStrike" kern="1200" cap="none" spc="0" normalizeH="0" baseline="0" noProof="0" dirty="0">
              <a:ln/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720114" y="3906497"/>
            <a:ext cx="5442857" cy="31986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শ্রেণি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একাদশ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/ </a:t>
            </a:r>
            <a:r>
              <a:rPr kumimoji="0" lang="en-US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দ্বাদশ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বিষয়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kumimoji="0" lang="en-US" sz="28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অর্থনীতি</a:t>
            </a: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১ম 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পত্র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অধ্যায়: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২য়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noProof="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অধ্যায়ের নামঃ চাহিদা ওযোগান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সময়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 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৫০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মি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n-ea"/>
                <a:cs typeface="NikoshBAN" pitchFamily="2" charset="0"/>
              </a:rPr>
              <a:t>:। 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2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২০/০৫/২০২১,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koshBAN" pitchFamily="2" charset="0"/>
              <a:ea typeface="+mn-ea"/>
              <a:cs typeface="NikoshBAN" pitchFamily="2" charset="0"/>
            </a:endParaRPr>
          </a:p>
        </p:txBody>
      </p:sp>
      <p:sp>
        <p:nvSpPr>
          <p:cNvPr id="6" name="Horizontal Scroll 5"/>
          <p:cNvSpPr/>
          <p:nvPr/>
        </p:nvSpPr>
        <p:spPr>
          <a:xfrm>
            <a:off x="7620000" y="2762022"/>
            <a:ext cx="4542971" cy="1235868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solidFill>
                  <a:srgbClr val="FF0000"/>
                </a:solidFill>
              </a:rPr>
              <a:t>পাঠ পরিচিতি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7" name="Regular Pentagon 6"/>
          <p:cNvSpPr/>
          <p:nvPr/>
        </p:nvSpPr>
        <p:spPr>
          <a:xfrm>
            <a:off x="4470401" y="682172"/>
            <a:ext cx="1886858" cy="6175828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217714" y="203200"/>
            <a:ext cx="4049486" cy="29318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558618"/>
            <a:ext cx="2249712" cy="64229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713" y="203199"/>
            <a:ext cx="4049487" cy="2962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4317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686" y="653143"/>
            <a:ext cx="12162971" cy="5965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361029"/>
            <a:ext cx="12351656" cy="6705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38514" y="0"/>
            <a:ext cx="103922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bn-BD" sz="4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 ছবিটি মনোযোগ দিয়ে পর্যবেক্ষন করি।</a:t>
            </a:r>
            <a:endParaRPr lang="en-US" sz="40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78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5906" y="74102"/>
            <a:ext cx="51588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36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3600" b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3616" y="2064328"/>
            <a:ext cx="11518383" cy="5570756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endParaRPr lang="bn-BD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 কি বলতে পারবে।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যোগানের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সংকোচন-প্রসারণের ধারণা ব্যাখ্যা  করতে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endParaRPr lang="bn-BD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যোগানের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হ্রাস-বৃদ্ধির ধারণা ব্যাখ্যা  করতে </a:t>
            </a:r>
            <a:r>
              <a:rPr lang="en-US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পারবে।</a:t>
            </a:r>
            <a:r>
              <a:rPr lang="bn-IN" sz="3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2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3200" b="1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32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3600" b="1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3616" y="1099993"/>
            <a:ext cx="50626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এ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পাঠ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শেষে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3200" b="1" dirty="0" err="1" smtClean="0">
                <a:solidFill>
                  <a:schemeClr val="accent2">
                    <a:lumMod val="50000"/>
                  </a:schemeClr>
                </a:solidFill>
              </a:rPr>
              <a:t>শিক্ষার্থীরা</a:t>
            </a:r>
            <a:r>
              <a:rPr lang="en-US" sz="3200" b="1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endParaRPr lang="en-US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2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27838"/>
            <a:ext cx="118317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bn-BD" sz="4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যোগান </a:t>
            </a:r>
            <a:r>
              <a:rPr lang="bn-BD" sz="40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কি?</a:t>
            </a:r>
          </a:p>
          <a:p>
            <a:endParaRPr lang="bn-BD" sz="40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কোন একটি নির্দ্দিষ্ট সময়ে একটি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নির্দ্দিষ্ট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দামে একজন বিক্রেতা যতটুক দ্রব্য বিক্রয় করতে ইচ্ছুক  থাকে তাকে যোগান বলে।যোগান এবংদামের মধ্যে সমমুখী সম্পর্ক বিদ্যমান ।এই কারণে যোগান রেখা বাম দিক থেকে ডান দিকে উর্দ্ধগামী হয়।</a:t>
            </a: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চিত্রঃ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4599709" y="3851564"/>
            <a:ext cx="27709" cy="20781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99709" y="5929745"/>
            <a:ext cx="343592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244901" y="3416342"/>
            <a:ext cx="2369127" cy="19534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614028" y="2958157"/>
            <a:ext cx="498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S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4304714" y="3649929"/>
            <a:ext cx="849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y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8173329" y="5929745"/>
            <a:ext cx="1167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x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4304714" y="5929745"/>
            <a:ext cx="3227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o</a:t>
            </a:r>
            <a:endParaRPr lang="en-US" sz="3200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4649472" y="4339516"/>
            <a:ext cx="1801520" cy="37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491276" y="4339516"/>
            <a:ext cx="0" cy="1649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38954" y="4234704"/>
            <a:ext cx="5271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p</a:t>
            </a:r>
            <a:endParaRPr lang="en-US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6317672" y="6007325"/>
            <a:ext cx="41563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Q</a:t>
            </a:r>
            <a:endParaRPr lang="en-US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4909625" y="5182709"/>
            <a:ext cx="244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/>
              <a:t>S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4909625" y="6514520"/>
            <a:ext cx="20820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যোগানের পরিমান</a:t>
            </a:r>
            <a:endParaRPr lang="en-US" u="sng" dirty="0"/>
          </a:p>
        </p:txBody>
      </p:sp>
      <p:sp>
        <p:nvSpPr>
          <p:cNvPr id="29" name="TextBox 28"/>
          <p:cNvSpPr txBox="1"/>
          <p:nvPr/>
        </p:nvSpPr>
        <p:spPr>
          <a:xfrm rot="16001942">
            <a:off x="3404382" y="4819479"/>
            <a:ext cx="577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দাম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865787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repeatCount="indefinite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7659" y="185142"/>
            <a:ext cx="10863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যোগানের</a:t>
            </a:r>
            <a:r>
              <a:rPr lang="bn-IN" sz="36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প্রসারণ- সংকোচনঃ</a:t>
            </a:r>
            <a:endParaRPr lang="bn-IN" sz="3600" b="1" u="sng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6364" y="1394292"/>
            <a:ext cx="11845635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অবস্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থা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অপরিবর্তিত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(রুচি,অভ্যাস,আয়,প্রযুক্তি ইত্যাদি)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থেকে বিবেচ্য দ্রব্যের দাম বৃদ্ধি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পায়,ঠিক তখনিই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ড়ে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যায় এই বেড়ে যাওয়াকে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যোগানের</a:t>
            </a:r>
            <a:r>
              <a:rPr lang="en-US" sz="36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প্রসারণ</a:t>
            </a:r>
            <a:r>
              <a:rPr lang="en-US" sz="36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 </a:t>
            </a:r>
            <a:r>
              <a:rPr lang="bn-IN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32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bn-BD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5418" y="3588327"/>
            <a:ext cx="1213658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অন্যান্য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অপরিবর্তিত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(রুচি,অভ্যাস,আয়,প্রযুক্তি </a:t>
            </a:r>
            <a:r>
              <a:rPr lang="bn-BD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ইত্যাদি)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থেকে বিবেচ্য দ্রব্যের 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যখন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হ্রাস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পায় ঠিক তখনিই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 কমে </a:t>
            </a:r>
            <a:r>
              <a:rPr lang="bn-BD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যায় এই কমে যাওয়াকে</a:t>
            </a:r>
            <a:r>
              <a:rPr lang="bn-IN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যোগানের</a:t>
            </a:r>
            <a:r>
              <a:rPr lang="en-US" sz="36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সংকোচন</a:t>
            </a:r>
            <a:r>
              <a:rPr lang="en-US" sz="36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 ।</a:t>
            </a:r>
            <a:r>
              <a:rPr lang="en-US" sz="36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b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041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2727" y="484909"/>
            <a:ext cx="103619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চিত্রের সাহায্যে ব্যাখ্যাঃ</a:t>
            </a:r>
            <a:endParaRPr lang="en-US" sz="3200" b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598513" y="4013830"/>
            <a:ext cx="35682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যোগানের</a:t>
            </a:r>
            <a:r>
              <a:rPr lang="bn-IN" sz="2800" b="1" dirty="0" smtClean="0"/>
              <a:t> সংকোচন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555374" y="5154505"/>
            <a:ext cx="890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O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241352" y="4938793"/>
            <a:ext cx="3935604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flipV="1">
            <a:off x="4241352" y="1481271"/>
            <a:ext cx="0" cy="345752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220870" y="2520943"/>
            <a:ext cx="0" cy="2417847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232650" y="3344572"/>
            <a:ext cx="0" cy="1607166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41350" y="3347644"/>
            <a:ext cx="19913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213634" y="4189334"/>
            <a:ext cx="106240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36935" y="2520943"/>
            <a:ext cx="2969799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985643" y="5154505"/>
            <a:ext cx="669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00000"/>
                </a:solidFill>
              </a:rPr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40072" y="1408006"/>
            <a:ext cx="669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Y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81168" y="3647019"/>
            <a:ext cx="669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c</a:t>
            </a:r>
            <a:endParaRPr 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898266" y="1977371"/>
            <a:ext cx="6081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b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897850" y="2818161"/>
            <a:ext cx="669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a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17368" y="4336101"/>
            <a:ext cx="669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S</a:t>
            </a:r>
            <a:endParaRPr lang="en-US" sz="28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897659" y="2401043"/>
                <a:ext cx="1437904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  <m:sub>
                        <m:r>
                          <a:rPr lang="en-US" sz="28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800" b="1" i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15</a:t>
                </a:r>
                <a:endParaRPr lang="en-US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7659" y="2401043"/>
                <a:ext cx="1437904" cy="523220"/>
              </a:xfrm>
              <a:prstGeom prst="rect">
                <a:avLst/>
              </a:prstGeom>
              <a:blipFill>
                <a:blip r:embed="rId3"/>
                <a:stretch>
                  <a:fillRect t="-11628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911472" y="3121241"/>
                <a:ext cx="135467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  <m:sub>
                        <m:r>
                          <a:rPr lang="en-US" sz="2800" b="1" i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  <m:r>
                      <a:rPr lang="en-US" sz="2800" b="1" i="0" smtClean="0">
                        <a:solidFill>
                          <a:schemeClr val="accent3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10</a:t>
                </a:r>
                <a:endParaRPr lang="en-US" sz="28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1472" y="3121241"/>
                <a:ext cx="1354672" cy="523220"/>
              </a:xfrm>
              <a:prstGeom prst="rect">
                <a:avLst/>
              </a:prstGeom>
              <a:blipFill>
                <a:blip r:embed="rId4"/>
                <a:stretch>
                  <a:fillRect t="-10465" r="-2703" b="-32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870225" y="3965836"/>
                <a:ext cx="128456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𝐏</m:t>
                        </m:r>
                      </m:e>
                      <m:sub>
                        <m:r>
                          <a:rPr lang="en-US" sz="2800" b="1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800" b="1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b="1" dirty="0" smtClean="0">
                    <a:solidFill>
                      <a:srgbClr val="00B050"/>
                    </a:solidFill>
                  </a:rPr>
                  <a:t>5</a:t>
                </a:r>
                <a:endParaRPr lang="en-US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0225" y="3965836"/>
                <a:ext cx="1284567" cy="523220"/>
              </a:xfrm>
              <a:prstGeom prst="rect">
                <a:avLst/>
              </a:prstGeom>
              <a:blipFill>
                <a:blip r:embed="rId5"/>
                <a:stretch>
                  <a:fillRect t="-11765" b="-341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 rot="20007013">
                <a:off x="4266144" y="5087988"/>
                <a:ext cx="1372403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𝐐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n-US" sz="2800" b="1" i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20</a:t>
                </a:r>
                <a:endParaRPr lang="en-US" sz="28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007013">
                <a:off x="4266144" y="5087988"/>
                <a:ext cx="1372403" cy="523220"/>
              </a:xfrm>
              <a:prstGeom prst="rect">
                <a:avLst/>
              </a:prstGeom>
              <a:blipFill>
                <a:blip r:embed="rId6"/>
                <a:stretch>
                  <a:fillRect t="-7263" r="-954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 rot="20163987">
                <a:off x="5609817" y="5135772"/>
                <a:ext cx="1316415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𝐐</m:t>
                        </m:r>
                      </m:e>
                      <m:sub>
                        <m:r>
                          <a:rPr lang="en-US" sz="2800" b="1" i="0" smtClean="0">
                            <a:solidFill>
                              <a:schemeClr val="accent3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sub>
                    </m:sSub>
                  </m:oMath>
                </a14:m>
                <a:r>
                  <a:rPr lang="en-US" sz="28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=40</a:t>
                </a:r>
                <a:endParaRPr lang="en-US" sz="28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163987">
                <a:off x="5609817" y="5135772"/>
                <a:ext cx="1316415" cy="523220"/>
              </a:xfrm>
              <a:prstGeom prst="rect">
                <a:avLst/>
              </a:prstGeom>
              <a:blipFill>
                <a:blip r:embed="rId7"/>
                <a:stretch>
                  <a:fillRect t="-2395" r="-858" b="-29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7432033" y="1500301"/>
                <a:ext cx="66959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𝐒</m:t>
                          </m:r>
                        </m:e>
                        <m:sup>
                          <m:r>
                            <a:rPr lang="en-US" sz="28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800" b="1" dirty="0">
                  <a:solidFill>
                    <a:srgbClr val="002060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2033" y="1500301"/>
                <a:ext cx="669599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 rot="20189728">
                <a:off x="6501089" y="5087989"/>
                <a:ext cx="139423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0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𝐐</m:t>
                        </m:r>
                      </m:e>
                      <m:sub>
                        <m:r>
                          <a:rPr lang="en-US" sz="2800" b="1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sz="2800" b="1" i="0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800" b="1" dirty="0" smtClean="0">
                    <a:solidFill>
                      <a:srgbClr val="00B050"/>
                    </a:solidFill>
                  </a:rPr>
                  <a:t>60</a:t>
                </a:r>
                <a:endParaRPr lang="en-US" sz="2800" b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20189728">
                <a:off x="6501089" y="5087989"/>
                <a:ext cx="1394239" cy="523220"/>
              </a:xfrm>
              <a:prstGeom prst="rect">
                <a:avLst/>
              </a:prstGeom>
              <a:blipFill>
                <a:blip r:embed="rId9"/>
                <a:stretch>
                  <a:fillRect t="-6433" r="-7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5267092" y="4165891"/>
            <a:ext cx="0" cy="785847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4772545" y="2693545"/>
            <a:ext cx="0" cy="5164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5387036" y="4593574"/>
            <a:ext cx="669599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4772545" y="3517176"/>
            <a:ext cx="0" cy="55419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6323566" y="4593574"/>
            <a:ext cx="767955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555668" y="3118265"/>
            <a:ext cx="31261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/>
              <a:t>যোগানের</a:t>
            </a:r>
            <a:r>
              <a:rPr lang="bn-IN" sz="2800" b="1" dirty="0" smtClean="0"/>
              <a:t> প্রসারণ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4769214" y="5754479"/>
            <a:ext cx="3407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যোগানের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পরিমাণ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173367" y="1761911"/>
            <a:ext cx="615553" cy="2919527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800" b="1" dirty="0" err="1" smtClean="0"/>
              <a:t>দাম</a:t>
            </a:r>
            <a:endParaRPr lang="en-US" sz="2800" b="1" dirty="0"/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5209528" y="1965782"/>
            <a:ext cx="2719942" cy="2301229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898266" y="3349101"/>
            <a:ext cx="60815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36" idx="1"/>
          </p:cNvCxnSpPr>
          <p:nvPr/>
        </p:nvCxnSpPr>
        <p:spPr>
          <a:xfrm flipH="1">
            <a:off x="6002744" y="4275440"/>
            <a:ext cx="1595769" cy="641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1753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1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2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2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7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1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3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6" grpId="0"/>
      <p:bldP spid="3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37" grpId="0"/>
      <p:bldP spid="26" grpId="0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4453" y="538222"/>
            <a:ext cx="9762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যোগানের</a:t>
            </a:r>
            <a:r>
              <a:rPr lang="bn-IN" sz="32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en-US" sz="32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32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বৃদ্ধি</a:t>
            </a:r>
            <a:r>
              <a:rPr lang="en-US" sz="32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endParaRPr lang="bn-IN" sz="3200" b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4455" y="3783739"/>
            <a:ext cx="954686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v"/>
            </a:pP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বিবেচ্য দ্রব্যের দাম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স্থির থেকে অন্যান্য অবস্থার (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প্রযুক্তি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উপকরণের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দাম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ইত্যাদি) পরিবর্তনের কারণে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যোগান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বেড়ে গেলে তাকে </a:t>
            </a:r>
            <a:r>
              <a:rPr lang="en-US" sz="2800" b="1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যোগানের</a:t>
            </a:r>
            <a:r>
              <a:rPr lang="bn-IN" sz="28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 বলে </a:t>
            </a:r>
            <a:r>
              <a:rPr lang="bn-IN" sz="36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55964" y="4682836"/>
            <a:ext cx="9615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9282" y="1740202"/>
            <a:ext cx="99198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বিবেচ্য দ্রব্যের দাম স্থির থেকে অন্যান্য</a:t>
            </a:r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অবস্থার (প্রযুক্তি, উপকরণের দাম ইত্যাদি) পরিবর্তনের কারণে যোগান কমে গেলে তাকে </a:t>
            </a:r>
            <a:r>
              <a:rPr lang="bn-BD" sz="28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যোগানের</a:t>
            </a:r>
            <a:r>
              <a:rPr lang="bn-IN" sz="2800" b="1" u="sng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bn-BD" sz="28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বলে</a:t>
            </a:r>
            <a:r>
              <a:rPr lang="bn-BD" sz="32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7165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2072" y="254800"/>
            <a:ext cx="100517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b="1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চিত্রের সাহায্যে ব্যাখ্যাঃ</a:t>
            </a:r>
            <a:endParaRPr lang="en-US" sz="3200" b="1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427018" y="5112327"/>
            <a:ext cx="360218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flipV="1">
            <a:off x="1427018" y="1565563"/>
            <a:ext cx="0" cy="35467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427018" y="3299577"/>
            <a:ext cx="111529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542315" y="3299577"/>
            <a:ext cx="0" cy="1812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12150" y="3299572"/>
            <a:ext cx="0" cy="18127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3692" y="1328487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</a:rPr>
              <a:t>Y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41667" y="5112322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</a:rPr>
              <a:t>O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30457" y="5278129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</a:rPr>
              <a:t>X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29837" y="2768633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245087" y="2813525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B</a:t>
            </a:r>
            <a:endParaRPr lang="en-US" sz="2800" b="1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040435" y="4273460"/>
                <a:ext cx="4573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2800" b="1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chemeClr val="accent4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435" y="4273460"/>
                <a:ext cx="457305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460243" y="1986049"/>
                <a:ext cx="45730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b>
                          <m:r>
                            <a:rPr lang="en-US" sz="2800" b="1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2800" b="1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243" y="1986049"/>
                <a:ext cx="457305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xtBox 24"/>
          <p:cNvSpPr txBox="1"/>
          <p:nvPr/>
        </p:nvSpPr>
        <p:spPr>
          <a:xfrm>
            <a:off x="1454758" y="4016246"/>
            <a:ext cx="5576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</a:rPr>
              <a:t>S</a:t>
            </a:r>
            <a:endParaRPr lang="en-US" sz="2800" b="1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06425" y="3161072"/>
                <a:ext cx="45345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0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𝐏</m:t>
                          </m:r>
                        </m:e>
                        <m:sub>
                          <m:r>
                            <a:rPr lang="en-US" sz="2800" b="1" i="0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425" y="3161072"/>
                <a:ext cx="45345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729099" y="1633150"/>
                <a:ext cx="393185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𝑺</m:t>
                          </m:r>
                        </m:e>
                        <m:sup>
                          <m:r>
                            <a:rPr lang="en-US" sz="28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9099" y="1633150"/>
                <a:ext cx="393185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361849" y="5278129"/>
                <a:ext cx="5086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0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𝐐</m:t>
                          </m:r>
                        </m:e>
                        <m:sub>
                          <m:r>
                            <a:rPr lang="en-US" sz="2800" b="1" i="0" smtClean="0">
                              <a:solidFill>
                                <a:schemeClr val="accent3">
                                  <a:lumMod val="75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1849" y="5278129"/>
                <a:ext cx="508601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296277" y="5278129"/>
                <a:ext cx="5086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𝐐</m:t>
                          </m:r>
                        </m:e>
                        <m:sub>
                          <m:r>
                            <a:rPr lang="en-US" sz="2800" b="1" i="0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6277" y="5278129"/>
                <a:ext cx="508601" cy="43088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>
          <a:xfrm>
            <a:off x="2680974" y="4595020"/>
            <a:ext cx="75818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620982" y="5846618"/>
            <a:ext cx="32965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/>
              <a:t>যোগানের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পরিমাণ</a:t>
            </a:r>
            <a:endParaRPr lang="en-US" sz="28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168084" y="2216552"/>
            <a:ext cx="615553" cy="231079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দাম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2563093" y="3299572"/>
            <a:ext cx="981478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466020" y="4934454"/>
            <a:ext cx="3602182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466020" y="1387690"/>
            <a:ext cx="0" cy="354676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6466020" y="3123894"/>
            <a:ext cx="209204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581317" y="3121704"/>
            <a:ext cx="0" cy="181275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8551152" y="3121699"/>
            <a:ext cx="0" cy="181275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880669" y="4934449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</a:rPr>
              <a:t>O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10031836" y="5018674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</a:rPr>
              <a:t>X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177065" y="2590378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A</a:t>
            </a:r>
            <a:endParaRPr lang="en-US" sz="28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7240778" y="2637138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B</a:t>
            </a:r>
            <a:endParaRPr lang="en-US" sz="2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6603460" y="3998172"/>
                <a:ext cx="461601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𝐒</m:t>
                          </m:r>
                        </m:e>
                        <m:sub>
                          <m:r>
                            <a:rPr lang="en-US" sz="2800" b="1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3460" y="3998172"/>
                <a:ext cx="461601" cy="43088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8674214" y="1872090"/>
                <a:ext cx="44287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sz="2800" b="1" i="1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sz="2800" b="1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𝐒</m:t>
                          </m:r>
                        </m:e>
                        <m:sub>
                          <m:r>
                            <a:rPr lang="en-US" sz="2800" b="1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  <m:sup>
                          <m:r>
                            <a:rPr lang="en-US" sz="2800" b="1" i="0" smtClean="0">
                              <a:solidFill>
                                <a:schemeClr val="accent5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</m:oMath>
                  </m:oMathPara>
                </a14:m>
                <a:endParaRPr lang="en-US" sz="2800" b="1" dirty="0">
                  <a:solidFill>
                    <a:schemeClr val="accent5"/>
                  </a:solidFill>
                </a:endParaRPr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74214" y="1872090"/>
                <a:ext cx="442878" cy="43088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7160171" y="4175521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</a:rPr>
              <a:t>S</a:t>
            </a:r>
            <a:endParaRPr lang="en-US" sz="2800" b="1" dirty="0">
              <a:solidFill>
                <a:schemeClr val="accent2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945427" y="2983199"/>
                <a:ext cx="45345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𝐏</m:t>
                          </m:r>
                        </m:e>
                        <m:sub>
                          <m:r>
                            <a:rPr lang="en-US" sz="2800" b="1" i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5427" y="2983199"/>
                <a:ext cx="453457" cy="43088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9458694" y="2280323"/>
                <a:ext cx="39017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1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1" i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𝐒</m:t>
                          </m:r>
                        </m:e>
                        <m:sup>
                          <m:r>
                            <a:rPr lang="en-US" sz="2800" b="1" i="0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sz="2800" b="1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8694" y="2280323"/>
                <a:ext cx="390171" cy="4308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8445017" y="5064840"/>
                <a:ext cx="5086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𝐐</m:t>
                          </m:r>
                        </m:e>
                        <m:sub>
                          <m:r>
                            <a:rPr lang="en-US" sz="2800" b="1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45017" y="5064840"/>
                <a:ext cx="508601" cy="43088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7419093" y="5031518"/>
                <a:ext cx="508601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b="1" i="1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1" i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𝐐</m:t>
                          </m:r>
                        </m:e>
                        <m:sub>
                          <m:r>
                            <a:rPr lang="en-US" sz="2800" b="1" i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US" sz="2400" b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9093" y="5031518"/>
                <a:ext cx="508601" cy="43088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0" name="Straight Arrow Connector 49"/>
          <p:cNvCxnSpPr/>
          <p:nvPr/>
        </p:nvCxnSpPr>
        <p:spPr>
          <a:xfrm flipH="1">
            <a:off x="7657983" y="4417147"/>
            <a:ext cx="82399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659984" y="5668745"/>
            <a:ext cx="31888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/>
              <a:t>যোগানের</a:t>
            </a:r>
            <a:r>
              <a:rPr lang="en-US" sz="2800" b="1" u="sng" dirty="0" smtClean="0"/>
              <a:t> </a:t>
            </a:r>
            <a:r>
              <a:rPr lang="en-US" sz="2800" b="1" u="sng" dirty="0" err="1" smtClean="0"/>
              <a:t>পরিমাণ</a:t>
            </a:r>
            <a:endParaRPr lang="en-US" sz="2800" b="1" u="sng" dirty="0"/>
          </a:p>
        </p:txBody>
      </p:sp>
      <p:sp>
        <p:nvSpPr>
          <p:cNvPr id="52" name="TextBox 51"/>
          <p:cNvSpPr txBox="1"/>
          <p:nvPr/>
        </p:nvSpPr>
        <p:spPr>
          <a:xfrm>
            <a:off x="5488403" y="1494258"/>
            <a:ext cx="615553" cy="231079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chemeClr val="accent2">
                    <a:lumMod val="50000"/>
                  </a:schemeClr>
                </a:solidFill>
              </a:rPr>
              <a:t>দাম</a:t>
            </a:r>
            <a:endParaRPr lang="en-US" sz="28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938441" y="1163098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5"/>
                </a:solidFill>
              </a:rPr>
              <a:t>Y</a:t>
            </a:r>
            <a:endParaRPr lang="en-US" sz="2800" b="1" dirty="0">
              <a:solidFill>
                <a:schemeClr val="accent5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1759527" y="2141029"/>
            <a:ext cx="1995145" cy="188704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2452267" y="2418124"/>
            <a:ext cx="1995145" cy="188704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V="1">
            <a:off x="7426039" y="2293429"/>
            <a:ext cx="1995145" cy="188704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6622474" y="2113314"/>
            <a:ext cx="1995145" cy="1887045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166547" y="1172606"/>
            <a:ext cx="20080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u="sng" dirty="0" smtClean="0"/>
              <a:t>১নংঃ চিত্র</a:t>
            </a:r>
            <a:endParaRPr lang="en-US" sz="3200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3804878" y="3699164"/>
            <a:ext cx="20757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u="sng" dirty="0" smtClean="0"/>
              <a:t>যোগানের বৃদ্ধি</a:t>
            </a:r>
            <a:endParaRPr lang="en-US" sz="2400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8939065" y="3291853"/>
            <a:ext cx="26156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u="sng" dirty="0" smtClean="0"/>
              <a:t>যোগানের </a:t>
            </a:r>
            <a:r>
              <a:rPr lang="bn-IN" sz="2400" b="1" u="sng" dirty="0" smtClean="0"/>
              <a:t>হ্রাস</a:t>
            </a:r>
            <a:r>
              <a:rPr lang="bn-BD" sz="2400" b="1" u="sng" dirty="0"/>
              <a:t>ঃ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8122564" y="1248891"/>
            <a:ext cx="232468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/>
              <a:t>২</a:t>
            </a:r>
            <a:r>
              <a:rPr lang="bn-BD" sz="3200" b="1" u="sng" dirty="0" smtClean="0"/>
              <a:t>নংঃ </a:t>
            </a:r>
            <a:r>
              <a:rPr lang="bn-BD" sz="3200" b="1" u="sng" dirty="0"/>
              <a:t>চিত্র</a:t>
            </a:r>
            <a:endParaRPr lang="en-US" sz="32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34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12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25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1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25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2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3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3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75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18" grpId="0"/>
      <p:bldP spid="19" grpId="0"/>
      <p:bldP spid="21" grpId="0"/>
      <p:bldP spid="24" grpId="0"/>
      <p:bldP spid="25" grpId="0"/>
      <p:bldP spid="26" grpId="0"/>
      <p:bldP spid="27" grpId="0"/>
      <p:bldP spid="28" grpId="0"/>
      <p:bldP spid="28" grpId="1"/>
      <p:bldP spid="29" grpId="0"/>
      <p:bldP spid="29" grpId="1"/>
      <p:bldP spid="3" grpId="0"/>
      <p:bldP spid="5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1" grpId="0"/>
      <p:bldP spid="52" grpId="0"/>
      <p:bldP spid="53" grpId="0"/>
      <p:bldP spid="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1421</TotalTime>
  <Words>397</Words>
  <Application>Microsoft Office PowerPoint</Application>
  <PresentationFormat>Widescreen</PresentationFormat>
  <Paragraphs>119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Cambria Math</vt:lpstr>
      <vt:lpstr>NikoshBAN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Azharul Islam</cp:lastModifiedBy>
  <cp:revision>195</cp:revision>
  <dcterms:created xsi:type="dcterms:W3CDTF">2020-05-21T19:04:36Z</dcterms:created>
  <dcterms:modified xsi:type="dcterms:W3CDTF">2021-06-08T18:08:26Z</dcterms:modified>
</cp:coreProperties>
</file>