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0" r:id="rId3"/>
    <p:sldId id="273" r:id="rId4"/>
    <p:sldId id="279" r:id="rId5"/>
    <p:sldId id="272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6" r:id="rId16"/>
    <p:sldId id="266" r:id="rId17"/>
    <p:sldId id="274" r:id="rId18"/>
    <p:sldId id="267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DB1D55-0A7A-4590-8C36-A5F571E5717F}">
          <p14:sldIdLst>
            <p14:sldId id="278"/>
            <p14:sldId id="270"/>
            <p14:sldId id="273"/>
            <p14:sldId id="279"/>
            <p14:sldId id="272"/>
            <p14:sldId id="268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76"/>
            <p14:sldId id="266"/>
            <p14:sldId id="274"/>
            <p14:sldId id="267"/>
            <p14:sldId id="277"/>
          </p14:sldIdLst>
        </p14:section>
        <p14:section name="Untitled Section" id="{52DAE77A-CFCA-43D7-961A-001CB0A76B5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F57ED-38EC-4011-B98B-91798741C4C2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A8BF8-2ACB-4AD3-9C37-A1452B531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3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73782" y="426027"/>
            <a:ext cx="3886200" cy="54725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সঞ্চয়ের বাহন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1219200"/>
            <a:ext cx="3886200" cy="3810000"/>
            <a:chOff x="381000" y="1143000"/>
            <a:chExt cx="3581400" cy="3886200"/>
          </a:xfrm>
        </p:grpSpPr>
        <p:pic>
          <p:nvPicPr>
            <p:cNvPr id="5" name="Content Placeholder 2" descr="C:\Users\ALAM.COM\Desktop\downloa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27" y="1752600"/>
              <a:ext cx="3505200" cy="3276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81000" y="1143000"/>
              <a:ext cx="3581400" cy="609600"/>
            </a:xfrm>
            <a:prstGeom prst="rect">
              <a:avLst/>
            </a:prstGeom>
            <a:noFill/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বাড়িতে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সঞ্চয়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85856" y="1219200"/>
            <a:ext cx="4253344" cy="3810000"/>
            <a:chOff x="4585856" y="1219200"/>
            <a:chExt cx="3962400" cy="3810000"/>
          </a:xfrm>
        </p:grpSpPr>
        <p:pic>
          <p:nvPicPr>
            <p:cNvPr id="6" name="Picture 3" descr="C:\Users\ALAM.COM\Desktop\images (1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5856" y="1828801"/>
              <a:ext cx="3962400" cy="32003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585856" y="1219200"/>
              <a:ext cx="3962400" cy="609600"/>
            </a:xfrm>
            <a:prstGeom prst="rect">
              <a:avLst/>
            </a:prstGeom>
            <a:noFill/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ব্যাংকে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সঞ্চয়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5181600"/>
            <a:ext cx="8458200" cy="1524000"/>
          </a:xfrm>
          <a:prstGeom prst="rect">
            <a:avLst/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দ্রব্য-সামগ্রী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দ্রব্য-সামগ্রী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32509" y="24245"/>
            <a:ext cx="3810000" cy="1143000"/>
          </a:xfrm>
          <a:prstGeom prst="rightArrow">
            <a:avLst>
              <a:gd name="adj1" fmla="val 66162"/>
              <a:gd name="adj2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7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0" y="348095"/>
            <a:ext cx="4648200" cy="495300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স্থানান্তরের বাহন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6250" y="1409700"/>
            <a:ext cx="3257550" cy="3238500"/>
            <a:chOff x="476250" y="1143000"/>
            <a:chExt cx="3257550" cy="3733800"/>
          </a:xfrm>
        </p:grpSpPr>
        <p:pic>
          <p:nvPicPr>
            <p:cNvPr id="6" name="Picture 2" descr="C:\Users\Rajib\Desktop\m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1801906"/>
              <a:ext cx="3257550" cy="307489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76250" y="1143000"/>
              <a:ext cx="3257550" cy="533400"/>
            </a:xfrm>
            <a:prstGeom prst="rect">
              <a:avLst/>
            </a:prstGeom>
            <a:noFill/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স্থাবর-অস্তাবর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সম্পত্তি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48200" y="1409701"/>
            <a:ext cx="3581400" cy="3238499"/>
            <a:chOff x="4648200" y="1143000"/>
            <a:chExt cx="3581400" cy="3733800"/>
          </a:xfrm>
        </p:grpSpPr>
        <p:pic>
          <p:nvPicPr>
            <p:cNvPr id="7" name="Picture 2" descr="C:\Users\ALAM.COM\Desktop\images (3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801905"/>
              <a:ext cx="3581400" cy="307489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648200" y="1143000"/>
              <a:ext cx="3581400" cy="533400"/>
            </a:xfrm>
            <a:prstGeom prst="rect">
              <a:avLst/>
            </a:prstGeom>
            <a:noFill/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স্থাবর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সম্পত্তি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বিক্রিত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অর্থ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5414" y="5185064"/>
            <a:ext cx="8382000" cy="990600"/>
          </a:xfrm>
          <a:prstGeom prst="rect">
            <a:avLst/>
          </a:prstGeom>
          <a:noFill/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স্থাবর-অস্থাবর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32509" y="24245"/>
            <a:ext cx="3810000" cy="1143000"/>
          </a:xfrm>
          <a:prstGeom prst="rightArrow">
            <a:avLst>
              <a:gd name="adj1" fmla="val 66162"/>
              <a:gd name="adj2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47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143000"/>
            <a:ext cx="8534400" cy="1600200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উপকরণসমুহের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776355"/>
            <a:ext cx="8534400" cy="1600200"/>
          </a:xfrm>
          <a:prstGeom prst="rect">
            <a:avLst/>
          </a:prstGeom>
          <a:noFill/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0106" y="401782"/>
            <a:ext cx="4419800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৬)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উপকরনের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পারিশ্রমিক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228600" y="24245"/>
            <a:ext cx="3913909" cy="1143000"/>
          </a:xfrm>
          <a:prstGeom prst="rightArrow">
            <a:avLst>
              <a:gd name="adj1" fmla="val 66162"/>
              <a:gd name="adj2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600" y="3200400"/>
            <a:ext cx="3872345" cy="1143000"/>
          </a:xfrm>
          <a:prstGeom prst="rightArrow">
            <a:avLst>
              <a:gd name="adj1" fmla="val 66162"/>
              <a:gd name="adj2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9197" y="3587234"/>
            <a:ext cx="3336170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৭)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তৃপ্তি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লাভ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484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4267200"/>
            <a:ext cx="8001000" cy="584775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2341418" y="2895600"/>
            <a:ext cx="4038600" cy="4389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33400" y="990600"/>
            <a:ext cx="8001000" cy="978408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105400"/>
            <a:ext cx="8001000" cy="1524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উত্তরঃ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200" dirty="0" smtClean="0">
                <a:solidFill>
                  <a:schemeClr val="tx1"/>
                </a:solidFill>
              </a:rPr>
              <a:t>  ।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81000" y="152400"/>
            <a:ext cx="3200400" cy="1143000"/>
          </a:xfrm>
          <a:prstGeom prst="rightArrow">
            <a:avLst>
              <a:gd name="adj1" fmla="val 66162"/>
              <a:gd name="adj2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274638"/>
            <a:ext cx="8382000" cy="6278562"/>
            <a:chOff x="381000" y="274638"/>
            <a:chExt cx="7620000" cy="5440362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810000" y="274638"/>
              <a:ext cx="4191000" cy="1020762"/>
            </a:xfrm>
            <a:prstGeom prst="rect">
              <a:avLst/>
            </a:prstGeom>
            <a:noFill/>
            <a:ln w="381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সামাজিক মর্যাদার প্রতিক হিসাবে কাজ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1000" y="1295400"/>
              <a:ext cx="7620000" cy="4419600"/>
              <a:chOff x="381000" y="1295400"/>
              <a:chExt cx="7620000" cy="44196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81000" y="1295400"/>
                <a:ext cx="7342908" cy="2438785"/>
                <a:chOff x="381000" y="1295400"/>
                <a:chExt cx="7342908" cy="2438785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381000" y="1828800"/>
                  <a:ext cx="7342908" cy="1905385"/>
                </a:xfrm>
                <a:prstGeom prst="rect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381001" y="1295400"/>
                  <a:ext cx="7342907" cy="533400"/>
                </a:xfrm>
                <a:prstGeom prst="rect">
                  <a:avLst/>
                </a:prstGeom>
                <a:noFill/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latin typeface="NikoshBAN" pitchFamily="2" charset="0"/>
                      <a:cs typeface="NikoshBAN" pitchFamily="2" charset="0"/>
                    </a:rPr>
                    <a:t>নিজের</a:t>
                  </a:r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dirty="0" err="1" smtClean="0">
                      <a:latin typeface="NikoshBAN" pitchFamily="2" charset="0"/>
                      <a:cs typeface="NikoshBAN" pitchFamily="2" charset="0"/>
                    </a:rPr>
                    <a:t>গাড়ি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381000" y="3886200"/>
                <a:ext cx="7620000" cy="1828800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সমাজে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মানুষের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মর্যাদা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অর্থক্ষমতার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পেক্ষিতেই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নির্ণীত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অর্থ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সামাজিক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মর্যাদা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প্রভাবের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হিসাবে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81000" y="1447800"/>
            <a:ext cx="8382000" cy="5105400"/>
            <a:chOff x="914400" y="1295400"/>
            <a:chExt cx="6477000" cy="5105400"/>
          </a:xfrm>
        </p:grpSpPr>
        <p:sp>
          <p:nvSpPr>
            <p:cNvPr id="10" name="Rectangle 9"/>
            <p:cNvSpPr/>
            <p:nvPr/>
          </p:nvSpPr>
          <p:spPr>
            <a:xfrm>
              <a:off x="914400" y="1295400"/>
              <a:ext cx="6477000" cy="19050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নিরাপত্তা</a:t>
              </a:r>
              <a:r>
                <a:rPr lang="en-US" sz="28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প্রদানে</a:t>
              </a:r>
              <a:r>
                <a:rPr lang="en-US" sz="28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সহায়ক</a:t>
              </a:r>
              <a:r>
                <a:rPr lang="en-US" sz="2800" dirty="0" smtClean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মুদ্রা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মানুষকে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নিরাপদ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স্বাস্থ্যসম্মত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বাসস্থান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ঝুঁকিহীন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আরামদায়ক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কর্মক্ষেত্র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উন্নত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স্বাস্থ্য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সুবিধা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প্রভৃতি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লাভে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সহায়তা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14400" y="3429000"/>
              <a:ext cx="6477000" cy="2971800"/>
              <a:chOff x="914400" y="3429000"/>
              <a:chExt cx="6477000" cy="2971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14400" y="4038600"/>
                <a:ext cx="6477000" cy="236220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81400" y="3429000"/>
                <a:ext cx="3810000" cy="609600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ঝুঁকিহীন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আরামদায়ক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কর্মক্ষেত্র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179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124200"/>
            <a:ext cx="8001000" cy="1077218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2341418" y="2286000"/>
            <a:ext cx="4038600" cy="4389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33400" y="990600"/>
            <a:ext cx="8001000" cy="978408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105400"/>
            <a:ext cx="8001000" cy="1524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উত্তরঃবিভিন্ন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সামাজিক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অনুষ্ঠান</a:t>
            </a:r>
            <a:r>
              <a:rPr lang="en-US" sz="3200" dirty="0" smtClean="0">
                <a:solidFill>
                  <a:schemeClr val="tx1"/>
                </a:solidFill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</a:rPr>
              <a:t>উৎসবের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উপহার</a:t>
            </a:r>
            <a:r>
              <a:rPr lang="en-US" sz="3200" dirty="0" smtClean="0">
                <a:solidFill>
                  <a:schemeClr val="tx1"/>
                </a:solidFill>
              </a:rPr>
              <a:t> –</a:t>
            </a:r>
            <a:r>
              <a:rPr lang="en-US" sz="3200" dirty="0" err="1" smtClean="0">
                <a:solidFill>
                  <a:schemeClr val="tx1"/>
                </a:solidFill>
              </a:rPr>
              <a:t>উপঢৌকন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প্রদান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সামাজিক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বন্ধন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দৃঢ়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</a:rPr>
              <a:t> ।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05800" cy="5334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86200"/>
            <a:ext cx="8458200" cy="24384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প্রফুল্ল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দুশ্চিন্তামুক্ত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914400"/>
            <a:ext cx="4076700" cy="2819399"/>
            <a:chOff x="533400" y="914400"/>
            <a:chExt cx="3352800" cy="2819399"/>
          </a:xfrm>
        </p:grpSpPr>
        <p:sp>
          <p:nvSpPr>
            <p:cNvPr id="4" name="Rectangle 3"/>
            <p:cNvSpPr/>
            <p:nvPr/>
          </p:nvSpPr>
          <p:spPr>
            <a:xfrm>
              <a:off x="533400" y="1461654"/>
              <a:ext cx="3352800" cy="227214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" y="914400"/>
              <a:ext cx="3352800" cy="533400"/>
            </a:xfrm>
            <a:prstGeom prst="rect">
              <a:avLst/>
            </a:prstGeom>
            <a:noFill/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সুখি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পরিবার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00600" y="886691"/>
            <a:ext cx="4038600" cy="2847108"/>
            <a:chOff x="4495800" y="886691"/>
            <a:chExt cx="3387436" cy="2847108"/>
          </a:xfrm>
        </p:grpSpPr>
        <p:sp>
          <p:nvSpPr>
            <p:cNvPr id="5" name="Rectangle 4"/>
            <p:cNvSpPr/>
            <p:nvPr/>
          </p:nvSpPr>
          <p:spPr>
            <a:xfrm>
              <a:off x="4530436" y="1461655"/>
              <a:ext cx="3352800" cy="227214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95800" y="886691"/>
              <a:ext cx="3387436" cy="533400"/>
            </a:xfrm>
            <a:prstGeom prst="rect">
              <a:avLst/>
            </a:prstGeom>
            <a:noFill/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নিজের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গাড়িতে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পরিবার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145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9467" y="1905000"/>
            <a:ext cx="8458200" cy="23622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১)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 </a:t>
            </a:r>
          </a:p>
          <a:p>
            <a:pPr marL="571500" indent="-571500">
              <a:buFontTx/>
              <a:buAutoNum type="romanLcParenBoth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2400" dirty="0"/>
          </a:p>
          <a:p>
            <a:pPr marL="571500" indent="-571500">
              <a:buFontTx/>
              <a:buAutoNum type="romanLcParenBoth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Tx/>
              <a:buAutoNum type="romanLcParenBoth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i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ও ii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খ) ii ও iii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 	(ঘ)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i, ii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 iii 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29200" y="3468864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389467" y="381000"/>
            <a:ext cx="8458200" cy="152400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468" y="5105400"/>
            <a:ext cx="84582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২) </a:t>
            </a:r>
            <a:r>
              <a:rPr lang="en-US" sz="2400" dirty="0" err="1" smtClean="0"/>
              <a:t>মুদ্রার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কোনটি</a:t>
            </a:r>
            <a:r>
              <a:rPr lang="en-US" sz="2400" dirty="0" smtClean="0"/>
              <a:t> ?</a:t>
            </a:r>
          </a:p>
          <a:p>
            <a:r>
              <a:rPr lang="en-US" sz="2400" dirty="0" smtClean="0"/>
              <a:t>   ক) </a:t>
            </a:r>
            <a:r>
              <a:rPr lang="en-US" sz="2400" dirty="0" err="1" smtClean="0"/>
              <a:t>সঞ্চয়ের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বাহন</a:t>
            </a:r>
            <a:r>
              <a:rPr lang="en-US" sz="2400" dirty="0" smtClean="0"/>
              <a:t>           খ) </a:t>
            </a:r>
            <a:r>
              <a:rPr lang="en-US" sz="2400" dirty="0" err="1" smtClean="0"/>
              <a:t>মূল্যের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পরিমাপক</a:t>
            </a:r>
            <a:r>
              <a:rPr lang="en-US" sz="2400" dirty="0" smtClean="0"/>
              <a:t>   </a:t>
            </a:r>
          </a:p>
          <a:p>
            <a:r>
              <a:rPr lang="en-US" sz="2400" dirty="0" smtClean="0"/>
              <a:t>   গ) </a:t>
            </a:r>
            <a:r>
              <a:rPr lang="en-US" sz="2400" dirty="0" err="1" smtClean="0"/>
              <a:t>বিনিময়ের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</a:t>
            </a:r>
            <a:r>
              <a:rPr lang="en-US" sz="2400" dirty="0" smtClean="0"/>
              <a:t>      ঘ) </a:t>
            </a:r>
            <a:r>
              <a:rPr lang="en-US" sz="2400" dirty="0" err="1" smtClean="0"/>
              <a:t>ঋনের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ভিত্তি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7" name="Freeform 6"/>
          <p:cNvSpPr/>
          <p:nvPr/>
        </p:nvSpPr>
        <p:spPr>
          <a:xfrm>
            <a:off x="533400" y="556260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962400"/>
            <a:ext cx="8534400" cy="523220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270164" y="858982"/>
            <a:ext cx="8534400" cy="2874818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550" y="2317173"/>
            <a:ext cx="39388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</a:t>
            </a:r>
            <a:r>
              <a:rPr lang="en-US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7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" y="26670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962400"/>
            <a:ext cx="4418414" cy="20313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মোঃসৈয়দুজ্জামান</a:t>
            </a:r>
            <a:r>
              <a:rPr lang="en-US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খান</a:t>
            </a:r>
            <a:endParaRPr lang="en-US" sz="2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1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প্রভাষক</a:t>
            </a:r>
            <a:r>
              <a:rPr lang="en-US" sz="1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1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1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জাংগালিয়া</a:t>
            </a:r>
            <a:r>
              <a:rPr lang="en-US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ইউনিয়ন</a:t>
            </a:r>
            <a:r>
              <a:rPr lang="en-US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স্কুল</a:t>
            </a:r>
            <a:r>
              <a:rPr lang="en-US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এন্ড</a:t>
            </a:r>
            <a:r>
              <a:rPr lang="en-US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কলেজ</a:t>
            </a:r>
            <a:r>
              <a:rPr lang="en-US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2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পাকুন্দিয়া,কিশোরগঞ্জ</a:t>
            </a:r>
            <a:r>
              <a:rPr lang="en-US" sz="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</a:t>
            </a:r>
          </a:p>
          <a:p>
            <a:pPr algn="ctr"/>
            <a:endParaRPr lang="en-US" sz="20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5075" y="407781"/>
            <a:ext cx="2225289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8600" y="379009"/>
            <a:ext cx="2565126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/>
              <a:t>শিক্ষক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3492363" y="152400"/>
            <a:ext cx="2222637" cy="1033790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7030A0"/>
                  </a:solidFill>
                </a:ln>
              </a:rPr>
              <a:t>পরিচিতি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28556" y="37834"/>
            <a:ext cx="91440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7014" y="1610380"/>
            <a:ext cx="4191000" cy="4343399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শ্রেণিঃএকাদশ-দ্বাদশ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Money &amp; Banking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86190"/>
            <a:ext cx="3008317" cy="25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506310" y="685800"/>
            <a:ext cx="6088526" cy="2133600"/>
          </a:xfrm>
          <a:prstGeom prst="downArrowCallou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591" y="3124200"/>
            <a:ext cx="7813964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(Function of Money )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6310" y="976745"/>
            <a:ext cx="6088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আজকের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পাঠের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বিষয়</a:t>
            </a:r>
            <a:endParaRPr lang="en-US" sz="4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6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02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শিখন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ফলঃ</a:t>
            </a:r>
            <a:r>
              <a:rPr lang="en-US" sz="4400" dirty="0" smtClean="0">
                <a:solidFill>
                  <a:srgbClr val="00B050"/>
                </a:solidFill>
              </a:rPr>
              <a:t>-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82" y="2895600"/>
            <a:ext cx="906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কিবলতে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ব্যাংককিং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ব্যাংককিং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34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6200" y="1066800"/>
            <a:ext cx="4724400" cy="4953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85800" y="1066800"/>
            <a:ext cx="3200400" cy="4953000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309" y="228600"/>
            <a:ext cx="8506691" cy="533400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(Functions of Money)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309" y="2895600"/>
            <a:ext cx="2639291" cy="1905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(Commercial Functions)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2895600"/>
            <a:ext cx="2209800" cy="1905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(Psychological Functions)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2895600"/>
            <a:ext cx="2743200" cy="1905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(Social Functions)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90600" y="1295400"/>
            <a:ext cx="7010400" cy="1590104"/>
            <a:chOff x="990600" y="1295400"/>
            <a:chExt cx="7010400" cy="1610360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0" y="1295400"/>
              <a:ext cx="4064000" cy="772160"/>
              <a:chOff x="-1552104" y="1391919"/>
              <a:chExt cx="4064000" cy="77216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1552104" y="1391919"/>
                <a:ext cx="4064000" cy="772160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ectangle 5"/>
              <p:cNvSpPr/>
              <p:nvPr/>
            </p:nvSpPr>
            <p:spPr>
              <a:xfrm>
                <a:off x="-1552104" y="1391920"/>
                <a:ext cx="4064000" cy="68580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2385" tIns="32385" rIns="32385" bIns="32385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5100" kern="1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অর্থের কাজ</a:t>
                </a:r>
                <a:endParaRPr lang="en-US" sz="5100" kern="1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4318000" y="1981200"/>
              <a:ext cx="0" cy="2946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0600" y="2286000"/>
              <a:ext cx="70104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90600" y="2275840"/>
              <a:ext cx="0" cy="6197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724400" y="2286000"/>
              <a:ext cx="0" cy="6197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8001000" y="2275840"/>
              <a:ext cx="0" cy="6197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02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34445 -3.33333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399" y="152400"/>
            <a:ext cx="3810001" cy="68580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বিনিময়ের </a:t>
            </a:r>
            <a:r>
              <a:rPr lang="bn-I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2509" y="24245"/>
            <a:ext cx="3810000" cy="1143000"/>
          </a:xfrm>
          <a:prstGeom prst="rightArrow">
            <a:avLst>
              <a:gd name="adj1" fmla="val 66162"/>
              <a:gd name="adj2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1295400"/>
            <a:ext cx="3761509" cy="3200400"/>
            <a:chOff x="602673" y="1295400"/>
            <a:chExt cx="3131127" cy="3886200"/>
          </a:xfrm>
        </p:grpSpPr>
        <p:sp>
          <p:nvSpPr>
            <p:cNvPr id="4" name="Rectangle 3"/>
            <p:cNvSpPr/>
            <p:nvPr/>
          </p:nvSpPr>
          <p:spPr>
            <a:xfrm>
              <a:off x="602673" y="1828800"/>
              <a:ext cx="3131127" cy="33528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673" y="1295400"/>
              <a:ext cx="3131127" cy="533400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মুদ্রার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বিনিময়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29200" y="1295400"/>
            <a:ext cx="3505200" cy="3200400"/>
            <a:chOff x="4343401" y="1295400"/>
            <a:chExt cx="3505200" cy="3886200"/>
          </a:xfrm>
        </p:grpSpPr>
        <p:sp>
          <p:nvSpPr>
            <p:cNvPr id="5" name="Rectangle 4"/>
            <p:cNvSpPr/>
            <p:nvPr/>
          </p:nvSpPr>
          <p:spPr>
            <a:xfrm>
              <a:off x="4343401" y="1828800"/>
              <a:ext cx="3505200" cy="3352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3401" y="1295400"/>
              <a:ext cx="3505200" cy="533400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দ্রব্যের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বদলে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দ্রব্য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বিনিময়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381000" y="1125681"/>
            <a:ext cx="1087582" cy="519545"/>
          </a:xfrm>
          <a:custGeom>
            <a:avLst/>
            <a:gdLst>
              <a:gd name="connsiteX0" fmla="*/ 0 w 831273"/>
              <a:gd name="connsiteY0" fmla="*/ 69272 h 540327"/>
              <a:gd name="connsiteX1" fmla="*/ 193964 w 831273"/>
              <a:gd name="connsiteY1" fmla="*/ 540327 h 540327"/>
              <a:gd name="connsiteX2" fmla="*/ 193964 w 831273"/>
              <a:gd name="connsiteY2" fmla="*/ 540327 h 540327"/>
              <a:gd name="connsiteX3" fmla="*/ 831273 w 831273"/>
              <a:gd name="connsiteY3" fmla="*/ 0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3" h="540327">
                <a:moveTo>
                  <a:pt x="0" y="69272"/>
                </a:moveTo>
                <a:lnTo>
                  <a:pt x="193964" y="540327"/>
                </a:lnTo>
                <a:lnTo>
                  <a:pt x="193964" y="540327"/>
                </a:lnTo>
                <a:lnTo>
                  <a:pt x="831273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410200" y="1146463"/>
            <a:ext cx="2895600" cy="3581400"/>
          </a:xfrm>
          <a:prstGeom prst="mathMultiply">
            <a:avLst>
              <a:gd name="adj1" fmla="val 3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4648200"/>
            <a:ext cx="8153400" cy="1828800"/>
          </a:xfrm>
          <a:prstGeom prst="rect">
            <a:avLst/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আইনসম্মত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সর্বজনগ্রাহ্য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ক্রয়-বিক্রয়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6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621364" y="209550"/>
            <a:ext cx="4267200" cy="57150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মুল্যের পরিমাপক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7353" y="1447800"/>
            <a:ext cx="3670738" cy="3695700"/>
            <a:chOff x="4635062" y="1430482"/>
            <a:chExt cx="3442138" cy="4589318"/>
          </a:xfrm>
        </p:grpSpPr>
        <p:sp>
          <p:nvSpPr>
            <p:cNvPr id="7" name="Rectangle 6"/>
            <p:cNvSpPr/>
            <p:nvPr/>
          </p:nvSpPr>
          <p:spPr>
            <a:xfrm>
              <a:off x="4648200" y="2469573"/>
              <a:ext cx="3429000" cy="355022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5062" y="1430482"/>
              <a:ext cx="3442138" cy="1039091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যেমনঃ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গাড়িটির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বিক্রয়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মুল্য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২০০০০০০/- (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বিশ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লক্ষ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)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7982" y="1447800"/>
            <a:ext cx="3352800" cy="3695700"/>
            <a:chOff x="477982" y="2362200"/>
            <a:chExt cx="3352800" cy="4038600"/>
          </a:xfrm>
        </p:grpSpPr>
        <p:sp>
          <p:nvSpPr>
            <p:cNvPr id="4" name="Rectangle 3"/>
            <p:cNvSpPr/>
            <p:nvPr/>
          </p:nvSpPr>
          <p:spPr>
            <a:xfrm>
              <a:off x="477982" y="3124200"/>
              <a:ext cx="3352800" cy="32766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7982" y="2362200"/>
              <a:ext cx="3352800" cy="762000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অর্থের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দ্রব্য-সামগ্রীর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দাম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নির্ধারণ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01782" y="5334000"/>
            <a:ext cx="8534400" cy="1066800"/>
          </a:xfrm>
          <a:prstGeom prst="rect">
            <a:avLst/>
          </a:prstGeom>
          <a:noFill/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2509" y="24245"/>
            <a:ext cx="3810000" cy="1143000"/>
          </a:xfrm>
          <a:prstGeom prst="rightArrow">
            <a:avLst>
              <a:gd name="adj1" fmla="val 66162"/>
              <a:gd name="adj2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6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9249" y="263236"/>
            <a:ext cx="4267200" cy="533400"/>
          </a:xfrm>
          <a:prstGeom prst="rect">
            <a:avLst/>
          </a:prstGeom>
          <a:noFill/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28770" y="1253836"/>
            <a:ext cx="3505200" cy="2860964"/>
            <a:chOff x="304800" y="4191000"/>
            <a:chExt cx="3886200" cy="2514600"/>
          </a:xfrm>
        </p:grpSpPr>
        <p:sp>
          <p:nvSpPr>
            <p:cNvPr id="7" name="Rectangle 6"/>
            <p:cNvSpPr/>
            <p:nvPr/>
          </p:nvSpPr>
          <p:spPr>
            <a:xfrm>
              <a:off x="304800" y="4191000"/>
              <a:ext cx="3886200" cy="25146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09700" y="4191000"/>
              <a:ext cx="2171700" cy="533400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ঋন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পরিশোধ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8695" y="1345622"/>
            <a:ext cx="4029075" cy="2668470"/>
            <a:chOff x="728662" y="3454977"/>
            <a:chExt cx="4029075" cy="2668470"/>
          </a:xfrm>
        </p:grpSpPr>
        <p:pic>
          <p:nvPicPr>
            <p:cNvPr id="9" name="Picture 2" descr="C:\Users\Rajib\Desktop\Bank-Loa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" y="3454977"/>
              <a:ext cx="4029075" cy="266847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14400" y="3454977"/>
              <a:ext cx="1676400" cy="533400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ঋন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প্রদান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40327" y="4800600"/>
            <a:ext cx="8224370" cy="1371600"/>
          </a:xfrm>
          <a:prstGeom prst="rect">
            <a:avLst/>
          </a:prstGeom>
          <a:noFill/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ঋণদাতা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ঋণগ্রহীতা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32509" y="24245"/>
            <a:ext cx="3810000" cy="1143000"/>
          </a:xfrm>
          <a:prstGeom prst="rightArrow">
            <a:avLst>
              <a:gd name="adj1" fmla="val 66162"/>
              <a:gd name="adj2" fmla="val 50000"/>
            </a:avLst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5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624</Words>
  <Application>Microsoft Office PowerPoint</Application>
  <PresentationFormat>On-screen Show (4:3)</PresentationFormat>
  <Paragraphs>110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Abtabul Alom</dc:creator>
  <cp:lastModifiedBy>Azharul Islam</cp:lastModifiedBy>
  <cp:revision>36</cp:revision>
  <dcterms:created xsi:type="dcterms:W3CDTF">2006-08-16T00:00:00Z</dcterms:created>
  <dcterms:modified xsi:type="dcterms:W3CDTF">2021-06-08T19:49:39Z</dcterms:modified>
</cp:coreProperties>
</file>