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0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3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371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7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52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0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50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4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2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1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0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2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7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F382-D31E-4A88-878C-B7965A404D7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586461-F495-447B-B651-D34D39CB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9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09C0A4-91B2-470C-9B3C-EAD5E83C5AE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09C0A4-91B2-470C-9B3C-EAD5E83C5AE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21607" y="1225642"/>
            <a:ext cx="7669370" cy="2612263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Informal Roman" panose="030604020304060B0204" pitchFamily="66" charset="0"/>
              </a:rPr>
              <a:t>W</a:t>
            </a:r>
            <a:r>
              <a:rPr lang="en-US" sz="6600" b="1" dirty="0" smtClean="0">
                <a:solidFill>
                  <a:srgbClr val="FFC000"/>
                </a:solidFill>
                <a:latin typeface="Informal Roman" panose="030604020304060B0204" pitchFamily="66" charset="0"/>
              </a:rPr>
              <a:t>e</a:t>
            </a:r>
            <a:r>
              <a:rPr lang="en-US" sz="6600" b="1" dirty="0" smtClean="0">
                <a:solidFill>
                  <a:srgbClr val="92D050"/>
                </a:solidFill>
                <a:latin typeface="Informal Roman" panose="030604020304060B0204" pitchFamily="66" charset="0"/>
              </a:rPr>
              <a:t>l</a:t>
            </a:r>
            <a:r>
              <a:rPr lang="en-US" sz="6600" b="1" dirty="0" smtClean="0">
                <a:solidFill>
                  <a:srgbClr val="00B0F0"/>
                </a:solidFill>
                <a:latin typeface="Informal Roman" panose="030604020304060B0204" pitchFamily="66" charset="0"/>
              </a:rPr>
              <a:t>c</a:t>
            </a:r>
            <a:r>
              <a:rPr lang="en-US" sz="6600" b="1" dirty="0" smtClean="0">
                <a:solidFill>
                  <a:srgbClr val="7030A0"/>
                </a:solidFill>
                <a:latin typeface="Informal Roman" panose="030604020304060B0204" pitchFamily="66" charset="0"/>
              </a:rPr>
              <a:t>o</a:t>
            </a:r>
            <a:r>
              <a:rPr lang="en-US" sz="6600" b="1" dirty="0" smtClean="0">
                <a:solidFill>
                  <a:srgbClr val="FF6D6D"/>
                </a:solidFill>
                <a:latin typeface="Informal Roman" panose="030604020304060B0204" pitchFamily="66" charset="0"/>
              </a:rPr>
              <a:t>m</a:t>
            </a:r>
            <a:r>
              <a:rPr lang="en-US" sz="6600" b="1" dirty="0" smtClean="0">
                <a:solidFill>
                  <a:srgbClr val="00B050"/>
                </a:solidFill>
                <a:latin typeface="Informal Roman" panose="030604020304060B0204" pitchFamily="66" charset="0"/>
              </a:rPr>
              <a:t>e</a:t>
            </a:r>
            <a:r>
              <a:rPr lang="en-US" sz="6600" b="1" dirty="0" smtClean="0">
                <a:latin typeface="Informal Roman" panose="030604020304060B0204" pitchFamily="66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Informal Roman" panose="030604020304060B0204" pitchFamily="66" charset="0"/>
              </a:rPr>
              <a:t>E</a:t>
            </a:r>
            <a:r>
              <a:rPr lang="en-US" sz="6600" b="1" dirty="0" smtClean="0">
                <a:solidFill>
                  <a:srgbClr val="FF0000"/>
                </a:solidFill>
                <a:latin typeface="Informal Roman" panose="030604020304060B0204" pitchFamily="66" charset="0"/>
              </a:rPr>
              <a:t>v</a:t>
            </a:r>
            <a:r>
              <a:rPr lang="en-US" sz="6600" b="1" dirty="0" smtClean="0">
                <a:solidFill>
                  <a:srgbClr val="FFC000"/>
                </a:solidFill>
                <a:latin typeface="Informal Roman" panose="030604020304060B0204" pitchFamily="66" charset="0"/>
              </a:rPr>
              <a:t>e</a:t>
            </a:r>
            <a:r>
              <a:rPr lang="en-US" sz="6600" b="1" dirty="0" smtClean="0">
                <a:solidFill>
                  <a:srgbClr val="92D050"/>
                </a:solidFill>
                <a:latin typeface="Informal Roman" panose="030604020304060B0204" pitchFamily="66" charset="0"/>
              </a:rPr>
              <a:t>r</a:t>
            </a:r>
            <a:r>
              <a:rPr lang="en-US" sz="6600" b="1" dirty="0" smtClean="0">
                <a:solidFill>
                  <a:srgbClr val="00B0F0"/>
                </a:solidFill>
                <a:latin typeface="Informal Roman" panose="030604020304060B0204" pitchFamily="66" charset="0"/>
              </a:rPr>
              <a:t>y</a:t>
            </a:r>
            <a:r>
              <a:rPr lang="en-US" sz="6600" b="1" dirty="0" smtClean="0">
                <a:solidFill>
                  <a:srgbClr val="8F45C7"/>
                </a:solidFill>
                <a:latin typeface="Informal Roman" panose="030604020304060B0204" pitchFamily="66" charset="0"/>
              </a:rPr>
              <a:t>b</a:t>
            </a:r>
            <a:r>
              <a:rPr lang="en-US" sz="6600" b="1" dirty="0" smtClean="0">
                <a:solidFill>
                  <a:srgbClr val="FF6D6D"/>
                </a:solidFill>
                <a:latin typeface="Informal Roman" panose="030604020304060B0204" pitchFamily="66" charset="0"/>
              </a:rPr>
              <a:t>o</a:t>
            </a:r>
            <a:r>
              <a:rPr lang="en-US" sz="6600" b="1" dirty="0" smtClean="0">
                <a:solidFill>
                  <a:srgbClr val="00B050"/>
                </a:solidFill>
                <a:latin typeface="Informal Roman" panose="030604020304060B0204" pitchFamily="66" charset="0"/>
              </a:rPr>
              <a:t>d</a:t>
            </a:r>
            <a:r>
              <a:rPr lang="en-US" sz="6600" b="1" dirty="0" smtClean="0">
                <a:solidFill>
                  <a:srgbClr val="0070C0"/>
                </a:solidFill>
                <a:latin typeface="Informal Roman" panose="030604020304060B0204" pitchFamily="66" charset="0"/>
              </a:rPr>
              <a:t>y</a:t>
            </a:r>
          </a:p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Informal Roman" panose="030604020304060B0204" pitchFamily="66" charset="0"/>
              </a:rPr>
              <a:t>T</a:t>
            </a:r>
            <a:r>
              <a:rPr lang="en-US" sz="6600" b="1" dirty="0" smtClean="0">
                <a:solidFill>
                  <a:srgbClr val="FFC000"/>
                </a:solidFill>
                <a:latin typeface="Informal Roman" panose="030604020304060B0204" pitchFamily="66" charset="0"/>
              </a:rPr>
              <a:t>o</a:t>
            </a:r>
            <a:r>
              <a:rPr lang="en-US" sz="6600" b="1" dirty="0" smtClean="0">
                <a:latin typeface="Informal Roman" panose="030604020304060B0204" pitchFamily="66" charset="0"/>
              </a:rPr>
              <a:t> </a:t>
            </a:r>
            <a:r>
              <a:rPr lang="en-US" sz="6600" b="1" dirty="0" smtClean="0">
                <a:solidFill>
                  <a:srgbClr val="92D050"/>
                </a:solidFill>
                <a:latin typeface="Informal Roman" panose="030604020304060B0204" pitchFamily="66" charset="0"/>
              </a:rPr>
              <a:t>M</a:t>
            </a:r>
            <a:r>
              <a:rPr lang="en-US" sz="6600" b="1" dirty="0" smtClean="0">
                <a:solidFill>
                  <a:srgbClr val="00B0F0"/>
                </a:solidFill>
                <a:latin typeface="Informal Roman" panose="030604020304060B0204" pitchFamily="66" charset="0"/>
              </a:rPr>
              <a:t>Y</a:t>
            </a:r>
            <a:r>
              <a:rPr lang="en-US" sz="6600" b="1" dirty="0" smtClean="0">
                <a:latin typeface="Informal Roman" panose="030604020304060B0204" pitchFamily="66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Informal Roman" panose="030604020304060B0204" pitchFamily="66" charset="0"/>
              </a:rPr>
              <a:t>Y</a:t>
            </a:r>
            <a:r>
              <a:rPr lang="en-US" sz="6600" b="1" dirty="0" err="1" smtClean="0">
                <a:solidFill>
                  <a:srgbClr val="FF6D6D"/>
                </a:solidFill>
                <a:latin typeface="Informal Roman" panose="030604020304060B0204" pitchFamily="66" charset="0"/>
              </a:rPr>
              <a:t>o</a:t>
            </a:r>
            <a:r>
              <a:rPr lang="en-US" sz="6600" b="1" dirty="0" err="1" smtClean="0">
                <a:solidFill>
                  <a:srgbClr val="00B050"/>
                </a:solidFill>
                <a:latin typeface="Informal Roman" panose="030604020304060B0204" pitchFamily="66" charset="0"/>
              </a:rPr>
              <a:t>u</a:t>
            </a:r>
            <a:r>
              <a:rPr lang="en-US" sz="6600" b="1" dirty="0" err="1" smtClean="0">
                <a:solidFill>
                  <a:srgbClr val="0070C0"/>
                </a:solidFill>
                <a:latin typeface="Informal Roman" panose="030604020304060B0204" pitchFamily="66" charset="0"/>
              </a:rPr>
              <a:t>t</a:t>
            </a:r>
            <a:r>
              <a:rPr lang="en-US" sz="6600" b="1" dirty="0" err="1" smtClean="0">
                <a:solidFill>
                  <a:srgbClr val="FF0000"/>
                </a:solidFill>
                <a:latin typeface="Informal Roman" panose="030604020304060B0204" pitchFamily="66" charset="0"/>
              </a:rPr>
              <a:t>u</a:t>
            </a:r>
            <a:r>
              <a:rPr lang="en-US" sz="6600" b="1" dirty="0" err="1" smtClean="0">
                <a:solidFill>
                  <a:srgbClr val="FFC000"/>
                </a:solidFill>
                <a:latin typeface="Informal Roman" panose="030604020304060B0204" pitchFamily="66" charset="0"/>
              </a:rPr>
              <a:t>b</a:t>
            </a:r>
            <a:r>
              <a:rPr lang="en-US" sz="6600" b="1" dirty="0" err="1" smtClean="0">
                <a:solidFill>
                  <a:srgbClr val="92D050"/>
                </a:solidFill>
                <a:latin typeface="Informal Roman" panose="030604020304060B0204" pitchFamily="66" charset="0"/>
              </a:rPr>
              <a:t>e</a:t>
            </a:r>
            <a:r>
              <a:rPr lang="en-US" sz="6600" b="1" dirty="0" smtClean="0">
                <a:latin typeface="Informal Roman" panose="030604020304060B0204" pitchFamily="66" charset="0"/>
              </a:rPr>
              <a:t> </a:t>
            </a:r>
            <a:r>
              <a:rPr lang="en-US" sz="6600" b="1" dirty="0" smtClean="0">
                <a:solidFill>
                  <a:srgbClr val="00B0F0"/>
                </a:solidFill>
                <a:latin typeface="Informal Roman" panose="030604020304060B0204" pitchFamily="66" charset="0"/>
              </a:rPr>
              <a:t>C</a:t>
            </a:r>
            <a:r>
              <a:rPr lang="en-US" sz="6600" b="1" dirty="0" smtClean="0">
                <a:solidFill>
                  <a:srgbClr val="8F45C7"/>
                </a:solidFill>
                <a:latin typeface="Informal Roman" panose="030604020304060B0204" pitchFamily="66" charset="0"/>
              </a:rPr>
              <a:t>h</a:t>
            </a:r>
            <a:r>
              <a:rPr lang="en-US" sz="6600" b="1" dirty="0" smtClean="0">
                <a:solidFill>
                  <a:srgbClr val="FF6D6D"/>
                </a:solidFill>
                <a:latin typeface="Informal Roman" panose="030604020304060B0204" pitchFamily="66" charset="0"/>
              </a:rPr>
              <a:t>a</a:t>
            </a:r>
            <a:r>
              <a:rPr lang="en-US" sz="6600" b="1" dirty="0" smtClean="0">
                <a:solidFill>
                  <a:srgbClr val="00B050"/>
                </a:solidFill>
                <a:latin typeface="Informal Roman" panose="030604020304060B0204" pitchFamily="66" charset="0"/>
              </a:rPr>
              <a:t>n</a:t>
            </a:r>
            <a:r>
              <a:rPr lang="en-US" sz="6600" b="1" dirty="0" smtClean="0">
                <a:solidFill>
                  <a:srgbClr val="0070C0"/>
                </a:solidFill>
                <a:latin typeface="Informal Roman" panose="030604020304060B0204" pitchFamily="66" charset="0"/>
              </a:rPr>
              <a:t>n</a:t>
            </a:r>
            <a:r>
              <a:rPr lang="en-US" sz="6600" b="1" dirty="0" smtClean="0">
                <a:solidFill>
                  <a:srgbClr val="FF0000"/>
                </a:solidFill>
                <a:latin typeface="Informal Roman" panose="030604020304060B0204" pitchFamily="66" charset="0"/>
              </a:rPr>
              <a:t>e</a:t>
            </a:r>
            <a:r>
              <a:rPr lang="en-US" sz="6600" b="1" dirty="0" smtClean="0">
                <a:solidFill>
                  <a:srgbClr val="FFC000"/>
                </a:solidFill>
                <a:latin typeface="Informal Roman" panose="030604020304060B0204" pitchFamily="66" charset="0"/>
              </a:rPr>
              <a:t>l</a:t>
            </a:r>
            <a:endParaRPr lang="en-US" sz="6600" b="1" dirty="0">
              <a:solidFill>
                <a:srgbClr val="FFC000"/>
              </a:solidFill>
              <a:latin typeface="Informal Roman" panose="030604020304060B0204" pitchFamily="66" charset="0"/>
            </a:endParaRPr>
          </a:p>
        </p:txBody>
      </p:sp>
      <p:sp>
        <p:nvSpPr>
          <p:cNvPr id="12" name="Slide Number Placeholder 3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Date Placeholder 2"/>
          <p:cNvSpPr txBox="1">
            <a:spLocks/>
          </p:cNvSpPr>
          <p:nvPr/>
        </p:nvSpPr>
        <p:spPr>
          <a:xfrm>
            <a:off x="760369" y="6083169"/>
            <a:ext cx="1191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FD2D12-30DB-4E77-9AC3-77C60487ACC7}" type="datetime12">
              <a:rPr lang="en-US" smtClean="0">
                <a:solidFill>
                  <a:srgbClr val="00B0F0"/>
                </a:solidFill>
              </a:rPr>
              <a:pPr/>
              <a:t>2:29 PM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Slide Number Placeholder 3"/>
          <p:cNvSpPr txBox="1">
            <a:spLocks/>
          </p:cNvSpPr>
          <p:nvPr/>
        </p:nvSpPr>
        <p:spPr>
          <a:xfrm>
            <a:off x="10933442" y="6205450"/>
            <a:ext cx="702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390106" y="3630591"/>
            <a:ext cx="7669370" cy="2612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spc="600" dirty="0" smtClean="0">
                <a:solidFill>
                  <a:srgbClr val="EA22C4"/>
                </a:solidFill>
                <a:latin typeface="Niagara Engraved" panose="04020502070703030202" pitchFamily="82" charset="0"/>
              </a:rPr>
              <a:t>Sheikh </a:t>
            </a:r>
            <a:r>
              <a:rPr lang="en-US" sz="8800" spc="600" dirty="0" err="1" smtClean="0">
                <a:solidFill>
                  <a:srgbClr val="EA22C4"/>
                </a:solidFill>
                <a:latin typeface="Niagara Engraved" panose="04020502070703030202" pitchFamily="82" charset="0"/>
              </a:rPr>
              <a:t>Safiqul</a:t>
            </a:r>
            <a:r>
              <a:rPr lang="en-US" sz="8800" spc="600" dirty="0" smtClean="0">
                <a:solidFill>
                  <a:srgbClr val="EA22C4"/>
                </a:solidFill>
                <a:latin typeface="Niagara Engraved" panose="04020502070703030202" pitchFamily="82" charset="0"/>
              </a:rPr>
              <a:t> Islam</a:t>
            </a:r>
            <a:endParaRPr lang="en-US" sz="8800" spc="600" dirty="0">
              <a:solidFill>
                <a:srgbClr val="EA22C4"/>
              </a:solidFill>
              <a:latin typeface="Niagara Engraved" panose="040205020707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37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78750" y="574936"/>
            <a:ext cx="9866754" cy="54573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welq</a:t>
            </a: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 : </a:t>
            </a: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mvaviY</a:t>
            </a: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MwYZ</a:t>
            </a:r>
            <a:endParaRPr lang="en-US" sz="7200" dirty="0" smtClean="0">
              <a:solidFill>
                <a:schemeClr val="accent2"/>
              </a:solidFill>
              <a:latin typeface="SutonnyMJ" pitchFamily="2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‡</a:t>
            </a: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kÖwY</a:t>
            </a: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 : </a:t>
            </a: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9g</a:t>
            </a: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/</a:t>
            </a: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10g</a:t>
            </a:r>
            <a:endParaRPr lang="en-US" sz="7200" dirty="0" smtClean="0">
              <a:solidFill>
                <a:schemeClr val="accent2"/>
              </a:solidFill>
              <a:latin typeface="SutonnyMJ" pitchFamily="2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Aa¨vq</a:t>
            </a: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 : </a:t>
            </a: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2q</a:t>
            </a:r>
            <a:endParaRPr lang="en-US" sz="7200" dirty="0" smtClean="0">
              <a:solidFill>
                <a:schemeClr val="accent2"/>
              </a:solidFill>
              <a:latin typeface="SutonnyMJ" pitchFamily="2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7200" dirty="0" err="1" smtClean="0">
                <a:solidFill>
                  <a:schemeClr val="accent2"/>
                </a:solidFill>
                <a:latin typeface="SutonnyMJ" pitchFamily="2" charset="0"/>
              </a:rPr>
              <a:t>Abykxjbx</a:t>
            </a:r>
            <a:r>
              <a:rPr lang="en-US" sz="7200" dirty="0" smtClean="0">
                <a:solidFill>
                  <a:schemeClr val="accent2"/>
                </a:solidFill>
                <a:latin typeface="SutonnyMJ" pitchFamily="2" charset="0"/>
              </a:rPr>
              <a:t>: 2.1 ; 2.2</a:t>
            </a:r>
            <a:endParaRPr lang="en-US" sz="7200" dirty="0">
              <a:solidFill>
                <a:schemeClr val="accent2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23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92712" y="683050"/>
            <a:ext cx="5779394" cy="8062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400" b="1" i="1" smtClean="0">
                <a:latin typeface="Bahnschrift Light" panose="020B0502040204020203" pitchFamily="34" charset="0"/>
              </a:rPr>
              <a:t>Introduction</a:t>
            </a:r>
            <a:r>
              <a:rPr lang="en-US" sz="4400" b="1" i="1" smtClean="0">
                <a:latin typeface="Arial Rounded MT Bold" panose="020F0704030504030204" pitchFamily="34" charset="0"/>
              </a:rPr>
              <a:t>  </a:t>
            </a:r>
            <a:r>
              <a:rPr lang="en-US" sz="4400" b="1" i="1" smtClean="0">
                <a:latin typeface="SutonnyMJ" pitchFamily="2" charset="0"/>
              </a:rPr>
              <a:t>( cwiwPwZ )</a:t>
            </a:r>
            <a:endParaRPr lang="en-US" sz="4400" b="1" i="1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4" y="2005348"/>
            <a:ext cx="3617756" cy="363345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13194" y="2564947"/>
            <a:ext cx="6008806" cy="2962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IrabotiMJ" pitchFamily="2" charset="0"/>
              </a:rPr>
              <a:t>†</a:t>
            </a:r>
            <a:r>
              <a:rPr lang="en-US" sz="4800" b="1" dirty="0" err="1" smtClean="0">
                <a:solidFill>
                  <a:srgbClr val="C00000"/>
                </a:solidFill>
                <a:latin typeface="IrabotiMJ" pitchFamily="2" charset="0"/>
              </a:rPr>
              <a:t>kL</a:t>
            </a:r>
            <a:r>
              <a:rPr lang="en-US" sz="4800" b="1" dirty="0" smtClean="0">
                <a:solidFill>
                  <a:srgbClr val="C00000"/>
                </a:solidFill>
                <a:latin typeface="Iraboti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IrabotiMJ" pitchFamily="2" charset="0"/>
              </a:rPr>
              <a:t>kwdKzj</a:t>
            </a:r>
            <a:r>
              <a:rPr lang="en-US" sz="4800" b="1" dirty="0" smtClean="0">
                <a:solidFill>
                  <a:srgbClr val="C00000"/>
                </a:solidFill>
                <a:latin typeface="Iraboti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IrabotiMJ" pitchFamily="2" charset="0"/>
              </a:rPr>
              <a:t>Bmjvg</a:t>
            </a:r>
            <a:endParaRPr lang="en-US" sz="4800" b="1" dirty="0" smtClean="0">
              <a:solidFill>
                <a:srgbClr val="C00000"/>
              </a:solidFill>
              <a:latin typeface="IrabotiMJ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err="1" smtClean="0">
                <a:solidFill>
                  <a:srgbClr val="EA22C4"/>
                </a:solidFill>
                <a:latin typeface="ArhialkhanMJ" pitchFamily="2" charset="0"/>
              </a:rPr>
              <a:t>cÖavb</a:t>
            </a:r>
            <a:r>
              <a:rPr lang="en-US" sz="3600" b="1" dirty="0" smtClean="0">
                <a:solidFill>
                  <a:srgbClr val="EA22C4"/>
                </a:solidFill>
                <a:latin typeface="ArhialkhanMJ" pitchFamily="2" charset="0"/>
              </a:rPr>
              <a:t> </a:t>
            </a:r>
            <a:r>
              <a:rPr lang="en-US" sz="3600" b="1" dirty="0" err="1" smtClean="0">
                <a:solidFill>
                  <a:srgbClr val="EA22C4"/>
                </a:solidFill>
                <a:latin typeface="ArhialkhanMJ" pitchFamily="2" charset="0"/>
              </a:rPr>
              <a:t>wkÿK</a:t>
            </a:r>
            <a:endParaRPr lang="en-US" sz="3600" b="1" dirty="0" smtClean="0">
              <a:solidFill>
                <a:srgbClr val="EA22C4"/>
              </a:solidFill>
              <a:latin typeface="ArhialkhanMJ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Avãyi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ikx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` 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D”P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 we`¨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vjq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,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`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iMvcvkv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 , `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wÿY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mybvgMÄ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 ,</a:t>
            </a:r>
            <a:r>
              <a:rPr lang="en-US" sz="3600" b="1" dirty="0">
                <a:solidFill>
                  <a:srgbClr val="0070C0"/>
                </a:solidFill>
                <a:latin typeface="Arhialkhan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hialkhanMJ" pitchFamily="2" charset="0"/>
              </a:rPr>
              <a:t>mybvgMÄ</a:t>
            </a:r>
            <a:r>
              <a:rPr lang="en-US" sz="3600" b="1" dirty="0" smtClean="0">
                <a:solidFill>
                  <a:srgbClr val="0070C0"/>
                </a:solidFill>
                <a:latin typeface="ArhialkhanMJ" pitchFamily="2" charset="0"/>
              </a:rPr>
              <a:t>|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i="1" dirty="0" smtClean="0">
                <a:latin typeface="SutonnyMJ" pitchFamily="2" charset="0"/>
              </a:rPr>
              <a:t> </a:t>
            </a:r>
            <a:endParaRPr lang="en-US" sz="3600" b="1" i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82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1254" y="791570"/>
            <a:ext cx="4995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6536" y="1738428"/>
            <a:ext cx="599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১।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ফাংনের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সঙ্গা বলতে পারবে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1128" y="2402846"/>
            <a:ext cx="7233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২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সেট ও ফাংনের বিভিন্ন  সমস্যার সমাধান করতে 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95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89953" y="676937"/>
                <a:ext cx="9145870" cy="5817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d>
                            <m:d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3600" dirty="0" err="1" smtClean="0">
                    <a:latin typeface="SutonnyMJ" pitchFamily="2" charset="0"/>
                  </a:rPr>
                  <a:t>ev</a:t>
                </a:r>
                <a:r>
                  <a:rPr lang="en-US" sz="3600" dirty="0" smtClean="0">
                    <a:latin typeface="SutonnyMJ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0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3600" dirty="0" smtClean="0">
                    <a:latin typeface="SutonnyMJ" pitchFamily="2" charset="0"/>
                  </a:rPr>
                  <a:t>ev,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=0 </a:t>
                </a:r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3600" dirty="0" smtClean="0">
                    <a:latin typeface="SutonnyMJ" pitchFamily="2" charset="0"/>
                  </a:rPr>
                  <a:t>ev,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=0</a:t>
                </a:r>
              </a:p>
              <a:p>
                <a:pPr>
                  <a:lnSpc>
                    <a:spcPct val="114000"/>
                  </a:lnSpc>
                </a:pPr>
                <a:r>
                  <a:rPr lang="en-US" sz="3600" dirty="0" err="1" smtClean="0">
                    <a:latin typeface="SutonnyMJ" pitchFamily="2" charset="0"/>
                  </a:rPr>
                  <a:t>ev</a:t>
                </a:r>
                <a:r>
                  <a:rPr lang="en-US" sz="3600" dirty="0" smtClean="0">
                    <a:latin typeface="SutonnyMJ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3600" dirty="0" smtClean="0"/>
                  <a:t>=0</a:t>
                </a:r>
              </a:p>
              <a:p>
                <a:pPr>
                  <a:lnSpc>
                    <a:spcPct val="114000"/>
                  </a:lnSpc>
                </a:pPr>
                <a:r>
                  <a:rPr lang="en-US" sz="3600" dirty="0" smtClean="0">
                    <a:latin typeface="SutonnyMJ" pitchFamily="2" charset="0"/>
                  </a:rPr>
                  <a:t>ev,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3600" dirty="0" smtClean="0"/>
                  <a:t>=0</a:t>
                </a:r>
              </a:p>
              <a:p>
                <a:pPr>
                  <a:lnSpc>
                    <a:spcPct val="114000"/>
                  </a:lnSpc>
                </a:pPr>
                <a:r>
                  <a:rPr lang="en-US" sz="3600" dirty="0" smtClean="0">
                    <a:latin typeface="SutonnyMJ" pitchFamily="2" charset="0"/>
                  </a:rPr>
                  <a:t>nq,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nor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_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ev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3600" dirty="0" smtClean="0"/>
                  <a:t>=0</a:t>
                </a:r>
              </a:p>
              <a:p>
                <a:pPr>
                  <a:lnSpc>
                    <a:spcPct val="114000"/>
                  </a:lnSpc>
                </a:pPr>
                <a:r>
                  <a:rPr lang="en-US" sz="3600" dirty="0" smtClean="0">
                    <a:latin typeface="SutonnyMJ" pitchFamily="2" charset="0"/>
                  </a:rPr>
                  <a:t>ev,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=4                </a:t>
                </a:r>
                <a:r>
                  <a:rPr lang="en-US" sz="3600" dirty="0" smtClean="0">
                    <a:latin typeface="SutonnyMJ" pitchFamily="2" charset="0"/>
                  </a:rPr>
                  <a:t>ev,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=3</a:t>
                </a:r>
              </a:p>
              <a:p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Gi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gvb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SutonnyMJ" pitchFamily="2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3 </a:t>
                </a:r>
                <a:r>
                  <a:rPr lang="en-US" sz="3600" dirty="0" smtClean="0">
                    <a:latin typeface="SutonnyMJ" pitchFamily="2" charset="0"/>
                  </a:rPr>
                  <a:t> </a:t>
                </a:r>
                <a:r>
                  <a:rPr lang="en-US" sz="3600" dirty="0" err="1" smtClean="0">
                    <a:latin typeface="SutonnyMJ" pitchFamily="2" charset="0"/>
                  </a:rPr>
                  <a:t>A_ev</a:t>
                </a:r>
                <a:r>
                  <a:rPr lang="en-US" sz="3600" dirty="0" smtClean="0">
                    <a:latin typeface="SutonnyMJ" pitchFamily="2" charset="0"/>
                  </a:rPr>
                  <a:t> </a:t>
                </a:r>
                <a:r>
                  <a:rPr lang="en-US" sz="3600" dirty="0" smtClean="0"/>
                  <a:t>4 </a:t>
                </a:r>
                <a:r>
                  <a:rPr lang="en-US" sz="3600" dirty="0" err="1" smtClean="0">
                    <a:latin typeface="SutonnyMJ" pitchFamily="2" charset="0"/>
                  </a:rPr>
                  <a:t>n‡j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d>
                          <m:d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b>
                    </m:sSub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SutonnyMJ" pitchFamily="2" charset="0"/>
                  </a:rPr>
                  <a:t>n‡e</a:t>
                </a:r>
                <a:r>
                  <a:rPr lang="en-US" sz="3600" dirty="0" smtClean="0">
                    <a:solidFill>
                      <a:schemeClr val="tx1"/>
                    </a:solidFill>
                    <a:latin typeface="SutonnyMJ" pitchFamily="2" charset="0"/>
                  </a:rPr>
                  <a:t> |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953" y="676937"/>
                <a:ext cx="9145870" cy="5817490"/>
              </a:xfrm>
              <a:prstGeom prst="rect">
                <a:avLst/>
              </a:prstGeom>
              <a:blipFill rotWithShape="0">
                <a:blip r:embed="rId2"/>
                <a:stretch>
                  <a:fillRect l="-2067" b="-3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98298" y="159932"/>
            <a:ext cx="752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(K)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11500" y="112773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sym typeface="Wingdings 2" panose="05020102010507070707" pitchFamily="18" charset="2"/>
              </a:rPr>
              <a:t>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</a:rPr>
              <a:t>mgvavb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sym typeface="Wingdings 2" panose="05020102010507070707" pitchFamily="18" charset="2"/>
              </a:rPr>
              <a:t>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835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154" y="200883"/>
            <a:ext cx="679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(L)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4967" y="2468304"/>
                <a:ext cx="10754436" cy="3815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i="1" dirty="0" smtClean="0">
                  <a:solidFill>
                    <a:schemeClr val="tx1"/>
                  </a:solidFill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endParaRPr lang="en-US" sz="3200" dirty="0" smtClean="0">
                  <a:solidFill>
                    <a:schemeClr val="tx1"/>
                  </a:solidFill>
                  <a:latin typeface="SutonnyMJ" pitchFamily="2" charset="0"/>
                </a:endParaRPr>
              </a:p>
              <a:p>
                <a:r>
                  <a:rPr lang="en-US" sz="3200" dirty="0" smtClean="0">
                    <a:latin typeface="SutonnyMJ" pitchFamily="2" charset="0"/>
                  </a:rPr>
                  <a:t>                  = {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, 5 ,6 ,7}</a:t>
                </a:r>
              </a:p>
              <a:p>
                <a:endParaRPr lang="en-US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L.H.S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SutonnyMJ" pitchFamily="2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3200" dirty="0">
                    <a:latin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</a:rPr>
                  <a:t>        =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SutonnyMJ" pitchFamily="2" charset="0"/>
                  </a:rPr>
                  <a:t>-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SutonnyMJ" pitchFamily="2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3200" dirty="0">
                    <a:latin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</a:rPr>
                  <a:t>        = {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3, 4, 5, 6,7} - ({ 4, 5, 6}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SutonnyMJ" pitchFamily="2" charset="0"/>
                  </a:rPr>
                  <a:t>{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4, 5, 6, 7</a:t>
                </a:r>
                <a:r>
                  <a:rPr lang="en-US" sz="3200" dirty="0" smtClean="0">
                    <a:solidFill>
                      <a:schemeClr val="tx1"/>
                    </a:solidFill>
                    <a:latin typeface="SutonnyMJ" pitchFamily="2" charset="0"/>
                  </a:rPr>
                  <a:t>})</a:t>
                </a:r>
              </a:p>
              <a:p>
                <a:pPr>
                  <a:lnSpc>
                    <a:spcPct val="114000"/>
                  </a:lnSpc>
                </a:pPr>
                <a:r>
                  <a:rPr lang="en-US" sz="3200" dirty="0" smtClean="0">
                    <a:latin typeface="SutonnyMJ" pitchFamily="2" charset="0"/>
                  </a:rPr>
                  <a:t>         = {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3, 4, 5, 6,7} – {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4, 5, 6, </a:t>
                </a:r>
                <a:r>
                  <a:rPr lang="en-US" sz="32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3200" smtClean="0">
                    <a:solidFill>
                      <a:schemeClr val="tx1"/>
                    </a:solidFill>
                    <a:latin typeface="SutonnyMJ" pitchFamily="2" charset="0"/>
                  </a:rPr>
                  <a:t>}</a:t>
                </a:r>
                <a:endParaRPr lang="en-US" sz="3200" dirty="0">
                  <a:solidFill>
                    <a:schemeClr val="tx1"/>
                  </a:solidFill>
                  <a:latin typeface="SutonnyMJ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7" y="2468304"/>
                <a:ext cx="10754436" cy="3815147"/>
              </a:xfrm>
              <a:prstGeom prst="rect">
                <a:avLst/>
              </a:prstGeom>
              <a:blipFill rotWithShape="0">
                <a:blip r:embed="rId2"/>
                <a:stretch>
                  <a:fillRect l="-1474" b="-4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30873" y="1047565"/>
                <a:ext cx="41433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,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873" y="1047565"/>
                <a:ext cx="414337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30873" y="1700722"/>
                <a:ext cx="7176899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SutonnyMJ" pitchFamily="2" charset="0"/>
                  </a:rPr>
                  <a:t>  </a:t>
                </a:r>
                <a:r>
                  <a:rPr lang="en-US" sz="3200" dirty="0" err="1">
                    <a:solidFill>
                      <a:schemeClr val="tx1"/>
                    </a:solidFill>
                    <a:latin typeface="SutonnyMJ" pitchFamily="2" charset="0"/>
                  </a:rPr>
                  <a:t>Ges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225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SutonnyMJ" pitchFamily="2" charset="0"/>
                </a:endParaRPr>
              </a:p>
              <a:p>
                <a:r>
                  <a:rPr lang="en-US" sz="3200" dirty="0" smtClean="0">
                    <a:latin typeface="SutonnyMJ" pitchFamily="2" charset="0"/>
                  </a:rPr>
                  <a:t>   = {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, 5 ,6}</a:t>
                </a:r>
                <a:endParaRPr lang="en-US" sz="3200" dirty="0">
                  <a:solidFill>
                    <a:schemeClr val="tx1"/>
                  </a:solidFill>
                  <a:latin typeface="SutonnyMJ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873" y="1700722"/>
                <a:ext cx="7176899" cy="1077218"/>
              </a:xfrm>
              <a:prstGeom prst="rect">
                <a:avLst/>
              </a:prstGeom>
              <a:blipFill rotWithShape="0">
                <a:blip r:embed="rId4"/>
                <a:stretch>
                  <a:fillRect t="-6215" b="-18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12060" y="691014"/>
            <a:ext cx="1962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</a:rPr>
              <a:t>Iqv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</a:rPr>
              <a:t>,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767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2736" y="405600"/>
            <a:ext cx="2751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utonnyMJ" pitchFamily="2" charset="0"/>
              </a:rPr>
              <a:t>           </a:t>
            </a:r>
            <a:r>
              <a:rPr lang="en-US" sz="3200" dirty="0" smtClean="0">
                <a:latin typeface="SutonnyMJ" pitchFamily="2" charset="0"/>
              </a:rPr>
              <a:t>= {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2, 3 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085" y="1122176"/>
                <a:ext cx="12117420" cy="5509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R.H.S=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= (U-A)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(U-B)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= ({1, 2, 3, 4, 5, 6, 7}-{4, 5, 6})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({1, 2, 3, 4, 5, 6, 7}-{4, 5, 6, 7})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= { 1, 2, 3,7}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({1, 2, 3}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= { 1, 2, 3}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(Proved)</a:t>
                </a: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85" y="1122176"/>
                <a:ext cx="12117420" cy="5509200"/>
              </a:xfrm>
              <a:prstGeom prst="rect">
                <a:avLst/>
              </a:prstGeom>
              <a:blipFill rotWithShape="0">
                <a:blip r:embed="rId2"/>
                <a:stretch>
                  <a:fillRect l="-1258" t="-1549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578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709" y="241826"/>
            <a:ext cx="679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(M)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709" y="719500"/>
            <a:ext cx="1962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</a:rPr>
              <a:t>Iqv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</a:rPr>
              <a:t>,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28884" y="1119609"/>
                <a:ext cx="6096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 smtClean="0">
                    <a:latin typeface="SutonnyMJ" pitchFamily="2" charset="0"/>
                  </a:rPr>
                  <a:t> = {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, 5 ,6 ,7}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884" y="1119609"/>
                <a:ext cx="6096000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8750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9708" y="1861944"/>
                <a:ext cx="11073467" cy="1124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={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{5,7}, {6,7},{4,5,6},{4,5,7},{5,6,7},{4,6,7},{4,5,6,7}}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08" y="1861944"/>
                <a:ext cx="11073467" cy="1124603"/>
              </a:xfrm>
              <a:prstGeom prst="rect">
                <a:avLst/>
              </a:prstGeom>
              <a:blipFill rotWithShape="0">
                <a:blip r:embed="rId3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5326" y="3306145"/>
                <a:ext cx="4314001" cy="1124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Gi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Dcv`vb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msL¨v</a:t>
                </a:r>
                <a:r>
                  <a:rPr lang="en-US" sz="3200" dirty="0" smtClean="0">
                    <a:latin typeface="SutonnyMJ" pitchFamily="2" charset="0"/>
                  </a:rPr>
                  <a:t> =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= 2</a:t>
                </a:r>
                <a:r>
                  <a:rPr lang="en-US" sz="32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26" y="3306145"/>
                <a:ext cx="4314001" cy="1124603"/>
              </a:xfrm>
              <a:prstGeom prst="rect">
                <a:avLst/>
              </a:prstGeom>
              <a:blipFill rotWithShape="0">
                <a:blip r:embed="rId4"/>
                <a:stretch>
                  <a:fillRect t="-7568" r="-1412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2263" y="4498327"/>
                <a:ext cx="10563367" cy="2109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 smtClean="0">
                    <a:latin typeface="SutonnyMJ" pitchFamily="2" charset="0"/>
                  </a:rPr>
                  <a:t> Gi </a:t>
                </a:r>
                <a:r>
                  <a:rPr lang="en-US" sz="3200" dirty="0" err="1" smtClean="0">
                    <a:latin typeface="SutonnyMJ" pitchFamily="2" charset="0"/>
                  </a:rPr>
                  <a:t>Dcv`vb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msL¨v</a:t>
                </a:r>
                <a:r>
                  <a:rPr lang="en-US" sz="3200" dirty="0" smtClean="0">
                    <a:latin typeface="SutonnyMJ" pitchFamily="2" charset="0"/>
                  </a:rPr>
                  <a:t> =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SutonnyMJ" pitchFamily="2" charset="0"/>
                  </a:rPr>
                  <a:t>‡</a:t>
                </a:r>
                <a:r>
                  <a:rPr lang="en-US" sz="3200" dirty="0" err="1" smtClean="0">
                    <a:latin typeface="SutonnyMJ" pitchFamily="2" charset="0"/>
                  </a:rPr>
                  <a:t>m‡Ui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Dcv`vb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msL¨v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n‡j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Gi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Dcv`vb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msL¨v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SutonnyMJ" pitchFamily="2" charset="0"/>
                  </a:rPr>
                  <a:t> †K </a:t>
                </a:r>
                <a:r>
                  <a:rPr lang="en-US" sz="3200" dirty="0" err="1" smtClean="0">
                    <a:latin typeface="SutonnyMJ" pitchFamily="2" charset="0"/>
                  </a:rPr>
                  <a:t>mg_©b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K‡i</a:t>
                </a:r>
                <a:r>
                  <a:rPr lang="en-US" sz="3200" dirty="0" smtClean="0">
                    <a:latin typeface="SutonnyMJ" pitchFamily="2" charset="0"/>
                  </a:rPr>
                  <a:t>|</a:t>
                </a:r>
              </a:p>
              <a:p>
                <a:pPr algn="r"/>
                <a:endParaRPr lang="en-US" sz="3200" dirty="0" smtClean="0">
                  <a:latin typeface="SutonnyMJ" pitchFamily="2" charset="0"/>
                </a:endParaRPr>
              </a:p>
              <a:p>
                <a:pPr algn="r"/>
                <a:r>
                  <a:rPr lang="en-US" sz="3200" dirty="0" smtClean="0">
                    <a:latin typeface="SutonnyMJ" pitchFamily="2" charset="0"/>
                  </a:rPr>
                  <a:t>( ‡`</a:t>
                </a:r>
                <a:r>
                  <a:rPr lang="en-US" sz="3200" dirty="0" err="1" smtClean="0">
                    <a:latin typeface="SutonnyMJ" pitchFamily="2" charset="0"/>
                  </a:rPr>
                  <a:t>Lv‡bv</a:t>
                </a:r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</a:rPr>
                  <a:t>n‡jv</a:t>
                </a:r>
                <a:r>
                  <a:rPr lang="en-US" sz="3200" dirty="0" smtClean="0">
                    <a:latin typeface="SutonnyMJ" pitchFamily="2" charset="0"/>
                  </a:rPr>
                  <a:t>) 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63" y="4498327"/>
                <a:ext cx="10563367" cy="2109488"/>
              </a:xfrm>
              <a:prstGeom prst="rect">
                <a:avLst/>
              </a:prstGeom>
              <a:blipFill rotWithShape="0">
                <a:blip r:embed="rId5"/>
                <a:stretch>
                  <a:fillRect t="-5202" r="-2539" b="-9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374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27296"/>
            <a:ext cx="11982734" cy="6721475"/>
          </a:xfrm>
          <a:prstGeom prst="rect">
            <a:avLst/>
          </a:pr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-217981" y="617192"/>
            <a:ext cx="11125737" cy="59745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1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5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1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1500" dirty="0" smtClean="0">
                <a:solidFill>
                  <a:srgbClr val="EA2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indent="0" algn="ctr">
              <a:buFont typeface="Wingdings 3" charset="2"/>
              <a:buNone/>
            </a:pPr>
            <a:r>
              <a:rPr lang="en-US" sz="115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1500" dirty="0" smtClean="0">
                <a:solidFill>
                  <a:srgbClr val="8F45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500" dirty="0" smtClean="0">
                <a:solidFill>
                  <a:srgbClr val="EA2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5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1500" dirty="0" smtClean="0">
                <a:solidFill>
                  <a:srgbClr val="8F45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500" dirty="0" smtClean="0">
                <a:solidFill>
                  <a:srgbClr val="EA2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5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115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193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ArhialkhanMJ</vt:lpstr>
      <vt:lpstr>Arial</vt:lpstr>
      <vt:lpstr>Arial Rounded MT Bold</vt:lpstr>
      <vt:lpstr>Bahnschrift Light</vt:lpstr>
      <vt:lpstr>Cambria Math</vt:lpstr>
      <vt:lpstr>Informal Roman</vt:lpstr>
      <vt:lpstr>IrabotiMJ</vt:lpstr>
      <vt:lpstr>Niagara Engraved</vt:lpstr>
      <vt:lpstr>NikoshBAN</vt:lpstr>
      <vt:lpstr>SutonnyMJ</vt:lpstr>
      <vt:lpstr>Times New Roman</vt:lpstr>
      <vt:lpstr>Trebuchet MS</vt:lpstr>
      <vt:lpstr>Vrinda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31</cp:revision>
  <dcterms:created xsi:type="dcterms:W3CDTF">2021-06-06T16:38:02Z</dcterms:created>
  <dcterms:modified xsi:type="dcterms:W3CDTF">2021-06-09T08:42:44Z</dcterms:modified>
</cp:coreProperties>
</file>