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60" r:id="rId5"/>
    <p:sldId id="259" r:id="rId6"/>
    <p:sldId id="261" r:id="rId7"/>
    <p:sldId id="262" r:id="rId8"/>
    <p:sldId id="267" r:id="rId9"/>
    <p:sldId id="263" r:id="rId10"/>
    <p:sldId id="265" r:id="rId11"/>
    <p:sldId id="264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617" autoAdjust="0"/>
    <p:restoredTop sz="94660"/>
  </p:normalViewPr>
  <p:slideViewPr>
    <p:cSldViewPr>
      <p:cViewPr>
        <p:scale>
          <a:sx n="100" d="100"/>
          <a:sy n="100" d="100"/>
        </p:scale>
        <p:origin x="13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239A8F-600B-4CA3-9C65-B603257B3ECD}" type="doc">
      <dgm:prSet loTypeId="urn:microsoft.com/office/officeart/2005/8/layout/chevron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635F0BD-3F04-414A-8BBA-CE224365C3A6}">
      <dgm:prSet phldrT="[Text]"/>
      <dgm:spPr/>
      <dgm:t>
        <a:bodyPr/>
        <a:lstStyle/>
        <a:p>
          <a:r>
            <a:rPr lang="bn-BD" dirty="0" smtClean="0"/>
            <a:t>১</a:t>
          </a:r>
          <a:endParaRPr lang="en-US" dirty="0"/>
        </a:p>
      </dgm:t>
    </dgm:pt>
    <dgm:pt modelId="{4DAFA9A0-C5C4-41E7-8E23-EAF955357C75}" type="parTrans" cxnId="{35C6067D-E0FC-4FF5-90E4-FD7B799A76F7}">
      <dgm:prSet/>
      <dgm:spPr/>
      <dgm:t>
        <a:bodyPr/>
        <a:lstStyle/>
        <a:p>
          <a:endParaRPr lang="en-US"/>
        </a:p>
      </dgm:t>
    </dgm:pt>
    <dgm:pt modelId="{839F9AE2-734D-466F-82A0-D50BC9B6AD00}" type="sibTrans" cxnId="{35C6067D-E0FC-4FF5-90E4-FD7B799A76F7}">
      <dgm:prSet/>
      <dgm:spPr/>
      <dgm:t>
        <a:bodyPr/>
        <a:lstStyle/>
        <a:p>
          <a:endParaRPr lang="en-US"/>
        </a:p>
      </dgm:t>
    </dgm:pt>
    <dgm:pt modelId="{5B53E713-C66F-4BF1-ABEF-9733482134F9}">
      <dgm:prSet phldrT="[Text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হ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িসাব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সমীকরণ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তা বলতে পারবে।</a:t>
          </a:r>
          <a:endParaRPr lang="en-US" sz="2400" dirty="0"/>
        </a:p>
      </dgm:t>
    </dgm:pt>
    <dgm:pt modelId="{E1D48D47-DD9E-434B-BD4A-1D64AE1A8D7F}" type="parTrans" cxnId="{BF4C2B52-7730-492C-9362-E8C43912083A}">
      <dgm:prSet/>
      <dgm:spPr/>
      <dgm:t>
        <a:bodyPr/>
        <a:lstStyle/>
        <a:p>
          <a:endParaRPr lang="en-US"/>
        </a:p>
      </dgm:t>
    </dgm:pt>
    <dgm:pt modelId="{0D8541B5-149F-4E00-9800-8E12F19EDAF2}" type="sibTrans" cxnId="{BF4C2B52-7730-492C-9362-E8C43912083A}">
      <dgm:prSet/>
      <dgm:spPr/>
      <dgm:t>
        <a:bodyPr/>
        <a:lstStyle/>
        <a:p>
          <a:endParaRPr lang="en-US"/>
        </a:p>
      </dgm:t>
    </dgm:pt>
    <dgm:pt modelId="{C398C1E4-60EB-474D-99DD-7A4DEF022100}">
      <dgm:prSet phldrT="[Text]"/>
      <dgm:spPr/>
      <dgm:t>
        <a:bodyPr/>
        <a:lstStyle/>
        <a:p>
          <a:r>
            <a:rPr lang="bn-BD" dirty="0" smtClean="0"/>
            <a:t>২</a:t>
          </a:r>
          <a:endParaRPr lang="en-US" dirty="0"/>
        </a:p>
      </dgm:t>
    </dgm:pt>
    <dgm:pt modelId="{9D32E84F-0CB2-4BEB-A55F-05E1F598E5A4}" type="parTrans" cxnId="{B39F4ECA-C201-4B3C-825A-238DC1E12723}">
      <dgm:prSet/>
      <dgm:spPr/>
      <dgm:t>
        <a:bodyPr/>
        <a:lstStyle/>
        <a:p>
          <a:endParaRPr lang="en-US"/>
        </a:p>
      </dgm:t>
    </dgm:pt>
    <dgm:pt modelId="{34167016-29BB-40CB-8B57-72A5FE82863B}" type="sibTrans" cxnId="{B39F4ECA-C201-4B3C-825A-238DC1E12723}">
      <dgm:prSet/>
      <dgm:spPr/>
      <dgm:t>
        <a:bodyPr/>
        <a:lstStyle/>
        <a:p>
          <a:endParaRPr lang="en-US"/>
        </a:p>
      </dgm:t>
    </dgm:pt>
    <dgm:pt modelId="{FA86A5D0-2326-4E20-9B2B-73443E1AA4D5}">
      <dgm:prSet phldrT="[Text]" custT="1"/>
      <dgm:spPr>
        <a:solidFill>
          <a:srgbClr val="92D050">
            <a:alpha val="90000"/>
          </a:srgbClr>
        </a:solidFill>
      </dgm:spPr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সমীকরণের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উপাদানগুলোর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ব্যাখ্যা করতে পারবে।</a:t>
          </a:r>
          <a:endParaRPr lang="en-US" sz="2400" dirty="0"/>
        </a:p>
      </dgm:t>
    </dgm:pt>
    <dgm:pt modelId="{B97DE54F-6F5E-4980-AA25-2C2B77795CAF}" type="parTrans" cxnId="{843202A1-91D2-48FA-9127-B55C7CBBB007}">
      <dgm:prSet/>
      <dgm:spPr/>
      <dgm:t>
        <a:bodyPr/>
        <a:lstStyle/>
        <a:p>
          <a:endParaRPr lang="en-US"/>
        </a:p>
      </dgm:t>
    </dgm:pt>
    <dgm:pt modelId="{69197A89-8A6D-455C-8A7D-4E72CF5014A4}" type="sibTrans" cxnId="{843202A1-91D2-48FA-9127-B55C7CBBB007}">
      <dgm:prSet/>
      <dgm:spPr/>
      <dgm:t>
        <a:bodyPr/>
        <a:lstStyle/>
        <a:p>
          <a:endParaRPr lang="en-US"/>
        </a:p>
      </dgm:t>
    </dgm:pt>
    <dgm:pt modelId="{BD83A50C-ABFF-4661-B85C-DD284F6DE21C}">
      <dgm:prSet phldrT="[Text]"/>
      <dgm:spPr/>
      <dgm:t>
        <a:bodyPr/>
        <a:lstStyle/>
        <a:p>
          <a:r>
            <a:rPr lang="bn-BD" dirty="0" smtClean="0"/>
            <a:t>৩</a:t>
          </a:r>
          <a:endParaRPr lang="en-US" dirty="0"/>
        </a:p>
      </dgm:t>
    </dgm:pt>
    <dgm:pt modelId="{2CBEA1B9-A8D4-4588-BB99-0C7B8735727C}" type="parTrans" cxnId="{96D2765C-A3A0-49F7-8D23-5A9ADC27C946}">
      <dgm:prSet/>
      <dgm:spPr/>
      <dgm:t>
        <a:bodyPr/>
        <a:lstStyle/>
        <a:p>
          <a:endParaRPr lang="en-US"/>
        </a:p>
      </dgm:t>
    </dgm:pt>
    <dgm:pt modelId="{1F1F736F-5F3E-4064-8B94-FBC481615328}" type="sibTrans" cxnId="{96D2765C-A3A0-49F7-8D23-5A9ADC27C946}">
      <dgm:prSet/>
      <dgm:spPr/>
      <dgm:t>
        <a:bodyPr/>
        <a:lstStyle/>
        <a:p>
          <a:endParaRPr lang="en-US"/>
        </a:p>
      </dgm:t>
    </dgm:pt>
    <dgm:pt modelId="{50551037-5109-483E-9E1D-160EA7F1C838}">
      <dgm:prSet phldrT="[Text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প্রতিটি লেনদেন হিসাব সমীকরণের কোন উপাদান প্রভাব বিস্তার করে তা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করতে পারবে।</a:t>
          </a:r>
          <a:endParaRPr lang="en-US" sz="2400" dirty="0"/>
        </a:p>
      </dgm:t>
    </dgm:pt>
    <dgm:pt modelId="{2BBE3587-7955-466B-9933-A80966D630FF}" type="parTrans" cxnId="{3D2C255D-5166-4901-9407-E83B107FD1C2}">
      <dgm:prSet/>
      <dgm:spPr/>
      <dgm:t>
        <a:bodyPr/>
        <a:lstStyle/>
        <a:p>
          <a:endParaRPr lang="en-US"/>
        </a:p>
      </dgm:t>
    </dgm:pt>
    <dgm:pt modelId="{6093E443-9F99-420A-9341-BADB88914CB8}" type="sibTrans" cxnId="{3D2C255D-5166-4901-9407-E83B107FD1C2}">
      <dgm:prSet/>
      <dgm:spPr/>
      <dgm:t>
        <a:bodyPr/>
        <a:lstStyle/>
        <a:p>
          <a:endParaRPr lang="en-US"/>
        </a:p>
      </dgm:t>
    </dgm:pt>
    <dgm:pt modelId="{A3B99A24-072D-4A23-A392-3AD028298381}" type="pres">
      <dgm:prSet presAssocID="{95239A8F-600B-4CA3-9C65-B603257B3E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28EDF1-2BDE-48E3-8116-6F8F55E2F552}" type="pres">
      <dgm:prSet presAssocID="{7635F0BD-3F04-414A-8BBA-CE224365C3A6}" presName="composite" presStyleCnt="0"/>
      <dgm:spPr/>
    </dgm:pt>
    <dgm:pt modelId="{9309A678-6900-404D-8AD9-4F1D03683B52}" type="pres">
      <dgm:prSet presAssocID="{7635F0BD-3F04-414A-8BBA-CE224365C3A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159A75-2A9E-4827-946A-594FEACC6556}" type="pres">
      <dgm:prSet presAssocID="{7635F0BD-3F04-414A-8BBA-CE224365C3A6}" presName="descendantText" presStyleLbl="alignAcc1" presStyleIdx="0" presStyleCnt="3" custLinFactNeighborX="403" custLinFactNeighborY="1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B1CE94-7CD2-459F-8ADA-42BA01128AAD}" type="pres">
      <dgm:prSet presAssocID="{839F9AE2-734D-466F-82A0-D50BC9B6AD00}" presName="sp" presStyleCnt="0"/>
      <dgm:spPr/>
    </dgm:pt>
    <dgm:pt modelId="{6F044664-8825-4A51-AD96-1376B9F8A440}" type="pres">
      <dgm:prSet presAssocID="{C398C1E4-60EB-474D-99DD-7A4DEF022100}" presName="composite" presStyleCnt="0"/>
      <dgm:spPr/>
    </dgm:pt>
    <dgm:pt modelId="{104ED9DB-1351-4E89-BE71-721AEE156264}" type="pres">
      <dgm:prSet presAssocID="{C398C1E4-60EB-474D-99DD-7A4DEF02210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6A3170-ED1D-4640-8B0D-9C9B3263E8A3}" type="pres">
      <dgm:prSet presAssocID="{C398C1E4-60EB-474D-99DD-7A4DEF022100}" presName="descendantText" presStyleLbl="alignAcc1" presStyleIdx="1" presStyleCnt="3" custLinFactNeighborX="-134" custLinFactNeighborY="-6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BAEBF8-0F4D-4A67-835E-A46B5143354D}" type="pres">
      <dgm:prSet presAssocID="{34167016-29BB-40CB-8B57-72A5FE82863B}" presName="sp" presStyleCnt="0"/>
      <dgm:spPr/>
    </dgm:pt>
    <dgm:pt modelId="{142D63A2-16FF-4E76-ABC6-2CA46B303614}" type="pres">
      <dgm:prSet presAssocID="{BD83A50C-ABFF-4661-B85C-DD284F6DE21C}" presName="composite" presStyleCnt="0"/>
      <dgm:spPr/>
    </dgm:pt>
    <dgm:pt modelId="{3F455444-DFC8-43A8-AE1C-6CA5FF2B4BD0}" type="pres">
      <dgm:prSet presAssocID="{BD83A50C-ABFF-4661-B85C-DD284F6DE21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0B3C0-71B6-4315-B127-245E26968EF1}" type="pres">
      <dgm:prSet presAssocID="{BD83A50C-ABFF-4661-B85C-DD284F6DE21C}" presName="descendantText" presStyleLbl="alignAcc1" presStyleIdx="2" presStyleCnt="3" custScaleX="96928" custScaleY="142300" custLinFactNeighborX="-2059" custLinFactNeighborY="4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82247C-C86F-4921-83D4-E045D1E28485}" type="presOf" srcId="{95239A8F-600B-4CA3-9C65-B603257B3ECD}" destId="{A3B99A24-072D-4A23-A392-3AD028298381}" srcOrd="0" destOrd="0" presId="urn:microsoft.com/office/officeart/2005/8/layout/chevron2"/>
    <dgm:cxn modelId="{35C6067D-E0FC-4FF5-90E4-FD7B799A76F7}" srcId="{95239A8F-600B-4CA3-9C65-B603257B3ECD}" destId="{7635F0BD-3F04-414A-8BBA-CE224365C3A6}" srcOrd="0" destOrd="0" parTransId="{4DAFA9A0-C5C4-41E7-8E23-EAF955357C75}" sibTransId="{839F9AE2-734D-466F-82A0-D50BC9B6AD00}"/>
    <dgm:cxn modelId="{80303A2D-C3D0-47D4-A178-F6935B86571D}" type="presOf" srcId="{5B53E713-C66F-4BF1-ABEF-9733482134F9}" destId="{DB159A75-2A9E-4827-946A-594FEACC6556}" srcOrd="0" destOrd="0" presId="urn:microsoft.com/office/officeart/2005/8/layout/chevron2"/>
    <dgm:cxn modelId="{26E6599D-B5C2-4375-BE9B-0C5A8EAE8891}" type="presOf" srcId="{C398C1E4-60EB-474D-99DD-7A4DEF022100}" destId="{104ED9DB-1351-4E89-BE71-721AEE156264}" srcOrd="0" destOrd="0" presId="urn:microsoft.com/office/officeart/2005/8/layout/chevron2"/>
    <dgm:cxn modelId="{76D55A23-D6C7-4018-A35E-FFCFD6E76AFE}" type="presOf" srcId="{BD83A50C-ABFF-4661-B85C-DD284F6DE21C}" destId="{3F455444-DFC8-43A8-AE1C-6CA5FF2B4BD0}" srcOrd="0" destOrd="0" presId="urn:microsoft.com/office/officeart/2005/8/layout/chevron2"/>
    <dgm:cxn modelId="{BF4C2B52-7730-492C-9362-E8C43912083A}" srcId="{7635F0BD-3F04-414A-8BBA-CE224365C3A6}" destId="{5B53E713-C66F-4BF1-ABEF-9733482134F9}" srcOrd="0" destOrd="0" parTransId="{E1D48D47-DD9E-434B-BD4A-1D64AE1A8D7F}" sibTransId="{0D8541B5-149F-4E00-9800-8E12F19EDAF2}"/>
    <dgm:cxn modelId="{3D2C255D-5166-4901-9407-E83B107FD1C2}" srcId="{BD83A50C-ABFF-4661-B85C-DD284F6DE21C}" destId="{50551037-5109-483E-9E1D-160EA7F1C838}" srcOrd="0" destOrd="0" parTransId="{2BBE3587-7955-466B-9933-A80966D630FF}" sibTransId="{6093E443-9F99-420A-9341-BADB88914CB8}"/>
    <dgm:cxn modelId="{13F26415-5B09-4E60-982B-4DE4B3DE2EA3}" type="presOf" srcId="{FA86A5D0-2326-4E20-9B2B-73443E1AA4D5}" destId="{366A3170-ED1D-4640-8B0D-9C9B3263E8A3}" srcOrd="0" destOrd="0" presId="urn:microsoft.com/office/officeart/2005/8/layout/chevron2"/>
    <dgm:cxn modelId="{580307D6-9046-4899-BE72-4563225EA11C}" type="presOf" srcId="{7635F0BD-3F04-414A-8BBA-CE224365C3A6}" destId="{9309A678-6900-404D-8AD9-4F1D03683B52}" srcOrd="0" destOrd="0" presId="urn:microsoft.com/office/officeart/2005/8/layout/chevron2"/>
    <dgm:cxn modelId="{B39F4ECA-C201-4B3C-825A-238DC1E12723}" srcId="{95239A8F-600B-4CA3-9C65-B603257B3ECD}" destId="{C398C1E4-60EB-474D-99DD-7A4DEF022100}" srcOrd="1" destOrd="0" parTransId="{9D32E84F-0CB2-4BEB-A55F-05E1F598E5A4}" sibTransId="{34167016-29BB-40CB-8B57-72A5FE82863B}"/>
    <dgm:cxn modelId="{2E694D4A-2A38-4DCD-9AE2-E28E964B001B}" type="presOf" srcId="{50551037-5109-483E-9E1D-160EA7F1C838}" destId="{A320B3C0-71B6-4315-B127-245E26968EF1}" srcOrd="0" destOrd="0" presId="urn:microsoft.com/office/officeart/2005/8/layout/chevron2"/>
    <dgm:cxn modelId="{96D2765C-A3A0-49F7-8D23-5A9ADC27C946}" srcId="{95239A8F-600B-4CA3-9C65-B603257B3ECD}" destId="{BD83A50C-ABFF-4661-B85C-DD284F6DE21C}" srcOrd="2" destOrd="0" parTransId="{2CBEA1B9-A8D4-4588-BB99-0C7B8735727C}" sibTransId="{1F1F736F-5F3E-4064-8B94-FBC481615328}"/>
    <dgm:cxn modelId="{843202A1-91D2-48FA-9127-B55C7CBBB007}" srcId="{C398C1E4-60EB-474D-99DD-7A4DEF022100}" destId="{FA86A5D0-2326-4E20-9B2B-73443E1AA4D5}" srcOrd="0" destOrd="0" parTransId="{B97DE54F-6F5E-4980-AA25-2C2B77795CAF}" sibTransId="{69197A89-8A6D-455C-8A7D-4E72CF5014A4}"/>
    <dgm:cxn modelId="{85DDE78E-2027-4AA1-AB87-21DFE6006D37}" type="presParOf" srcId="{A3B99A24-072D-4A23-A392-3AD028298381}" destId="{BC28EDF1-2BDE-48E3-8116-6F8F55E2F552}" srcOrd="0" destOrd="0" presId="urn:microsoft.com/office/officeart/2005/8/layout/chevron2"/>
    <dgm:cxn modelId="{70B003E2-5918-4199-A6F5-856BB092D35B}" type="presParOf" srcId="{BC28EDF1-2BDE-48E3-8116-6F8F55E2F552}" destId="{9309A678-6900-404D-8AD9-4F1D03683B52}" srcOrd="0" destOrd="0" presId="urn:microsoft.com/office/officeart/2005/8/layout/chevron2"/>
    <dgm:cxn modelId="{8AB91E88-DDDD-4C60-977F-05E844575518}" type="presParOf" srcId="{BC28EDF1-2BDE-48E3-8116-6F8F55E2F552}" destId="{DB159A75-2A9E-4827-946A-594FEACC6556}" srcOrd="1" destOrd="0" presId="urn:microsoft.com/office/officeart/2005/8/layout/chevron2"/>
    <dgm:cxn modelId="{3A6B47B1-D49A-452B-BB5E-F5B6F50B9821}" type="presParOf" srcId="{A3B99A24-072D-4A23-A392-3AD028298381}" destId="{D2B1CE94-7CD2-459F-8ADA-42BA01128AAD}" srcOrd="1" destOrd="0" presId="urn:microsoft.com/office/officeart/2005/8/layout/chevron2"/>
    <dgm:cxn modelId="{62A9476C-51DA-40E0-B6A8-030CF5FC3CB6}" type="presParOf" srcId="{A3B99A24-072D-4A23-A392-3AD028298381}" destId="{6F044664-8825-4A51-AD96-1376B9F8A440}" srcOrd="2" destOrd="0" presId="urn:microsoft.com/office/officeart/2005/8/layout/chevron2"/>
    <dgm:cxn modelId="{77F8E6F3-2FFA-4EB1-A13C-73B9A2B38187}" type="presParOf" srcId="{6F044664-8825-4A51-AD96-1376B9F8A440}" destId="{104ED9DB-1351-4E89-BE71-721AEE156264}" srcOrd="0" destOrd="0" presId="urn:microsoft.com/office/officeart/2005/8/layout/chevron2"/>
    <dgm:cxn modelId="{F95E890A-EFB5-4FB7-9F62-E67F82B3ACB7}" type="presParOf" srcId="{6F044664-8825-4A51-AD96-1376B9F8A440}" destId="{366A3170-ED1D-4640-8B0D-9C9B3263E8A3}" srcOrd="1" destOrd="0" presId="urn:microsoft.com/office/officeart/2005/8/layout/chevron2"/>
    <dgm:cxn modelId="{790BF0BB-86F5-4B3C-B5EB-141531B5DE02}" type="presParOf" srcId="{A3B99A24-072D-4A23-A392-3AD028298381}" destId="{7CBAEBF8-0F4D-4A67-835E-A46B5143354D}" srcOrd="3" destOrd="0" presId="urn:microsoft.com/office/officeart/2005/8/layout/chevron2"/>
    <dgm:cxn modelId="{C6BD0F2D-03E2-455B-98A0-B1199481B44D}" type="presParOf" srcId="{A3B99A24-072D-4A23-A392-3AD028298381}" destId="{142D63A2-16FF-4E76-ABC6-2CA46B303614}" srcOrd="4" destOrd="0" presId="urn:microsoft.com/office/officeart/2005/8/layout/chevron2"/>
    <dgm:cxn modelId="{80918E6A-F8DF-421C-A7FA-A946CD8D3A2C}" type="presParOf" srcId="{142D63A2-16FF-4E76-ABC6-2CA46B303614}" destId="{3F455444-DFC8-43A8-AE1C-6CA5FF2B4BD0}" srcOrd="0" destOrd="0" presId="urn:microsoft.com/office/officeart/2005/8/layout/chevron2"/>
    <dgm:cxn modelId="{9F435243-469F-4CF8-AEAF-9ECF75528220}" type="presParOf" srcId="{142D63A2-16FF-4E76-ABC6-2CA46B303614}" destId="{A320B3C0-71B6-4315-B127-245E26968E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B118B-140A-4104-8CC3-4B54C884E296}" type="doc">
      <dgm:prSet loTypeId="urn:microsoft.com/office/officeart/2005/8/layout/hList6" loCatId="list" qsTypeId="urn:microsoft.com/office/officeart/2005/8/quickstyle/3d5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F1DF670-FFA8-4B05-B7ED-A52E1F40B2A4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 বলতে বুঝায় অর্থনৈতিক পরিসম্পদ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D4B47F-5359-4B54-9813-F98D81EFBEAE}" type="parTrans" cxnId="{736F7C95-9268-4F64-9AC2-03342EEAFE0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384719F-5C1D-456B-92DE-BBC0927766A9}" type="sibTrans" cxnId="{736F7C95-9268-4F64-9AC2-03342EEAFE0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3D2D4D-7170-42D4-A1DB-A622FE97B6B7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যা কোনো ব্যবসায়ের মালিকানাধীনে থাকে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C4D57C3-FEFD-446F-9241-8AB1B973DC1A}" type="parTrans" cxnId="{E20034F1-41C2-4A39-B06B-CA8E5B2CE5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FDE30EA-48F1-417E-B97B-BD1F85B88C5C}" type="sibTrans" cxnId="{E20034F1-41C2-4A39-B06B-CA8E5B2CE54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5FF038-0CCA-4E8A-B5C9-93937D61C7F2}">
      <dgm:prSet phldrT="[Text]" custT="1"/>
      <dgm:spPr/>
      <dgm:t>
        <a:bodyPr/>
        <a:lstStyle/>
        <a:p>
          <a:r>
            <a:rPr lang="bn-BD" sz="2000" dirty="0" smtClean="0">
              <a:latin typeface="NikoshBAN" panose="02000000000000000000" pitchFamily="2" charset="0"/>
              <a:cs typeface="NikoshBAN" panose="02000000000000000000" pitchFamily="2" charset="0"/>
            </a:rPr>
            <a:t>এবং যা মুনাফা অর্জনে সহায়তা করে</a:t>
          </a:r>
          <a:endParaRPr lang="en-US" sz="2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E3B13E-054B-415C-9556-F789BEEA34BC}" type="parTrans" cxnId="{930739BE-D1AD-4820-BB8C-8DE3E41DC8C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571ABEC-BC08-4946-BD5A-ED8111C6D55A}" type="sibTrans" cxnId="{930739BE-D1AD-4820-BB8C-8DE3E41DC8C0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E809A0-5200-4754-8764-EA9C7EF5CE92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তাই সম্পদ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9BF075-EE15-489F-AC93-24BA999A57AD}" type="parTrans" cxnId="{350BD86B-CFCE-4B12-B3D7-B1472079889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1E3A8EB-1986-4493-83DF-29D431E1B944}" type="sibTrans" cxnId="{350BD86B-CFCE-4B12-B3D7-B1472079889A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C191B0E-2D8B-4CD6-B756-159F20000525}" type="pres">
      <dgm:prSet presAssocID="{538B118B-140A-4104-8CC3-4B54C884E2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8C6956-C464-48E4-B19F-243637657847}" type="pres">
      <dgm:prSet presAssocID="{0F1DF670-FFA8-4B05-B7ED-A52E1F40B2A4}" presName="node" presStyleLbl="node1" presStyleIdx="0" presStyleCnt="4" custLinFactX="255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2CCE3-F530-41F0-96F5-3F2111BCFD27}" type="pres">
      <dgm:prSet presAssocID="{7384719F-5C1D-456B-92DE-BBC0927766A9}" presName="sibTrans" presStyleCnt="0"/>
      <dgm:spPr/>
    </dgm:pt>
    <dgm:pt modelId="{8F36B647-AD79-447B-85F3-56384676B2FF}" type="pres">
      <dgm:prSet presAssocID="{633D2D4D-7170-42D4-A1DB-A622FE97B6B7}" presName="node" presStyleLbl="node1" presStyleIdx="1" presStyleCnt="4" custLinFactX="9223" custLinFactNeighborX="100000" custLinFactNeighborY="-43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4B30F-1184-42BE-98CF-ED3419271F73}" type="pres">
      <dgm:prSet presAssocID="{AFDE30EA-48F1-417E-B97B-BD1F85B88C5C}" presName="sibTrans" presStyleCnt="0"/>
      <dgm:spPr/>
    </dgm:pt>
    <dgm:pt modelId="{996F3605-25F7-4D6C-B536-449DE0FF9FEB}" type="pres">
      <dgm:prSet presAssocID="{FB5FF038-0CCA-4E8A-B5C9-93937D61C7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BE62F2-0093-4735-A40E-BE9A4F92206A}" type="pres">
      <dgm:prSet presAssocID="{4571ABEC-BC08-4946-BD5A-ED8111C6D55A}" presName="sibTrans" presStyleCnt="0"/>
      <dgm:spPr/>
    </dgm:pt>
    <dgm:pt modelId="{B81D60C0-8CAC-45E1-8FBE-9E738BD93EC1}" type="pres">
      <dgm:prSet presAssocID="{1BE809A0-5200-4754-8764-EA9C7EF5CE9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30739BE-D1AD-4820-BB8C-8DE3E41DC8C0}" srcId="{538B118B-140A-4104-8CC3-4B54C884E296}" destId="{FB5FF038-0CCA-4E8A-B5C9-93937D61C7F2}" srcOrd="2" destOrd="0" parTransId="{D3E3B13E-054B-415C-9556-F789BEEA34BC}" sibTransId="{4571ABEC-BC08-4946-BD5A-ED8111C6D55A}"/>
    <dgm:cxn modelId="{736F7C95-9268-4F64-9AC2-03342EEAFE0E}" srcId="{538B118B-140A-4104-8CC3-4B54C884E296}" destId="{0F1DF670-FFA8-4B05-B7ED-A52E1F40B2A4}" srcOrd="0" destOrd="0" parTransId="{47D4B47F-5359-4B54-9813-F98D81EFBEAE}" sibTransId="{7384719F-5C1D-456B-92DE-BBC0927766A9}"/>
    <dgm:cxn modelId="{350BD86B-CFCE-4B12-B3D7-B1472079889A}" srcId="{538B118B-140A-4104-8CC3-4B54C884E296}" destId="{1BE809A0-5200-4754-8764-EA9C7EF5CE92}" srcOrd="3" destOrd="0" parTransId="{669BF075-EE15-489F-AC93-24BA999A57AD}" sibTransId="{B1E3A8EB-1986-4493-83DF-29D431E1B944}"/>
    <dgm:cxn modelId="{A1DDF0C6-6831-42A7-96D6-98DB1D6B6EDC}" type="presOf" srcId="{538B118B-140A-4104-8CC3-4B54C884E296}" destId="{4C191B0E-2D8B-4CD6-B756-159F20000525}" srcOrd="0" destOrd="0" presId="urn:microsoft.com/office/officeart/2005/8/layout/hList6"/>
    <dgm:cxn modelId="{8347BD64-ED8F-47D8-A25B-15037FDED3F7}" type="presOf" srcId="{FB5FF038-0CCA-4E8A-B5C9-93937D61C7F2}" destId="{996F3605-25F7-4D6C-B536-449DE0FF9FEB}" srcOrd="0" destOrd="0" presId="urn:microsoft.com/office/officeart/2005/8/layout/hList6"/>
    <dgm:cxn modelId="{E20034F1-41C2-4A39-B06B-CA8E5B2CE542}" srcId="{538B118B-140A-4104-8CC3-4B54C884E296}" destId="{633D2D4D-7170-42D4-A1DB-A622FE97B6B7}" srcOrd="1" destOrd="0" parTransId="{FC4D57C3-FEFD-446F-9241-8AB1B973DC1A}" sibTransId="{AFDE30EA-48F1-417E-B97B-BD1F85B88C5C}"/>
    <dgm:cxn modelId="{C9417D5D-8EEF-4650-8409-7E150B24B99E}" type="presOf" srcId="{1BE809A0-5200-4754-8764-EA9C7EF5CE92}" destId="{B81D60C0-8CAC-45E1-8FBE-9E738BD93EC1}" srcOrd="0" destOrd="0" presId="urn:microsoft.com/office/officeart/2005/8/layout/hList6"/>
    <dgm:cxn modelId="{207E9DC3-9E9F-4146-998F-954809E4A332}" type="presOf" srcId="{0F1DF670-FFA8-4B05-B7ED-A52E1F40B2A4}" destId="{768C6956-C464-48E4-B19F-243637657847}" srcOrd="0" destOrd="0" presId="urn:microsoft.com/office/officeart/2005/8/layout/hList6"/>
    <dgm:cxn modelId="{7DB74D97-88FE-4011-9524-D57122AFE3E9}" type="presOf" srcId="{633D2D4D-7170-42D4-A1DB-A622FE97B6B7}" destId="{8F36B647-AD79-447B-85F3-56384676B2FF}" srcOrd="0" destOrd="0" presId="urn:microsoft.com/office/officeart/2005/8/layout/hList6"/>
    <dgm:cxn modelId="{C9B5F84E-0892-4941-8463-50A7063D9E57}" type="presParOf" srcId="{4C191B0E-2D8B-4CD6-B756-159F20000525}" destId="{768C6956-C464-48E4-B19F-243637657847}" srcOrd="0" destOrd="0" presId="urn:microsoft.com/office/officeart/2005/8/layout/hList6"/>
    <dgm:cxn modelId="{F1E9874E-BCB1-4A76-B590-20DC6EFD1E33}" type="presParOf" srcId="{4C191B0E-2D8B-4CD6-B756-159F20000525}" destId="{6EE2CCE3-F530-41F0-96F5-3F2111BCFD27}" srcOrd="1" destOrd="0" presId="urn:microsoft.com/office/officeart/2005/8/layout/hList6"/>
    <dgm:cxn modelId="{4A8BAE9C-15AB-4191-966C-784E2A32A22F}" type="presParOf" srcId="{4C191B0E-2D8B-4CD6-B756-159F20000525}" destId="{8F36B647-AD79-447B-85F3-56384676B2FF}" srcOrd="2" destOrd="0" presId="urn:microsoft.com/office/officeart/2005/8/layout/hList6"/>
    <dgm:cxn modelId="{09020B51-8D3E-4EB3-8AFC-2BEDD6CAEFD6}" type="presParOf" srcId="{4C191B0E-2D8B-4CD6-B756-159F20000525}" destId="{1554B30F-1184-42BE-98CF-ED3419271F73}" srcOrd="3" destOrd="0" presId="urn:microsoft.com/office/officeart/2005/8/layout/hList6"/>
    <dgm:cxn modelId="{DEEDC117-DD63-40CE-9256-C3D7561BB26E}" type="presParOf" srcId="{4C191B0E-2D8B-4CD6-B756-159F20000525}" destId="{996F3605-25F7-4D6C-B536-449DE0FF9FEB}" srcOrd="4" destOrd="0" presId="urn:microsoft.com/office/officeart/2005/8/layout/hList6"/>
    <dgm:cxn modelId="{8C7C3668-7256-4CE5-B085-27EB7EDC1125}" type="presParOf" srcId="{4C191B0E-2D8B-4CD6-B756-159F20000525}" destId="{32BE62F2-0093-4735-A40E-BE9A4F92206A}" srcOrd="5" destOrd="0" presId="urn:microsoft.com/office/officeart/2005/8/layout/hList6"/>
    <dgm:cxn modelId="{E3ED29B9-D853-4E83-AEFC-8928829D6020}" type="presParOf" srcId="{4C191B0E-2D8B-4CD6-B756-159F20000525}" destId="{B81D60C0-8CAC-45E1-8FBE-9E738BD93EC1}" srcOrd="6" destOrd="0" presId="urn:microsoft.com/office/officeart/2005/8/layout/hList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6D694-20D0-4FCB-9D5E-E70A5B185AE0}" type="doc">
      <dgm:prSet loTypeId="urn:microsoft.com/office/officeart/2005/8/layout/hList6" loCatId="list" qsTypeId="urn:microsoft.com/office/officeart/2005/8/quickstyle/3d1" qsCatId="3D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C5C39B72-E16F-416F-AC28-E96D34752E4D}">
      <dgm:prSet phldrT="[Text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</a:gra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ব্যবসায়ের মোট সম্পদের উপর </a:t>
          </a:r>
          <a:endParaRPr lang="en-US" dirty="0"/>
        </a:p>
      </dgm:t>
    </dgm:pt>
    <dgm:pt modelId="{DB076627-85E0-475E-9AA1-D9B45B19E8EB}" type="parTrans" cxnId="{28B8C47E-5D03-4FC0-A82F-38DAC2FEFB2F}">
      <dgm:prSet/>
      <dgm:spPr/>
      <dgm:t>
        <a:bodyPr/>
        <a:lstStyle/>
        <a:p>
          <a:endParaRPr lang="en-US"/>
        </a:p>
      </dgm:t>
    </dgm:pt>
    <dgm:pt modelId="{F137F30A-AD64-4E40-9FC4-D29CBEFB21FD}" type="sibTrans" cxnId="{28B8C47E-5D03-4FC0-A82F-38DAC2FEFB2F}">
      <dgm:prSet/>
      <dgm:spPr/>
      <dgm:t>
        <a:bodyPr/>
        <a:lstStyle/>
        <a:p>
          <a:endParaRPr lang="en-US"/>
        </a:p>
      </dgm:t>
    </dgm:pt>
    <dgm:pt modelId="{C1440050-D2C8-42F5-8DAF-B9B8E0C41BF4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তৃতীয় পক্ষের দাবিই হচ্ছে </a:t>
          </a:r>
          <a:endParaRPr lang="en-US" dirty="0"/>
        </a:p>
      </dgm:t>
    </dgm:pt>
    <dgm:pt modelId="{08F1B52D-17E0-43DB-BA81-8E990E29C11B}" type="parTrans" cxnId="{A3FF0400-B935-42A1-A3F1-CAA2B92E591A}">
      <dgm:prSet/>
      <dgm:spPr/>
      <dgm:t>
        <a:bodyPr/>
        <a:lstStyle/>
        <a:p>
          <a:endParaRPr lang="en-US"/>
        </a:p>
      </dgm:t>
    </dgm:pt>
    <dgm:pt modelId="{AB53F1FE-399B-4017-9833-5D8F702AE14D}" type="sibTrans" cxnId="{A3FF0400-B935-42A1-A3F1-CAA2B92E591A}">
      <dgm:prSet/>
      <dgm:spPr/>
      <dgm:t>
        <a:bodyPr/>
        <a:lstStyle/>
        <a:p>
          <a:endParaRPr lang="en-US"/>
        </a:p>
      </dgm:t>
    </dgm:pt>
    <dgm:pt modelId="{0138A412-B645-4039-AABF-CD9130DFFD19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দায়।</a:t>
          </a:r>
          <a:endParaRPr lang="en-US" dirty="0"/>
        </a:p>
      </dgm:t>
    </dgm:pt>
    <dgm:pt modelId="{89EE4CAA-E3E8-4A2B-9C2F-EF1A0E77D77E}" type="parTrans" cxnId="{0B3929CF-8E88-4C58-B579-46301E9FA77F}">
      <dgm:prSet/>
      <dgm:spPr/>
      <dgm:t>
        <a:bodyPr/>
        <a:lstStyle/>
        <a:p>
          <a:endParaRPr lang="en-US"/>
        </a:p>
      </dgm:t>
    </dgm:pt>
    <dgm:pt modelId="{8DA9A036-123A-4022-9EBD-8696A4FAD9DA}" type="sibTrans" cxnId="{0B3929CF-8E88-4C58-B579-46301E9FA77F}">
      <dgm:prSet/>
      <dgm:spPr/>
      <dgm:t>
        <a:bodyPr/>
        <a:lstStyle/>
        <a:p>
          <a:endParaRPr lang="en-US"/>
        </a:p>
      </dgm:t>
    </dgm:pt>
    <dgm:pt modelId="{6575A6B0-3CD6-4F77-B91D-3B0016EA0E5C}" type="pres">
      <dgm:prSet presAssocID="{F8E6D694-20D0-4FCB-9D5E-E70A5B185A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961A79-9CBB-4443-AF60-4C20E96667F1}" type="pres">
      <dgm:prSet presAssocID="{C5C39B72-E16F-416F-AC28-E96D34752E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7BA01-653F-4D1B-A0AF-C4612DFBFD25}" type="pres">
      <dgm:prSet presAssocID="{F137F30A-AD64-4E40-9FC4-D29CBEFB21FD}" presName="sibTrans" presStyleCnt="0"/>
      <dgm:spPr/>
    </dgm:pt>
    <dgm:pt modelId="{A19FF8C9-0B85-4A81-83D5-8F419E5E9270}" type="pres">
      <dgm:prSet presAssocID="{C1440050-D2C8-42F5-8DAF-B9B8E0C41BF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67AD23-E8A7-4735-98F6-B0988058B87E}" type="pres">
      <dgm:prSet presAssocID="{AB53F1FE-399B-4017-9833-5D8F702AE14D}" presName="sibTrans" presStyleCnt="0"/>
      <dgm:spPr/>
    </dgm:pt>
    <dgm:pt modelId="{7625A0DE-EC0B-4883-AE64-9053763D411B}" type="pres">
      <dgm:prSet presAssocID="{0138A412-B645-4039-AABF-CD9130DFFD19}" presName="node" presStyleLbl="node1" presStyleIdx="2" presStyleCnt="3" custLinFactNeighborX="37510" custLinFactNeighborY="-3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8B8C47E-5D03-4FC0-A82F-38DAC2FEFB2F}" srcId="{F8E6D694-20D0-4FCB-9D5E-E70A5B185AE0}" destId="{C5C39B72-E16F-416F-AC28-E96D34752E4D}" srcOrd="0" destOrd="0" parTransId="{DB076627-85E0-475E-9AA1-D9B45B19E8EB}" sibTransId="{F137F30A-AD64-4E40-9FC4-D29CBEFB21FD}"/>
    <dgm:cxn modelId="{095185CA-EE39-4603-A807-94273E7C34A8}" type="presOf" srcId="{F8E6D694-20D0-4FCB-9D5E-E70A5B185AE0}" destId="{6575A6B0-3CD6-4F77-B91D-3B0016EA0E5C}" srcOrd="0" destOrd="0" presId="urn:microsoft.com/office/officeart/2005/8/layout/hList6"/>
    <dgm:cxn modelId="{34811C07-46E8-4604-979F-C843872C52F1}" type="presOf" srcId="{C1440050-D2C8-42F5-8DAF-B9B8E0C41BF4}" destId="{A19FF8C9-0B85-4A81-83D5-8F419E5E9270}" srcOrd="0" destOrd="0" presId="urn:microsoft.com/office/officeart/2005/8/layout/hList6"/>
    <dgm:cxn modelId="{E654D628-F8EF-4FB0-86EF-6B2AA3A9D9BD}" type="presOf" srcId="{0138A412-B645-4039-AABF-CD9130DFFD19}" destId="{7625A0DE-EC0B-4883-AE64-9053763D411B}" srcOrd="0" destOrd="0" presId="urn:microsoft.com/office/officeart/2005/8/layout/hList6"/>
    <dgm:cxn modelId="{0B3929CF-8E88-4C58-B579-46301E9FA77F}" srcId="{F8E6D694-20D0-4FCB-9D5E-E70A5B185AE0}" destId="{0138A412-B645-4039-AABF-CD9130DFFD19}" srcOrd="2" destOrd="0" parTransId="{89EE4CAA-E3E8-4A2B-9C2F-EF1A0E77D77E}" sibTransId="{8DA9A036-123A-4022-9EBD-8696A4FAD9DA}"/>
    <dgm:cxn modelId="{A3FF0400-B935-42A1-A3F1-CAA2B92E591A}" srcId="{F8E6D694-20D0-4FCB-9D5E-E70A5B185AE0}" destId="{C1440050-D2C8-42F5-8DAF-B9B8E0C41BF4}" srcOrd="1" destOrd="0" parTransId="{08F1B52D-17E0-43DB-BA81-8E990E29C11B}" sibTransId="{AB53F1FE-399B-4017-9833-5D8F702AE14D}"/>
    <dgm:cxn modelId="{A697E168-1793-4A1A-B1A4-48E84028992F}" type="presOf" srcId="{C5C39B72-E16F-416F-AC28-E96D34752E4D}" destId="{C4961A79-9CBB-4443-AF60-4C20E96667F1}" srcOrd="0" destOrd="0" presId="urn:microsoft.com/office/officeart/2005/8/layout/hList6"/>
    <dgm:cxn modelId="{48AA3D4A-E751-4C18-8A67-DC4B14FB85C0}" type="presParOf" srcId="{6575A6B0-3CD6-4F77-B91D-3B0016EA0E5C}" destId="{C4961A79-9CBB-4443-AF60-4C20E96667F1}" srcOrd="0" destOrd="0" presId="urn:microsoft.com/office/officeart/2005/8/layout/hList6"/>
    <dgm:cxn modelId="{C02BC70A-24B6-4CCA-8D05-ED6096FF12F9}" type="presParOf" srcId="{6575A6B0-3CD6-4F77-B91D-3B0016EA0E5C}" destId="{5027BA01-653F-4D1B-A0AF-C4612DFBFD25}" srcOrd="1" destOrd="0" presId="urn:microsoft.com/office/officeart/2005/8/layout/hList6"/>
    <dgm:cxn modelId="{21C3A0BC-EEFA-4208-884F-6975CB1D3A5C}" type="presParOf" srcId="{6575A6B0-3CD6-4F77-B91D-3B0016EA0E5C}" destId="{A19FF8C9-0B85-4A81-83D5-8F419E5E9270}" srcOrd="2" destOrd="0" presId="urn:microsoft.com/office/officeart/2005/8/layout/hList6"/>
    <dgm:cxn modelId="{08135A92-D94E-4912-A8E3-BAA5DE277B35}" type="presParOf" srcId="{6575A6B0-3CD6-4F77-B91D-3B0016EA0E5C}" destId="{2167AD23-E8A7-4735-98F6-B0988058B87E}" srcOrd="3" destOrd="0" presId="urn:microsoft.com/office/officeart/2005/8/layout/hList6"/>
    <dgm:cxn modelId="{C40924EA-461B-49D1-9260-95F90B55FB9B}" type="presParOf" srcId="{6575A6B0-3CD6-4F77-B91D-3B0016EA0E5C}" destId="{7625A0DE-EC0B-4883-AE64-9053763D411B}" srcOrd="4" destOrd="0" presId="urn:microsoft.com/office/officeart/2005/8/layout/hList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5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018383@gmail.com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prstTxWarp prst="textPlain">
              <a:avLst/>
            </a:prstTxWarp>
            <a:normAutofit/>
          </a:bodyPr>
          <a:lstStyle/>
          <a:p>
            <a:r>
              <a:rPr lang="en-US" sz="8000" dirty="0" smtClean="0">
                <a:ln>
                  <a:solidFill>
                    <a:srgbClr val="92D050"/>
                  </a:solidFill>
                </a:ln>
                <a:blipFill>
                  <a:blip r:embed="rId2"/>
                  <a:tile tx="0" ty="0" sx="100000" sy="100000" flip="none" algn="tl"/>
                </a:blipFill>
              </a:rPr>
              <a:t>WELCOME</a:t>
            </a:r>
            <a:endParaRPr lang="en-US" sz="8000" dirty="0">
              <a:ln>
                <a:solidFill>
                  <a:srgbClr val="92D050"/>
                </a:solidFill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057400"/>
            <a:ext cx="6400800" cy="48006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6" name="Picture 5" descr="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697480"/>
            <a:ext cx="5562600" cy="370332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med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uiExpand="1" build="p"/>
      <p:bldP spid="3" grpId="1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-228600"/>
            <a:ext cx="11810999" cy="7257197"/>
          </a:xfrm>
          <a:prstGeom prst="frame">
            <a:avLst>
              <a:gd name="adj1" fmla="val 2403"/>
            </a:avLst>
          </a:prstGeom>
          <a:solidFill>
            <a:schemeClr val="accent5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204717" y="1"/>
            <a:ext cx="11377683" cy="6858000"/>
          </a:xfrm>
          <a:prstGeom prst="frame">
            <a:avLst>
              <a:gd name="adj1" fmla="val 2753"/>
            </a:avLst>
          </a:prstGeom>
          <a:solidFill>
            <a:schemeClr val="accent6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0" y="228601"/>
            <a:ext cx="6857999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 সমীকরণ বিশ্লেষন 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ওয়া যাবে </a:t>
            </a:r>
            <a:r>
              <a:rPr lang="bn-BD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13379083"/>
              </p:ext>
            </p:extLst>
          </p:nvPr>
        </p:nvGraphicFramePr>
        <p:xfrm>
          <a:off x="304800" y="914400"/>
          <a:ext cx="7772400" cy="5211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8C6956-C464-48E4-B19F-243637657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768C6956-C464-48E4-B19F-243637657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68C6956-C464-48E4-B19F-243637657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36B647-AD79-447B-85F3-56384676B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8F36B647-AD79-447B-85F3-56384676B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8F36B647-AD79-447B-85F3-56384676B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6F3605-25F7-4D6C-B536-449DE0FF9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graphicEl>
                                              <a:dgm id="{996F3605-25F7-4D6C-B536-449DE0FF9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996F3605-25F7-4D6C-B536-449DE0FF9F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1D60C0-8CAC-45E1-8FBE-9E738BD93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81D60C0-8CAC-45E1-8FBE-9E738BD93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81D60C0-8CAC-45E1-8FBE-9E738BD93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09600"/>
            <a:ext cx="69717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হিসাব সমীকরণ বিশ্লেষন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 সম্পদ বলতে আমরা যা বুঝি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9915" y="1208711"/>
            <a:ext cx="3220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24000"/>
            <a:ext cx="3046163" cy="1903852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4419600"/>
            <a:ext cx="3224022" cy="1607529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1066800"/>
            <a:ext cx="3084394" cy="195011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95400" y="3581400"/>
            <a:ext cx="13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দালানকোঠা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21210" y="6034533"/>
            <a:ext cx="13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আসবাবপত্র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276600"/>
            <a:ext cx="13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নগদটাকা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486400" y="3810000"/>
            <a:ext cx="199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এগুলো কি?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372600" cy="6858000"/>
            <a:chOff x="1" y="0"/>
            <a:chExt cx="12192000" cy="6858001"/>
          </a:xfrm>
        </p:grpSpPr>
        <p:sp>
          <p:nvSpPr>
            <p:cNvPr id="3" name="Frame 2"/>
            <p:cNvSpPr/>
            <p:nvPr/>
          </p:nvSpPr>
          <p:spPr>
            <a:xfrm>
              <a:off x="1" y="1"/>
              <a:ext cx="12192000" cy="6858000"/>
            </a:xfrm>
            <a:prstGeom prst="frame">
              <a:avLst>
                <a:gd name="adj1" fmla="val 3744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Half Frame 3"/>
            <p:cNvSpPr/>
            <p:nvPr/>
          </p:nvSpPr>
          <p:spPr>
            <a:xfrm>
              <a:off x="1" y="1"/>
              <a:ext cx="1473959" cy="1160060"/>
            </a:xfrm>
            <a:prstGeom prst="halfFrame">
              <a:avLst>
                <a:gd name="adj1" fmla="val 21568"/>
                <a:gd name="adj2" fmla="val 23921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" name="Half Frame 4"/>
            <p:cNvSpPr/>
            <p:nvPr/>
          </p:nvSpPr>
          <p:spPr>
            <a:xfrm rot="10800000">
              <a:off x="10718041" y="5697940"/>
              <a:ext cx="1473959" cy="1160060"/>
            </a:xfrm>
            <a:prstGeom prst="halfFrame">
              <a:avLst>
                <a:gd name="adj1" fmla="val 21568"/>
                <a:gd name="adj2" fmla="val 23921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alf Frame 5"/>
            <p:cNvSpPr/>
            <p:nvPr/>
          </p:nvSpPr>
          <p:spPr>
            <a:xfrm rot="16200000">
              <a:off x="-156949" y="5540990"/>
              <a:ext cx="1473959" cy="1160060"/>
            </a:xfrm>
            <a:prstGeom prst="halfFrame">
              <a:avLst>
                <a:gd name="adj1" fmla="val 21568"/>
                <a:gd name="adj2" fmla="val 23921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 rot="5400000">
              <a:off x="10874991" y="156950"/>
              <a:ext cx="1473959" cy="1160060"/>
            </a:xfrm>
            <a:prstGeom prst="halfFrame">
              <a:avLst>
                <a:gd name="adj1" fmla="val 21568"/>
                <a:gd name="adj2" fmla="val 23921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2" descr="C:\Users\Ovick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9633" y="1349472"/>
            <a:ext cx="3272735" cy="2026774"/>
          </a:xfrm>
          <a:prstGeom prst="rect">
            <a:avLst/>
          </a:prstGeom>
          <a:solidFill>
            <a:srgbClr val="002060"/>
          </a:solidFill>
        </p:spPr>
      </p:pic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3126385492"/>
              </p:ext>
            </p:extLst>
          </p:nvPr>
        </p:nvGraphicFramePr>
        <p:xfrm>
          <a:off x="609601" y="3280883"/>
          <a:ext cx="8534399" cy="307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Horizontal Scroll 10"/>
          <p:cNvSpPr/>
          <p:nvPr/>
        </p:nvSpPr>
        <p:spPr>
          <a:xfrm>
            <a:off x="1524000" y="381000"/>
            <a:ext cx="6096000" cy="11430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/>
              <a:t> দায় </a:t>
            </a:r>
            <a:endParaRPr lang="en-US" sz="3600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4961A79-9CBB-4443-AF60-4C20E966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C4961A79-9CBB-4443-AF60-4C20E966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C4961A79-9CBB-4443-AF60-4C20E9666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19FF8C9-0B85-4A81-83D5-8F419E5E9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A19FF8C9-0B85-4A81-83D5-8F419E5E9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A19FF8C9-0B85-4A81-83D5-8F419E5E92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25A0DE-EC0B-4883-AE64-9053763D4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graphicEl>
                                              <a:dgm id="{7625A0DE-EC0B-4883-AE64-9053763D4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graphicEl>
                                              <a:dgm id="{7625A0DE-EC0B-4883-AE64-9053763D41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152400"/>
            <a:ext cx="9144000" cy="67056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762000"/>
            <a:ext cx="2066925" cy="2971800"/>
          </a:xfrm>
          <a:prstGeom prst="rect">
            <a:avLst/>
          </a:prstGeom>
        </p:spPr>
      </p:pic>
      <p:sp>
        <p:nvSpPr>
          <p:cNvPr id="4" name="Flowchart: Data 3"/>
          <p:cNvSpPr/>
          <p:nvPr/>
        </p:nvSpPr>
        <p:spPr>
          <a:xfrm>
            <a:off x="228600" y="381000"/>
            <a:ext cx="5410200" cy="990600"/>
          </a:xfrm>
          <a:prstGeom prst="flowChartInputOutpu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দলীয় কাজ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381000" y="4572000"/>
            <a:ext cx="533400" cy="838200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/>
          <p:cNvSpPr/>
          <p:nvPr/>
        </p:nvSpPr>
        <p:spPr>
          <a:xfrm>
            <a:off x="1066800" y="4572000"/>
            <a:ext cx="7391400" cy="6858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হিসাব সমীকরণের উপাদান গুলি কিভাবে লেনদেনে প্রভাব বিস্তার করে তা বিশ্লেষন করো । </a:t>
            </a:r>
            <a:endParaRPr lang="en-US" dirty="0"/>
          </a:p>
        </p:txBody>
      </p:sp>
    </p:spTree>
  </p:cSld>
  <p:clrMapOvr>
    <a:masterClrMapping/>
  </p:clrMapOvr>
  <p:transition spd="med" advClick="0" advTm="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381000"/>
            <a:ext cx="8305800" cy="5943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হিসাব 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1905000" y="1143000"/>
            <a:ext cx="4419600" cy="1219200"/>
          </a:xfrm>
          <a:prstGeom prst="wedgeRectCallout">
            <a:avLst/>
          </a:prstGeom>
          <a:solidFill>
            <a:srgbClr val="FFC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00B0F0"/>
                </a:solidFill>
              </a:rPr>
              <a:t>মূল্যায়ণ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7" name="5-Point Star 6"/>
          <p:cNvSpPr/>
          <p:nvPr/>
        </p:nvSpPr>
        <p:spPr>
          <a:xfrm>
            <a:off x="1828800" y="3048000"/>
            <a:ext cx="533400" cy="381000"/>
          </a:xfrm>
          <a:prstGeom prst="star5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1905000" y="3886200"/>
            <a:ext cx="533400" cy="381000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1905000" y="4648200"/>
            <a:ext cx="533400" cy="3810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Terminator 10"/>
          <p:cNvSpPr/>
          <p:nvPr/>
        </p:nvSpPr>
        <p:spPr>
          <a:xfrm>
            <a:off x="2590800" y="3048000"/>
            <a:ext cx="4572000" cy="3810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C00000"/>
                </a:solidFill>
              </a:rPr>
              <a:t>হিসাব সমীকরণ কি ?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2590800" y="3733800"/>
            <a:ext cx="4572000" cy="685800"/>
          </a:xfrm>
          <a:prstGeom prst="flowChartTermina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হিসাব সমীকরণ বিশ্লেষণ করলে কয়টি উপাদান পাওয়া যাবে ?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2590800" y="4648200"/>
            <a:ext cx="4572000" cy="609600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কোন কোন উপাদান দ্বারা মালিকানা স্বত্ব হ্রাস ও বৃদ্ধি পায় ? 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381000" y="-609600"/>
            <a:ext cx="8991600" cy="73152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143000"/>
            <a:ext cx="3505200" cy="1971675"/>
          </a:xfrm>
          <a:prstGeom prst="rect">
            <a:avLst/>
          </a:prstGeom>
        </p:spPr>
      </p:pic>
      <p:sp>
        <p:nvSpPr>
          <p:cNvPr id="6" name="Flowchart: Terminator 5"/>
          <p:cNvSpPr/>
          <p:nvPr/>
        </p:nvSpPr>
        <p:spPr>
          <a:xfrm>
            <a:off x="1524000" y="228600"/>
            <a:ext cx="6172200" cy="762000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FF0000"/>
                </a:solidFill>
              </a:rPr>
              <a:t>বাড়ির কাজ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19200" y="3276600"/>
            <a:ext cx="6019800" cy="762000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ব্যবসায়ে মূলধন বিনিয়োগ ৫০, ০০০ টাকা।  </a:t>
            </a: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533400" y="4191000"/>
            <a:ext cx="533400" cy="3810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Terminator 11"/>
          <p:cNvSpPr/>
          <p:nvPr/>
        </p:nvSpPr>
        <p:spPr>
          <a:xfrm>
            <a:off x="1295400" y="4114800"/>
            <a:ext cx="6019800" cy="7620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ব্যাংক থেকে ঋণ গ্রহণ ১,০০০০০ টাকা। </a:t>
            </a: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533400" y="4953000"/>
            <a:ext cx="533400" cy="4572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Terminator 14"/>
          <p:cNvSpPr/>
          <p:nvPr/>
        </p:nvSpPr>
        <p:spPr>
          <a:xfrm>
            <a:off x="1295400" y="4953000"/>
            <a:ext cx="6019800" cy="762000"/>
          </a:xfrm>
          <a:prstGeom prst="flowChartTermina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মালিক কর্তৃক উত্তোলন ২০,০০০ টাকা ।   </a:t>
            </a:r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457200" y="3505200"/>
            <a:ext cx="533400" cy="381000"/>
          </a:xfrm>
          <a:prstGeom prst="star5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990600" y="5867400"/>
            <a:ext cx="533400" cy="457200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00200" y="5791200"/>
            <a:ext cx="6858000" cy="6858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7030A0"/>
                </a:solidFill>
              </a:rPr>
              <a:t>এই লেনদেন গুলি দ্বারা হিসাব সমীকরণের কোন কোন উপাদান প্রভাব বিস্তার করে তা উল্লেখ করো।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 advClick="0" advTm="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43000" y="0"/>
            <a:ext cx="6324600" cy="4648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0"/>
            <a:ext cx="6172200" cy="4648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429000" y="381000"/>
            <a:ext cx="2286000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Thank You</a:t>
            </a:r>
            <a:r>
              <a:rPr lang="bn-IN" sz="2800" dirty="0" smtClean="0">
                <a:solidFill>
                  <a:srgbClr val="FFFF00"/>
                </a:solidFill>
              </a:rPr>
              <a:t> 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 descr="boi er pic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81859" y="2174875"/>
            <a:ext cx="3190870" cy="395128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Content Placeholder 13" descr="boi er pic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70477" y="2174875"/>
            <a:ext cx="3190870" cy="3951288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smtClean="0">
                <a:ln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57200" y="1535113"/>
            <a:ext cx="4040188" cy="639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400" b="1" i="0" u="none" strike="noStrike" kern="1200" cap="none" spc="0" normalizeH="0" baseline="0" noProof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 পরিচিতি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chemeClr val="tx1"/>
                </a:solidFill>
                <a:prstDash val="sysDot"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নামঃ তাহমিনা আক্তার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প্রভাষক (হিসাববিজ্ঞান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প্রিন্সিপাল কাজী ফারুকী স্কুল এন্ড কলেজ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ইমেইলঃ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tahminaakter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018383@gmail.com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01722441468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400" b="1" i="0" u="none" strike="noStrike" kern="1200" cap="none" spc="0" normalizeH="0" baseline="0" noProof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বিষয় পরিচিতি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chemeClr val="tx1"/>
                </a:solidFill>
                <a:prstDash val="sysDot"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4267200"/>
            <a:ext cx="3200400" cy="1384995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sz="2800" dirty="0" smtClean="0">
                <a:solidFill>
                  <a:srgbClr val="FFFF00"/>
                </a:solidFill>
              </a:rPr>
              <a:t>হিসাববিজ্ঞান </a:t>
            </a:r>
          </a:p>
          <a:p>
            <a:r>
              <a:rPr lang="bn-IN" sz="2800" dirty="0" smtClean="0">
                <a:solidFill>
                  <a:srgbClr val="FFFF00"/>
                </a:solidFill>
              </a:rPr>
              <a:t>নবম – দশম শ্রেনী </a:t>
            </a:r>
          </a:p>
          <a:p>
            <a:r>
              <a:rPr lang="bn-IN" sz="2800" dirty="0" smtClean="0">
                <a:solidFill>
                  <a:srgbClr val="FFFF00"/>
                </a:solidFill>
              </a:rPr>
              <a:t>সময়ঃ ৪০ মিনিট</a:t>
            </a:r>
          </a:p>
          <a:p>
            <a:r>
              <a:rPr lang="bn-IN" sz="2800" dirty="0" smtClean="0">
                <a:solidFill>
                  <a:srgbClr val="FFFF00"/>
                </a:solidFill>
              </a:rPr>
              <a:t>দ্বিতীয় অধ্যায়ঃ লেনদেন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60375" y="415925"/>
            <a:ext cx="8229600" cy="1143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smtClean="0">
                <a:ln>
                  <a:solidFill>
                    <a:srgbClr val="7030A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পরিচিতি</a:t>
            </a:r>
            <a:endParaRPr kumimoji="0" lang="en-US" sz="4400" b="0" i="0" u="none" strike="noStrike" kern="1200" cap="none" spc="0" normalizeH="0" baseline="0" noProof="0" dirty="0">
              <a:ln>
                <a:solidFill>
                  <a:srgbClr val="7030A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460375" y="1676400"/>
            <a:ext cx="4040188" cy="639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400" b="1" i="0" u="none" strike="noStrike" kern="1200" cap="none" spc="0" normalizeH="0" baseline="0" noProof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শিক্ষক পরিচিতি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chemeClr val="tx1"/>
                </a:solidFill>
                <a:prstDash val="sysDot"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Content Placeholder 3"/>
          <p:cNvSpPr txBox="1">
            <a:spLocks/>
          </p:cNvSpPr>
          <p:nvPr/>
        </p:nvSpPr>
        <p:spPr>
          <a:xfrm>
            <a:off x="460375" y="2316162"/>
            <a:ext cx="4040188" cy="39512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নামঃ তাহমিনা আক্তার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প্রভাষক (হিসাববিজ্ঞান 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প্রিন্সিপাল কাজী ফারুকী স্কুল এন্ড কলেজ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bn-IN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ইমেইলঃ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tahminaakter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018383@gmail.com</a:t>
            </a: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01722441468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Text Placeholder 4"/>
          <p:cNvSpPr txBox="1">
            <a:spLocks/>
          </p:cNvSpPr>
          <p:nvPr/>
        </p:nvSpPr>
        <p:spPr>
          <a:xfrm>
            <a:off x="4648200" y="1676400"/>
            <a:ext cx="4041775" cy="6397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IN" sz="2400" b="1" i="0" u="none" strike="noStrike" kern="1200" cap="none" spc="0" normalizeH="0" baseline="0" noProof="0" smtClean="0">
                <a:ln>
                  <a:solidFill>
                    <a:schemeClr val="tx1"/>
                  </a:solidFill>
                  <a:prstDash val="sysDot"/>
                </a:ln>
                <a:solidFill>
                  <a:srgbClr val="FFFF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বিষয় পরিচিতি </a:t>
            </a:r>
            <a:endParaRPr kumimoji="0" lang="en-US" sz="2400" b="1" i="0" u="none" strike="noStrike" kern="1200" cap="none" spc="0" normalizeH="0" baseline="0" noProof="0" dirty="0">
              <a:ln>
                <a:solidFill>
                  <a:schemeClr val="tx1"/>
                </a:solidFill>
                <a:prstDash val="sysDot"/>
              </a:ln>
              <a:solidFill>
                <a:srgbClr val="FFFF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9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5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4" dur="2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7" dur="2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0" dur="2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3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6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build="p" animBg="1"/>
      <p:bldP spid="8" grpId="1" build="allAtOnce" animBg="1"/>
      <p:bldP spid="9" grpId="0" build="p" animBg="1"/>
      <p:bldP spid="9" grpId="1" build="allAtOnce" animBg="1"/>
      <p:bldP spid="10" grpId="0" build="p" animBg="1"/>
      <p:bldP spid="10" grpId="1" build="allAtOnce" animBg="1"/>
      <p:bldP spid="12" grpId="0"/>
      <p:bldP spid="15" grpId="0" animBg="1"/>
      <p:bldP spid="15" grpId="1" animBg="1"/>
      <p:bldP spid="16" grpId="0" build="p" animBg="1"/>
      <p:bldP spid="16" grpId="1" build="allAtOnce" animBg="1"/>
      <p:bldP spid="17" grpId="0" build="p" animBg="1"/>
      <p:bldP spid="17" grpId="1" build="allAtOnce" animBg="1"/>
      <p:bldP spid="18" grpId="0" build="p" animBg="1"/>
      <p:bldP spid="18" grpId="1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qual 1"/>
          <p:cNvSpPr/>
          <p:nvPr/>
        </p:nvSpPr>
        <p:spPr>
          <a:xfrm>
            <a:off x="7010400" y="2590800"/>
            <a:ext cx="838200" cy="914400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001000" y="2514600"/>
            <a:ext cx="1143000" cy="11430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ক্রেডিট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486400" y="2514600"/>
            <a:ext cx="12954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ডেবিট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81200"/>
            <a:ext cx="4671665" cy="2792798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152400" y="914400"/>
            <a:ext cx="2035742" cy="1163837"/>
          </a:xfrm>
          <a:prstGeom prst="roundRect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77000" y="914400"/>
            <a:ext cx="2047741" cy="11204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সুবিধা 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দাতা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2400" y="4343400"/>
            <a:ext cx="2399268" cy="122849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2895600" y="4419600"/>
            <a:ext cx="2544678" cy="1163837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228600"/>
            <a:ext cx="6800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দেখি এবং তা সম্পর্কে বলি--------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-228600" y="0"/>
            <a:ext cx="11734800" cy="6019801"/>
            <a:chOff x="1" y="0"/>
            <a:chExt cx="12192000" cy="6858001"/>
          </a:xfrm>
        </p:grpSpPr>
        <p:sp>
          <p:nvSpPr>
            <p:cNvPr id="21" name="Frame 20"/>
            <p:cNvSpPr/>
            <p:nvPr/>
          </p:nvSpPr>
          <p:spPr>
            <a:xfrm>
              <a:off x="1" y="1"/>
              <a:ext cx="12192000" cy="6858000"/>
            </a:xfrm>
            <a:prstGeom prst="frame">
              <a:avLst>
                <a:gd name="adj1" fmla="val 3744"/>
              </a:avLst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>
              <a:off x="1" y="1"/>
              <a:ext cx="1473959" cy="1160060"/>
            </a:xfrm>
            <a:prstGeom prst="halfFrame">
              <a:avLst>
                <a:gd name="adj1" fmla="val 21568"/>
                <a:gd name="adj2" fmla="val 23921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10800000">
              <a:off x="10718041" y="5697940"/>
              <a:ext cx="1473959" cy="1160060"/>
            </a:xfrm>
            <a:prstGeom prst="halfFrame">
              <a:avLst>
                <a:gd name="adj1" fmla="val 21568"/>
                <a:gd name="adj2" fmla="val 23921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4" name="Half Frame 23"/>
            <p:cNvSpPr/>
            <p:nvPr/>
          </p:nvSpPr>
          <p:spPr>
            <a:xfrm rot="16200000">
              <a:off x="-156949" y="5540990"/>
              <a:ext cx="1473959" cy="1160060"/>
            </a:xfrm>
            <a:prstGeom prst="halfFrame">
              <a:avLst>
                <a:gd name="adj1" fmla="val 21568"/>
                <a:gd name="adj2" fmla="val 23921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5" name="Half Frame 24"/>
            <p:cNvSpPr/>
            <p:nvPr/>
          </p:nvSpPr>
          <p:spPr>
            <a:xfrm rot="5400000">
              <a:off x="10874991" y="156950"/>
              <a:ext cx="1473959" cy="1160060"/>
            </a:xfrm>
            <a:prstGeom prst="halfFrame">
              <a:avLst>
                <a:gd name="adj1" fmla="val 21568"/>
                <a:gd name="adj2" fmla="val 23921"/>
              </a:avLst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05000" y="0"/>
            <a:ext cx="5029200" cy="1600200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blipFill>
                  <a:blip r:embed="rId2"/>
                  <a:tile tx="0" ty="0" sx="100000" sy="100000" flip="none" algn="tl"/>
                </a:blipFill>
              </a:rPr>
              <a:t>হিসাব সমীকরন </a:t>
            </a:r>
            <a:endParaRPr lang="en-US" sz="2800" dirty="0"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914400" y="2286000"/>
            <a:ext cx="1371600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A</a:t>
            </a:r>
            <a:endParaRPr lang="en-US" sz="5400" dirty="0"/>
          </a:p>
        </p:txBody>
      </p:sp>
      <p:sp>
        <p:nvSpPr>
          <p:cNvPr id="4" name="Equal 3"/>
          <p:cNvSpPr/>
          <p:nvPr/>
        </p:nvSpPr>
        <p:spPr>
          <a:xfrm>
            <a:off x="2667000" y="2286000"/>
            <a:ext cx="1143000" cy="838200"/>
          </a:xfrm>
          <a:prstGeom prst="mathEqual">
            <a:avLst>
              <a:gd name="adj1" fmla="val 23520"/>
              <a:gd name="adj2" fmla="val 1176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14800" y="2209800"/>
            <a:ext cx="1371600" cy="1066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L</a:t>
            </a:r>
            <a:endParaRPr lang="en-US" sz="5400" dirty="0"/>
          </a:p>
        </p:txBody>
      </p:sp>
      <p:sp>
        <p:nvSpPr>
          <p:cNvPr id="6" name="Plus 5"/>
          <p:cNvSpPr/>
          <p:nvPr/>
        </p:nvSpPr>
        <p:spPr>
          <a:xfrm>
            <a:off x="6096000" y="2362200"/>
            <a:ext cx="990600" cy="685800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91400" y="2133600"/>
            <a:ext cx="1371600" cy="11430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OE</a:t>
            </a:r>
            <a:endParaRPr lang="en-US" sz="4400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3362"/>
            <a:ext cx="7057013" cy="1107996"/>
          </a:xfrm>
          <a:prstGeom prst="rect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7674" y="1684095"/>
            <a:ext cx="4956708" cy="53388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bn-BD" sz="2400" b="1" u="sng" dirty="0">
                <a:ln/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bn-BD" sz="24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..</a:t>
            </a:r>
            <a:r>
              <a:rPr lang="en-US" sz="2400" b="1" u="sng" dirty="0">
                <a:ln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780841646"/>
              </p:ext>
            </p:extLst>
          </p:nvPr>
        </p:nvGraphicFramePr>
        <p:xfrm>
          <a:off x="0" y="2209800"/>
          <a:ext cx="8839200" cy="357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447800" y="0"/>
            <a:ext cx="6400800" cy="16002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IN" sz="32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হিসাব সমীকরণ 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3" name="7-Point Star 2"/>
          <p:cNvSpPr/>
          <p:nvPr/>
        </p:nvSpPr>
        <p:spPr>
          <a:xfrm>
            <a:off x="228600" y="1981200"/>
            <a:ext cx="2286000" cy="1447800"/>
          </a:xfrm>
          <a:prstGeom prst="star7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/>
              <a:t>A</a:t>
            </a:r>
            <a:endParaRPr lang="en-US" sz="6000" dirty="0"/>
          </a:p>
        </p:txBody>
      </p:sp>
      <p:sp>
        <p:nvSpPr>
          <p:cNvPr id="4" name="7-Point Star 3"/>
          <p:cNvSpPr/>
          <p:nvPr/>
        </p:nvSpPr>
        <p:spPr>
          <a:xfrm>
            <a:off x="3581400" y="1905000"/>
            <a:ext cx="2057400" cy="12954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L</a:t>
            </a:r>
            <a:endParaRPr lang="en-US" sz="5400" dirty="0"/>
          </a:p>
        </p:txBody>
      </p:sp>
      <p:sp>
        <p:nvSpPr>
          <p:cNvPr id="5" name="7-Point Star 4"/>
          <p:cNvSpPr/>
          <p:nvPr/>
        </p:nvSpPr>
        <p:spPr>
          <a:xfrm>
            <a:off x="7086600" y="1905000"/>
            <a:ext cx="1752600" cy="1295400"/>
          </a:xfrm>
          <a:prstGeom prst="star7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OE</a:t>
            </a:r>
            <a:endParaRPr lang="en-US" sz="4000" dirty="0"/>
          </a:p>
        </p:txBody>
      </p:sp>
      <p:sp>
        <p:nvSpPr>
          <p:cNvPr id="6" name="Equal 5"/>
          <p:cNvSpPr/>
          <p:nvPr/>
        </p:nvSpPr>
        <p:spPr>
          <a:xfrm>
            <a:off x="2743200" y="2514600"/>
            <a:ext cx="609600" cy="4572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6019800" y="22098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1295400" y="3429000"/>
            <a:ext cx="228600" cy="8382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95800" y="3200400"/>
            <a:ext cx="228600" cy="8382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848600" y="3200400"/>
            <a:ext cx="228600" cy="838200"/>
          </a:xfrm>
          <a:prstGeom prst="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-Down Arrow 10"/>
          <p:cNvSpPr/>
          <p:nvPr/>
        </p:nvSpPr>
        <p:spPr>
          <a:xfrm>
            <a:off x="228600" y="4419600"/>
            <a:ext cx="2438400" cy="762000"/>
          </a:xfrm>
          <a:prstGeom prst="upDown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ASSETES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Up-Down Arrow 11"/>
          <p:cNvSpPr/>
          <p:nvPr/>
        </p:nvSpPr>
        <p:spPr>
          <a:xfrm>
            <a:off x="3124200" y="4343400"/>
            <a:ext cx="2743200" cy="914400"/>
          </a:xfrm>
          <a:prstGeom prst="upDown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LIABILITIES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3" name="Up-Down Arrow 12"/>
          <p:cNvSpPr/>
          <p:nvPr/>
        </p:nvSpPr>
        <p:spPr>
          <a:xfrm>
            <a:off x="6553200" y="4343400"/>
            <a:ext cx="2590800" cy="914400"/>
          </a:xfrm>
          <a:prstGeom prst="upDownArrow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OWENERS EQUITY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762000" y="533400"/>
            <a:ext cx="8153400" cy="1066800"/>
          </a:xfrm>
          <a:prstGeom prst="doubleWav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হিসাব সমীকরণের মৌলিক রূপ </a:t>
            </a:r>
            <a:endParaRPr lang="en-US" sz="32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85800" y="1905000"/>
            <a:ext cx="1676400" cy="762000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A</a:t>
            </a:r>
            <a:endParaRPr lang="en-US" sz="4400" dirty="0"/>
          </a:p>
        </p:txBody>
      </p:sp>
      <p:sp>
        <p:nvSpPr>
          <p:cNvPr id="4" name="Flowchart: Terminator 3"/>
          <p:cNvSpPr/>
          <p:nvPr/>
        </p:nvSpPr>
        <p:spPr>
          <a:xfrm>
            <a:off x="4114800" y="1981200"/>
            <a:ext cx="13716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L</a:t>
            </a:r>
            <a:endParaRPr lang="en-US" sz="4000" dirty="0"/>
          </a:p>
        </p:txBody>
      </p:sp>
      <p:sp>
        <p:nvSpPr>
          <p:cNvPr id="5" name="Flowchart: Terminator 4"/>
          <p:cNvSpPr/>
          <p:nvPr/>
        </p:nvSpPr>
        <p:spPr>
          <a:xfrm>
            <a:off x="7086600" y="1905000"/>
            <a:ext cx="1371600" cy="6858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OE</a:t>
            </a:r>
            <a:endParaRPr lang="en-US" sz="3600" dirty="0"/>
          </a:p>
        </p:txBody>
      </p:sp>
      <p:sp>
        <p:nvSpPr>
          <p:cNvPr id="6" name="Equal 5"/>
          <p:cNvSpPr/>
          <p:nvPr/>
        </p:nvSpPr>
        <p:spPr>
          <a:xfrm>
            <a:off x="2743200" y="2057400"/>
            <a:ext cx="762000" cy="685800"/>
          </a:xfrm>
          <a:prstGeom prst="mathEqual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Plus 6"/>
          <p:cNvSpPr/>
          <p:nvPr/>
        </p:nvSpPr>
        <p:spPr>
          <a:xfrm>
            <a:off x="5791200" y="1981200"/>
            <a:ext cx="914400" cy="762000"/>
          </a:xfrm>
          <a:prstGeom prst="mathPlu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3048000"/>
            <a:ext cx="10668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C00000"/>
                </a:solidFill>
              </a:rPr>
              <a:t>এখানে ,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505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OE </a:t>
            </a:r>
            <a:r>
              <a:rPr lang="bn-IN" dirty="0" smtClean="0">
                <a:solidFill>
                  <a:srgbClr val="FF0000"/>
                </a:solidFill>
              </a:rPr>
              <a:t>এর বর্ধিত রূপ , 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5562600" y="4419600"/>
            <a:ext cx="1828800" cy="1295400"/>
          </a:xfrm>
          <a:prstGeom prst="diamond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OE</a:t>
            </a:r>
            <a:endParaRPr lang="en-US" sz="3600" dirty="0"/>
          </a:p>
        </p:txBody>
      </p:sp>
      <p:sp>
        <p:nvSpPr>
          <p:cNvPr id="11" name="Round Diagonal Corner Rectangle 10"/>
          <p:cNvSpPr/>
          <p:nvPr/>
        </p:nvSpPr>
        <p:spPr>
          <a:xfrm rot="2850588">
            <a:off x="7053049" y="3795326"/>
            <a:ext cx="1295400" cy="6858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R</a:t>
            </a:r>
            <a:endParaRPr lang="en-US" sz="3600" dirty="0"/>
          </a:p>
        </p:txBody>
      </p:sp>
      <p:sp>
        <p:nvSpPr>
          <p:cNvPr id="12" name="Round Diagonal Corner Rectangle 11"/>
          <p:cNvSpPr/>
          <p:nvPr/>
        </p:nvSpPr>
        <p:spPr>
          <a:xfrm rot="7158361">
            <a:off x="7283547" y="5571347"/>
            <a:ext cx="1295400" cy="68580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E</a:t>
            </a:r>
            <a:endParaRPr lang="en-US" sz="4000" dirty="0"/>
          </a:p>
        </p:txBody>
      </p:sp>
      <p:sp>
        <p:nvSpPr>
          <p:cNvPr id="13" name="Round Diagonal Corner Rectangle 12"/>
          <p:cNvSpPr/>
          <p:nvPr/>
        </p:nvSpPr>
        <p:spPr>
          <a:xfrm rot="18792901">
            <a:off x="4541507" y="3792933"/>
            <a:ext cx="1295400" cy="685800"/>
          </a:xfrm>
          <a:prstGeom prst="round2Diag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C</a:t>
            </a:r>
            <a:endParaRPr lang="en-US" sz="3600" dirty="0"/>
          </a:p>
        </p:txBody>
      </p:sp>
      <p:sp>
        <p:nvSpPr>
          <p:cNvPr id="14" name="Round Diagonal Corner Rectangle 13"/>
          <p:cNvSpPr/>
          <p:nvPr/>
        </p:nvSpPr>
        <p:spPr>
          <a:xfrm rot="15214295">
            <a:off x="4512581" y="5633135"/>
            <a:ext cx="1295400" cy="685800"/>
          </a:xfrm>
          <a:prstGeom prst="round2Diag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15" name="Down Arrow 14"/>
          <p:cNvSpPr/>
          <p:nvPr/>
        </p:nvSpPr>
        <p:spPr>
          <a:xfrm rot="3397486">
            <a:off x="7048080" y="4284412"/>
            <a:ext cx="239849" cy="40194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8146126">
            <a:off x="5687339" y="4225937"/>
            <a:ext cx="227791" cy="42072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4618689">
            <a:off x="5699260" y="5543543"/>
            <a:ext cx="238668" cy="45313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6550534">
            <a:off x="7146348" y="5357224"/>
            <a:ext cx="232982" cy="485465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5240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Wave 2"/>
          <p:cNvSpPr/>
          <p:nvPr/>
        </p:nvSpPr>
        <p:spPr>
          <a:xfrm>
            <a:off x="1905000" y="381000"/>
            <a:ext cx="5715000" cy="114300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70C0"/>
                </a:solidFill>
              </a:rPr>
              <a:t>হিসাব সমীকরণ বিশ্লেষন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295400" y="1676400"/>
            <a:ext cx="6248400" cy="9906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FF0000"/>
                </a:solidFill>
              </a:rPr>
              <a:t>মালিকানা স্বত্বের ৪ টি উপাদান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Flowchart: Decision 5"/>
          <p:cNvSpPr/>
          <p:nvPr/>
        </p:nvSpPr>
        <p:spPr>
          <a:xfrm>
            <a:off x="152400" y="3429000"/>
            <a:ext cx="1371600" cy="2438400"/>
          </a:xfrm>
          <a:prstGeom prst="flowChartDecis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00" dirty="0" smtClean="0">
                <a:solidFill>
                  <a:srgbClr val="FF0000"/>
                </a:solidFill>
              </a:rPr>
              <a:t>মালিকের মূলধন  বিনিয়োগ 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7" name="Flowchart: Decision 6"/>
          <p:cNvSpPr/>
          <p:nvPr/>
        </p:nvSpPr>
        <p:spPr>
          <a:xfrm>
            <a:off x="2209800" y="3429000"/>
            <a:ext cx="1371600" cy="2438400"/>
          </a:xfrm>
          <a:prstGeom prst="flowChartDecisi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আয় </a:t>
            </a:r>
            <a:endParaRPr lang="en-US" dirty="0"/>
          </a:p>
        </p:txBody>
      </p:sp>
      <p:sp>
        <p:nvSpPr>
          <p:cNvPr id="8" name="Flowchart: Decision 7"/>
          <p:cNvSpPr/>
          <p:nvPr/>
        </p:nvSpPr>
        <p:spPr>
          <a:xfrm>
            <a:off x="4343400" y="3429000"/>
            <a:ext cx="1371600" cy="2438400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200" dirty="0" smtClean="0">
                <a:solidFill>
                  <a:schemeClr val="bg1"/>
                </a:solidFill>
              </a:rPr>
              <a:t>উত্তোলন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9" name="Flowchart: Decision 8"/>
          <p:cNvSpPr/>
          <p:nvPr/>
        </p:nvSpPr>
        <p:spPr>
          <a:xfrm>
            <a:off x="6705600" y="3352800"/>
            <a:ext cx="1371600" cy="2590800"/>
          </a:xfrm>
          <a:prstGeom prst="flowChartDecision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C00000"/>
                </a:solidFill>
              </a:rPr>
              <a:t>ব্যয়</a:t>
            </a:r>
            <a:r>
              <a:rPr lang="bn-IN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med" advClick="0" advTm="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/>
          <p:cNvSpPr/>
          <p:nvPr/>
        </p:nvSpPr>
        <p:spPr>
          <a:xfrm>
            <a:off x="2438400" y="2514600"/>
            <a:ext cx="4648200" cy="1219200"/>
          </a:xfrm>
          <a:prstGeom prst="flowChartPreparati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FF00"/>
                </a:solidFill>
              </a:rPr>
              <a:t>মালিকানা স্বত্ব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Up Arrow 2"/>
          <p:cNvSpPr/>
          <p:nvPr/>
        </p:nvSpPr>
        <p:spPr>
          <a:xfrm>
            <a:off x="381000" y="762000"/>
            <a:ext cx="1905000" cy="1676400"/>
          </a:xfrm>
          <a:prstGeom prst="up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r>
              <a:rPr lang="bn-IN" dirty="0" smtClean="0">
                <a:solidFill>
                  <a:srgbClr val="FFFF00"/>
                </a:solidFill>
              </a:rPr>
              <a:t>মূলধন</a:t>
            </a:r>
          </a:p>
          <a:p>
            <a:pPr algn="ctr"/>
            <a:r>
              <a:rPr lang="bn-IN" sz="1600" dirty="0" smtClean="0">
                <a:solidFill>
                  <a:srgbClr val="FFFF00"/>
                </a:solidFill>
              </a:rPr>
              <a:t>বিনিয়োগ</a:t>
            </a:r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bn-IN" dirty="0" smtClean="0"/>
          </a:p>
          <a:p>
            <a:pPr algn="ctr"/>
            <a:endParaRPr lang="en-US" dirty="0"/>
          </a:p>
        </p:txBody>
      </p:sp>
      <p:sp>
        <p:nvSpPr>
          <p:cNvPr id="4" name="Up Arrow 3"/>
          <p:cNvSpPr/>
          <p:nvPr/>
        </p:nvSpPr>
        <p:spPr>
          <a:xfrm>
            <a:off x="228600" y="3581400"/>
            <a:ext cx="1905000" cy="1676400"/>
          </a:xfrm>
          <a:prstGeom prst="up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আয়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391400" y="609600"/>
            <a:ext cx="1752600" cy="1828800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rgbClr val="FFFF00"/>
                </a:solidFill>
              </a:rPr>
              <a:t>মালিক কর্তৃক উত্তোলন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7391400" y="3810000"/>
            <a:ext cx="1752600" cy="1752600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</a:rPr>
              <a:t>ব্যয়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307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WELCOME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DCL</dc:creator>
  <cp:lastModifiedBy>UITRCE_12</cp:lastModifiedBy>
  <cp:revision>35</cp:revision>
  <dcterms:created xsi:type="dcterms:W3CDTF">2006-08-16T00:00:00Z</dcterms:created>
  <dcterms:modified xsi:type="dcterms:W3CDTF">2021-06-08T11:31:01Z</dcterms:modified>
</cp:coreProperties>
</file>