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5" r:id="rId7"/>
    <p:sldId id="269" r:id="rId8"/>
    <p:sldId id="273" r:id="rId9"/>
    <p:sldId id="262" r:id="rId10"/>
    <p:sldId id="27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05000"/>
            <a:ext cx="4833938" cy="2667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72544" y="581561"/>
            <a:ext cx="3125867" cy="132343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78486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/>
                </a:solidFill>
              </a:rPr>
              <a:t>১. </a:t>
            </a:r>
            <a:r>
              <a:rPr lang="en-US" dirty="0" err="1" smtClean="0">
                <a:solidFill>
                  <a:schemeClr val="accent1"/>
                </a:solidFill>
              </a:rPr>
              <a:t>এক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ঘরা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নগদান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বইয়ের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ঘর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কয়টি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	ক) ১২ </a:t>
            </a:r>
            <a:r>
              <a:rPr lang="en-US" dirty="0" err="1" smtClean="0">
                <a:solidFill>
                  <a:schemeClr val="accent1"/>
                </a:solidFill>
              </a:rPr>
              <a:t>টি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	খ) ১০টি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	গ) ১৪ </a:t>
            </a:r>
            <a:r>
              <a:rPr lang="en-US" dirty="0" err="1" smtClean="0">
                <a:solidFill>
                  <a:schemeClr val="accent1"/>
                </a:solidFill>
              </a:rPr>
              <a:t>টি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 	ঘ)  ৮ </a:t>
            </a:r>
            <a:r>
              <a:rPr lang="en-US" dirty="0" err="1" smtClean="0">
                <a:solidFill>
                  <a:schemeClr val="accent1"/>
                </a:solidFill>
              </a:rPr>
              <a:t>টি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২. </a:t>
            </a:r>
            <a:r>
              <a:rPr lang="en-US" dirty="0" err="1" smtClean="0">
                <a:solidFill>
                  <a:schemeClr val="accent1"/>
                </a:solidFill>
              </a:rPr>
              <a:t>নগদান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বইতে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অন্তভূক্ত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হবে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না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</a:p>
          <a:p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ক) </a:t>
            </a:r>
            <a:r>
              <a:rPr lang="en-US" dirty="0" err="1" smtClean="0">
                <a:solidFill>
                  <a:schemeClr val="accent1"/>
                </a:solidFill>
              </a:rPr>
              <a:t>বাকীতে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লেনদেন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খ) </a:t>
            </a:r>
            <a:r>
              <a:rPr lang="en-US" dirty="0" err="1" smtClean="0">
                <a:solidFill>
                  <a:schemeClr val="accent1"/>
                </a:solidFill>
              </a:rPr>
              <a:t>চেকে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লেনদেন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গ) </a:t>
            </a:r>
            <a:r>
              <a:rPr lang="en-US" dirty="0" err="1" smtClean="0">
                <a:solidFill>
                  <a:schemeClr val="accent1"/>
                </a:solidFill>
              </a:rPr>
              <a:t>নগদে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লেনদেন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১.উত্তর: খ    ২. </a:t>
            </a:r>
            <a:r>
              <a:rPr lang="en-US" dirty="0" err="1" smtClean="0">
                <a:solidFill>
                  <a:schemeClr val="accent1"/>
                </a:solidFill>
              </a:rPr>
              <a:t>উত্তর:ক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533400" y="838200"/>
            <a:ext cx="4800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মূল্যায়ন</a:t>
            </a:r>
            <a:r>
              <a:rPr lang="en-US" sz="3200" dirty="0">
                <a:solidFill>
                  <a:srgbClr val="00B05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52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"/>
            <a:ext cx="80772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নিচের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লেনদেনের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ভিত্তিতে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একঘরা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নগদান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বই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প্রস্তুত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কর</a:t>
            </a:r>
            <a:endParaRPr lang="en-US" sz="14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করীর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ট্রডার্সের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২০১৭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সালের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জুন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মাসের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লেনদেন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নিম্নরুপ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জুন-১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প্রারম্ভিক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নগদ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উদ্বৃ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২৫০০০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জুন-২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অতিরিক্ত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মুলধন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আনয়ন১০০০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জনু-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নগদে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পন্য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ক্রয়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৭০০০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জুন-৬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জামালের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নিকট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নগদে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পন্য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বিক্রয়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৮০০০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জুন-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আলমের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কাছে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থেকে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ঋন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গ্রহন১৫০০০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৮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অগ্রিম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ভাড়া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পরিশোধ২০০০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জুন-20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দেনাদারের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নিকট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হতে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পাত্তয়া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গেল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৬০০০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টাকাজ</a:t>
            </a:r>
            <a:endParaRPr lang="en-US" sz="2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জুন-25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ব্যাংকে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জমা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দেত্তয়া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হলো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৩০০০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657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620" y="2667000"/>
            <a:ext cx="4937760" cy="329184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771650" y="1562100"/>
            <a:ext cx="5473700" cy="1104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sz="400" dirty="0" err="1" smtClean="0">
                <a:solidFill>
                  <a:srgbClr val="1A139D"/>
                </a:solidFill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400" dirty="0" smtClean="0">
                <a:solidFill>
                  <a:srgbClr val="1A139D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" dirty="0" err="1" smtClean="0">
                <a:solidFill>
                  <a:srgbClr val="1A139D"/>
                </a:solidFill>
                <a:latin typeface="SutonnyMJ" pitchFamily="2" charset="0"/>
                <a:cs typeface="SutonnyMJ" pitchFamily="2" charset="0"/>
              </a:rPr>
              <a:t>অসংখ্য</a:t>
            </a:r>
            <a:r>
              <a:rPr lang="en-US" sz="400" dirty="0" smtClean="0">
                <a:solidFill>
                  <a:srgbClr val="1A139D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" dirty="0" err="1" smtClean="0">
                <a:solidFill>
                  <a:srgbClr val="1A139D"/>
                </a:solidFill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400" dirty="0">
              <a:solidFill>
                <a:srgbClr val="1A139D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1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295400"/>
            <a:ext cx="2819400" cy="2995773"/>
          </a:xfrm>
          <a:prstGeom prst="rect">
            <a:avLst/>
          </a:prstGeom>
        </p:spPr>
      </p:pic>
      <p:sp>
        <p:nvSpPr>
          <p:cNvPr id="3" name="Plaque 2"/>
          <p:cNvSpPr/>
          <p:nvPr/>
        </p:nvSpPr>
        <p:spPr>
          <a:xfrm>
            <a:off x="2590800" y="304800"/>
            <a:ext cx="4648200" cy="654627"/>
          </a:xfrm>
          <a:prstGeom prst="plaqu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28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28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4724400"/>
            <a:ext cx="57912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মোঃ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রুহুল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আমিন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সহকারি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শিক্ষক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হাজী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ওমর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আলী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স্কুল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অ্যান্ড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কলেজ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মোবাইলঃ০১৭৬৬২৪৮৮৭৯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ই-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মেইলঃ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ruhul8531@gmail.com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7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053488"/>
            <a:ext cx="5194177" cy="890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শ্রেণী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দশম</a:t>
            </a:r>
            <a:endParaRPr lang="en-US" sz="2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বিষয়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হিসাব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বিজ্ঞান</a:t>
            </a:r>
            <a:endParaRPr lang="en-US" sz="2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অষ্টম</a:t>
            </a:r>
            <a:endParaRPr lang="en-US" sz="2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তারিখ: ০৭/০৬/২০২১</a:t>
            </a:r>
            <a:endParaRPr lang="en-US" sz="2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29407"/>
            <a:ext cx="6202457" cy="3429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276600" y="5943600"/>
            <a:ext cx="2819400" cy="304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wPÎt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A_©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8609" y="6363815"/>
            <a:ext cx="3200400" cy="306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91184"/>
            <a:ext cx="5638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</a:rPr>
              <a:t>পাঠ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পরিচিতি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003714"/>
            <a:ext cx="5943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১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নগদান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বইয়ের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ধারনা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গুরুত্ব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সম্পর্কে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জানতে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।| </a:t>
            </a:r>
            <a:endParaRPr lang="en-US" sz="1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30582" y="2384714"/>
            <a:ext cx="59436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bM`vb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¯‘Z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cvi‡Z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bM`vb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30582" y="2980359"/>
            <a:ext cx="59436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৩.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বিপরীত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দাখিলা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লিপিবদ্ধ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 </a:t>
            </a:r>
            <a:endParaRPr lang="en-US" sz="1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0582" y="1440873"/>
            <a:ext cx="3657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শিখনফল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2439197"/>
            <a:ext cx="59436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প্রকার</a:t>
            </a:r>
            <a:r>
              <a:rPr lang="en-US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নগদান</a:t>
            </a:r>
            <a:r>
              <a:rPr lang="en-US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বই</a:t>
            </a:r>
            <a:r>
              <a:rPr lang="en-US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জানতে</a:t>
            </a:r>
            <a:r>
              <a:rPr lang="en-US" sz="2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</a:t>
            </a:r>
            <a:r>
              <a:rPr lang="en-US" sz="1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16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Notched Right Arrow 16"/>
          <p:cNvSpPr/>
          <p:nvPr/>
        </p:nvSpPr>
        <p:spPr>
          <a:xfrm>
            <a:off x="1289442" y="2603720"/>
            <a:ext cx="941140" cy="23393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otched Right Arrow 19"/>
          <p:cNvSpPr/>
          <p:nvPr/>
        </p:nvSpPr>
        <p:spPr>
          <a:xfrm>
            <a:off x="1289442" y="3088111"/>
            <a:ext cx="941140" cy="23393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1289442" y="2083240"/>
            <a:ext cx="941140" cy="23393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5990493" cy="320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5029200"/>
            <a:ext cx="6324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চিত্র</a:t>
            </a:r>
            <a:r>
              <a:rPr lang="en-US" sz="3200" dirty="0" smtClean="0">
                <a:solidFill>
                  <a:srgbClr val="7030A0"/>
                </a:solidFill>
              </a:rPr>
              <a:t>: </a:t>
            </a:r>
            <a:r>
              <a:rPr lang="en-US" sz="3200" dirty="0" err="1" smtClean="0">
                <a:solidFill>
                  <a:srgbClr val="7030A0"/>
                </a:solidFill>
              </a:rPr>
              <a:t>লেনদেন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3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52728"/>
              </p:ext>
            </p:extLst>
          </p:nvPr>
        </p:nvGraphicFramePr>
        <p:xfrm>
          <a:off x="152400" y="1955800"/>
          <a:ext cx="8915401" cy="107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762000"/>
                <a:gridCol w="609600"/>
                <a:gridCol w="838200"/>
                <a:gridCol w="1371600"/>
                <a:gridCol w="914400"/>
                <a:gridCol w="838200"/>
                <a:gridCol w="685800"/>
                <a:gridCol w="838200"/>
                <a:gridCol w="990600"/>
                <a:gridCol w="228601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তারিখ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প্রাপ্তি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ভা:ন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: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খ:প: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নগদ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তারিখ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প্রদান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ভা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ন: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খ:প: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নগদ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660400"/>
            <a:ext cx="5715000" cy="838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GKNiv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eB‡qi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QK</a:t>
            </a:r>
            <a:r>
              <a:rPr lang="en-US" dirty="0" smtClean="0">
                <a:latin typeface="SutonnyEMJ" pitchFamily="2" charset="0"/>
              </a:rPr>
              <a:t>|</a:t>
            </a:r>
            <a:endParaRPr lang="en-US" dirty="0">
              <a:latin typeface="SutonnyE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4800" y="16002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EMJ" pitchFamily="2" charset="0"/>
              </a:rPr>
              <a:t>ক্রেডিট</a:t>
            </a:r>
            <a:endParaRPr lang="en-US" dirty="0">
              <a:latin typeface="SutonnyE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575412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ডেবিট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65905"/>
              </p:ext>
            </p:extLst>
          </p:nvPr>
        </p:nvGraphicFramePr>
        <p:xfrm>
          <a:off x="152400" y="1955800"/>
          <a:ext cx="8915401" cy="1349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762000"/>
                <a:gridCol w="609600"/>
                <a:gridCol w="533400"/>
                <a:gridCol w="762000"/>
                <a:gridCol w="914400"/>
                <a:gridCol w="914400"/>
                <a:gridCol w="838200"/>
                <a:gridCol w="685800"/>
                <a:gridCol w="457200"/>
                <a:gridCol w="762000"/>
                <a:gridCol w="838201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তারিখ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প্রাপ্তি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ভা:ন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: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খ:প: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নগদ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ব্যাংক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তারিখ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প্রদান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ভা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ন: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খ:প: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নগদ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ব্যাংক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09800" y="660400"/>
            <a:ext cx="5715000" cy="838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Niv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eB‡qi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QK</a:t>
            </a:r>
            <a:r>
              <a:rPr lang="en-US" dirty="0" smtClean="0">
                <a:latin typeface="SutonnyEMJ" pitchFamily="2" charset="0"/>
              </a:rPr>
              <a:t>|</a:t>
            </a:r>
            <a:endParaRPr lang="en-US" dirty="0">
              <a:latin typeface="SutonnyE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4800" y="16002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EMJ" pitchFamily="2" charset="0"/>
              </a:rPr>
              <a:t>ক্রেডিট</a:t>
            </a:r>
            <a:endParaRPr lang="en-US" dirty="0">
              <a:latin typeface="SutonnyE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575412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ডেবিট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614616"/>
              </p:ext>
            </p:extLst>
          </p:nvPr>
        </p:nvGraphicFramePr>
        <p:xfrm>
          <a:off x="152400" y="1955800"/>
          <a:ext cx="8784813" cy="107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533400"/>
                <a:gridCol w="685800"/>
                <a:gridCol w="685800"/>
                <a:gridCol w="685800"/>
                <a:gridCol w="685800"/>
                <a:gridCol w="609600"/>
                <a:gridCol w="609600"/>
                <a:gridCol w="533400"/>
                <a:gridCol w="685800"/>
                <a:gridCol w="685800"/>
                <a:gridCol w="555213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তারিখ</a:t>
                      </a:r>
                      <a:endParaRPr lang="en-US" sz="1100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প্রাপ্তি</a:t>
                      </a:r>
                      <a:endParaRPr lang="en-US" sz="1200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ভা:ন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:</a:t>
                      </a:r>
                      <a:endParaRPr lang="en-US" sz="1200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খ:প: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নগদ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ব্যাংক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প্রদত্ত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বাট্টা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তারিখ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প্রদান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ভা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ন: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খ:প: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নগদ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ব্যাংক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প্রাপ্ত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বাট্টা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09800" y="660400"/>
            <a:ext cx="5715000" cy="838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তিন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Niv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eB‡qi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QK</a:t>
            </a:r>
            <a:r>
              <a:rPr lang="en-US" dirty="0" smtClean="0">
                <a:latin typeface="SutonnyEMJ" pitchFamily="2" charset="0"/>
              </a:rPr>
              <a:t>|</a:t>
            </a:r>
            <a:endParaRPr lang="en-US" dirty="0">
              <a:latin typeface="SutonnyE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4800" y="16002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EMJ" pitchFamily="2" charset="0"/>
              </a:rPr>
              <a:t>ক্রেডিট</a:t>
            </a:r>
            <a:endParaRPr lang="en-US" dirty="0">
              <a:latin typeface="SutonnyE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575412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ডেবিট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43" y="713996"/>
            <a:ext cx="6391920" cy="6144004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524000" y="91696"/>
            <a:ext cx="5867400" cy="56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7443" y="91696"/>
            <a:ext cx="6024957" cy="56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275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Nikosh</vt:lpstr>
      <vt:lpstr>NikoshBAN</vt:lpstr>
      <vt:lpstr>SutonnyEMJ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Ruhul Amin</dc:creator>
  <cp:lastModifiedBy>lab</cp:lastModifiedBy>
  <cp:revision>111</cp:revision>
  <dcterms:created xsi:type="dcterms:W3CDTF">2006-08-16T00:00:00Z</dcterms:created>
  <dcterms:modified xsi:type="dcterms:W3CDTF">2021-06-09T11:34:00Z</dcterms:modified>
</cp:coreProperties>
</file>