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ATA" initials="B" lastIdx="1" clrIdx="0">
    <p:extLst>
      <p:ext uri="{19B8F6BF-5375-455C-9EA6-DF929625EA0E}">
        <p15:presenceInfo xmlns="" xmlns:p15="http://schemas.microsoft.com/office/powerpoint/2012/main" userId="BIL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EABB5D-DCAB-4A6D-B72B-34793A62A3E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3DEDE76-8EBE-41BD-90EC-0C9D1138CC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hyperlink" Target="mailto:foizahmedrana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192000" cy="7467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6976793" y="304968"/>
            <a:ext cx="3687303" cy="3528431"/>
            <a:chOff x="6400800" y="2971800"/>
            <a:chExt cx="2467708" cy="3493839"/>
          </a:xfrm>
        </p:grpSpPr>
        <p:sp>
          <p:nvSpPr>
            <p:cNvPr id="11" name="Rectangle 10"/>
            <p:cNvSpPr/>
            <p:nvPr/>
          </p:nvSpPr>
          <p:spPr>
            <a:xfrm>
              <a:off x="6400800" y="2971800"/>
              <a:ext cx="2467708" cy="3429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7896671">
              <a:off x="5819096" y="4157639"/>
              <a:ext cx="3429000" cy="118699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>
                  <a:gd name="adj1" fmla="val 12500"/>
                  <a:gd name="adj2" fmla="val 403"/>
                </a:avLst>
              </a:prstTxWarp>
              <a:spAutoFit/>
            </a:bodyPr>
            <a:lstStyle/>
            <a:p>
              <a:pPr algn="ctr" defTabSz="685800"/>
              <a:r>
                <a:rPr lang="bn-BD" sz="1000" b="1" u="sng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bn-BD" sz="1000" b="1" u="sng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000" b="1" u="sng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bn-BD" sz="1000" b="1" u="sng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000" b="1" u="sng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endParaRPr lang="en-US" sz="1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08760" y="293128"/>
            <a:ext cx="3906267" cy="3587261"/>
            <a:chOff x="6172199" y="1377462"/>
            <a:chExt cx="2614249" cy="3552092"/>
          </a:xfrm>
        </p:grpSpPr>
        <p:sp>
          <p:nvSpPr>
            <p:cNvPr id="14" name="Rectangle 13"/>
            <p:cNvSpPr/>
            <p:nvPr/>
          </p:nvSpPr>
          <p:spPr>
            <a:xfrm>
              <a:off x="6172199" y="1377462"/>
              <a:ext cx="2614249" cy="3552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481105">
              <a:off x="6035817" y="2663472"/>
              <a:ext cx="3167451" cy="803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bn-BD" sz="7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79098" y="310886"/>
            <a:ext cx="3687303" cy="3462950"/>
            <a:chOff x="228600" y="1418493"/>
            <a:chExt cx="2467708" cy="3429000"/>
          </a:xfrm>
        </p:grpSpPr>
        <p:sp>
          <p:nvSpPr>
            <p:cNvPr id="17" name="Rectangle 16"/>
            <p:cNvSpPr/>
            <p:nvPr/>
          </p:nvSpPr>
          <p:spPr>
            <a:xfrm>
              <a:off x="228600" y="1418493"/>
              <a:ext cx="2467708" cy="3429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418493"/>
              <a:ext cx="2467708" cy="342899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840021" y="216927"/>
            <a:ext cx="3872931" cy="4038600"/>
            <a:chOff x="2948351" y="1453662"/>
            <a:chExt cx="2690447" cy="4038600"/>
          </a:xfrm>
        </p:grpSpPr>
        <p:sp>
          <p:nvSpPr>
            <p:cNvPr id="20" name="Frame 19"/>
            <p:cNvSpPr/>
            <p:nvPr/>
          </p:nvSpPr>
          <p:spPr>
            <a:xfrm>
              <a:off x="2948351" y="1453662"/>
              <a:ext cx="2690447" cy="4038600"/>
            </a:xfrm>
            <a:prstGeom prst="frame">
              <a:avLst>
                <a:gd name="adj1" fmla="val 696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7659" y="5029200"/>
              <a:ext cx="2614249" cy="4630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56183" y="5105400"/>
              <a:ext cx="457200" cy="310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32737" y="1482970"/>
              <a:ext cx="592017" cy="703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83200" y="3581400"/>
            <a:ext cx="77216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72443" y="4255528"/>
            <a:ext cx="6096000" cy="3090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777240"/>
                <a:ext cx="10805160" cy="4550733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১০০০০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bn-BD" sz="3200" b="0" i="1" smtClean="0"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১০০</m:t>
                                </m:r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৮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.</m:t>
                                </m:r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৫০</m:t>
                                </m:r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১০০</m:t>
                                </m:r>
                              </m:den>
                            </m:f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  <m:sup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১০০০০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bn-BD" sz="3200" i="1"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১০</m:t>
                                </m:r>
                                <m:r>
                                  <a:rPr lang="bn-BD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৮</m:t>
                                </m:r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.</m:t>
                                </m:r>
                                <m:r>
                                  <a:rPr lang="bn-BD" sz="32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  <m:r>
                                  <a:rPr lang="bn-BD" sz="32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৫০</m:t>
                                </m:r>
                                <m:r>
                                  <a:rPr lang="bn-BD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bn-BD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১০০</m:t>
                                </m:r>
                              </m:den>
                            </m:f>
                            <m: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১১৭৭২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২৫ টাকা 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সবৃদ্ধিমূল =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১১৭৭২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২৫ টাকা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চক্রবৃদ্ধি মুনাফা = (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১১৭৭২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২৫ – ১০০০০) টাকা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 ১৭৭২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২৫ টাকা </a:t>
                </a:r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সবৃদ্ধিমূল =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১১৭৭২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২৫ টাকা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 মুনাফা =  ১৭৭২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২৫ টাকা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77240"/>
                <a:ext cx="10805160" cy="4550733"/>
              </a:xfrm>
              <a:prstGeom prst="rect">
                <a:avLst/>
              </a:prstGeom>
              <a:blipFill rotWithShape="0">
                <a:blip r:embed="rId3"/>
                <a:stretch>
                  <a:fillRect l="-1294" b="-2929"/>
                </a:stretch>
              </a:blipFill>
              <a:ln w="28575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6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89560"/>
            <a:ext cx="1167384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 ০২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একই হার মানাফায় কোনো মূলধনের এক বছরান্তে চক্রবৃদ্ধি মূলধন ৬৫০০ টাকা এবং দুই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বছরান্তে চক্রবৃদ্ধি মূলধন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৬৭৬০ টাকা হলে , মূলধন কত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40" y="1981200"/>
                <a:ext cx="11628120" cy="4674421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এখানে, দেওয়া আছে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এক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বছরান্তে চক্রবৃদ্ধি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 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c =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৬৫০০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দুই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বছরান্তে চক্রবৃদ্ধি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c =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৬৭৬০ টাকা </a:t>
                </a:r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আমরা জানি , </a:t>
                </a:r>
                <a:r>
                  <a:rPr lang="en-US" sz="3200" dirty="0">
                    <a:cs typeface="NikoshBAN" panose="02000000000000000000" pitchFamily="2" charset="0"/>
                  </a:rPr>
                  <a:t>C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৬৫০০ =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 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[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১ বছর]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বা,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 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৬৫০০   -------------- (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আবার, ৬৭৬০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 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[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বছর]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 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</m:sup>
                    </m:sSup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৬৭৬০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-------------- (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1981200"/>
                <a:ext cx="11628120" cy="4674421"/>
              </a:xfrm>
              <a:prstGeom prst="rect">
                <a:avLst/>
              </a:prstGeom>
              <a:blipFill rotWithShape="0">
                <a:blip r:embed="rId4"/>
                <a:stretch>
                  <a:fillRect l="-1363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3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160" y="411480"/>
                <a:ext cx="11247120" cy="571111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 w="38100">
                <a:solidFill>
                  <a:srgbClr val="00B050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ii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কে (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দ্বারা ভাগ করে পাই ,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 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  <m: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 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bn-BD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 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৬৭৬০</m:t>
                        </m:r>
                        <m:r>
                          <a:rPr lang="bn-BD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৬৫০০</m:t>
                        </m:r>
                        <m:r>
                          <a:rPr lang="bn-BD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০৪ 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(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নং সমীকরণে বসিয়ে পাই,  </a:t>
                </a: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P(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+ 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r) = </a:t>
                </a:r>
                <a:r>
                  <a:rPr lang="bn-BD" sz="3200" dirty="0" smtClean="0">
                    <a:cs typeface="NikoshBAN" panose="02000000000000000000" pitchFamily="2" charset="0"/>
                  </a:rPr>
                  <a:t>৬৫০০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P</a:t>
                </a:r>
                <a:r>
                  <a:rPr lang="en-US" sz="3200" dirty="0" smtClean="0"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3200" dirty="0" smtClean="0"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০৪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৬৫০০ 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cs typeface="NikoshBAN" panose="02000000000000000000" pitchFamily="2" charset="0"/>
                  </a:rPr>
                  <a:t>বা, 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P</a:t>
                </a:r>
                <a:r>
                  <a:rPr lang="bn-BD" sz="3200" dirty="0" smtClean="0"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৬৫০০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</m:t>
                        </m:r>
                        <m:r>
                          <m:rPr>
                            <m:nor/>
                          </m:rPr>
                          <a:rPr lang="bn-BD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০৪</m:t>
                        </m:r>
                        <m:r>
                          <a:rPr lang="bn-BD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200" dirty="0" smtClean="0"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bn-BD" sz="3200" dirty="0"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cs typeface="NikoshBAN" panose="02000000000000000000" pitchFamily="2" charset="0"/>
                  </a:rPr>
                  <a:t>P</a:t>
                </a:r>
                <a:r>
                  <a:rPr lang="bn-BD" sz="3200" dirty="0"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cs typeface="NikoshBAN" panose="02000000000000000000" pitchFamily="2" charset="0"/>
                  </a:rPr>
                  <a:t> = ৬২৫০ টাকা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 মূলধন </a:t>
                </a:r>
                <a:r>
                  <a:rPr lang="bn-BD" sz="32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৬২৫০ টাকা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411480"/>
                <a:ext cx="11247120" cy="5711115"/>
              </a:xfrm>
              <a:prstGeom prst="rect">
                <a:avLst/>
              </a:prstGeom>
              <a:blipFill rotWithShape="0">
                <a:blip r:embed="rId2"/>
                <a:stretch>
                  <a:fillRect l="-1189" t="-1062" b="-2229"/>
                </a:stretch>
              </a:blipFill>
              <a:ln w="38100">
                <a:solidFill>
                  <a:srgbClr val="00B050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8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3440" y="457200"/>
            <a:ext cx="10515600" cy="1188720"/>
            <a:chOff x="853440" y="457200"/>
            <a:chExt cx="10515600" cy="1188720"/>
          </a:xfrm>
        </p:grpSpPr>
        <p:sp>
          <p:nvSpPr>
            <p:cNvPr id="4" name="Frame 3"/>
            <p:cNvSpPr/>
            <p:nvPr/>
          </p:nvSpPr>
          <p:spPr>
            <a:xfrm>
              <a:off x="853440" y="457200"/>
              <a:ext cx="10515600" cy="1188720"/>
            </a:xfrm>
            <a:prstGeom prst="frame">
              <a:avLst/>
            </a:prstGeom>
            <a:solidFill>
              <a:srgbClr val="00B0F0"/>
            </a:solidFill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2520" y="589895"/>
              <a:ext cx="9997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BD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কাজঃ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53440" y="1889760"/>
            <a:ext cx="105156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 কোনো আসল ৩ বছরের সরল মুনাফাসহ ২৮০০০ টাকা এবং ৫ বছরের মুনাফাসহ ৩০০০০ টাকা ।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চক্রবৃদ্ধি মূলধন ও চক্রবৃদ্ধি মুনাফা বলতে কী বুঝ ?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মুনাফার হার নির্ণয় কর ।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একই হারে ব্যাংকে কত টাকা জমা রাখলে ৩ বছরে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১৪০৬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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 টাকা হবে ?   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" y="137160"/>
            <a:ext cx="11323320" cy="64940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 মূলধনঃ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শেষে নির্দিষ্ট হার মুনাফায় প্রাপ্ত মুনাফা যোগ করে বৃদ্ধিপ্রাপ্ত মূলধনকে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বলা হয়।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 মুনাফাঃ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শেষে নির্দিষ্ট হার মুনাফায় প্রাপ্ত মুনাফা যোগ করে বৃদ্ধি প্রাপ্ত মূলধনের উপর যে মুনাফা হিসাব করা হয় , তকে চক্রবৃদ্ধি মুনাফা বলা হয়।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দেওয়া আছে ,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আসল + ৫ বছরের সরল মুনাফা = ৩০০০০ টাকা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আসল +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বছরের সরল মুনাফা =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২৮০০০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বিয়োগ করে পাই ) 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বছরের সরল মুনাফা = 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০০০ টাকা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বছরের সরল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= ১০০০ টাকা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বছরের সরল মুনাফা =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৩০০০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আসল + ৩ বছরের সরল মুনাফা = ২৮০০০ টাকা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৩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বছরের সরল মুনাফা = ৩০০০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বিয়োগ করে পাই ,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55320" y="3688080"/>
            <a:ext cx="9936480" cy="609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0080" y="6141720"/>
            <a:ext cx="9936480" cy="609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320" y="335280"/>
                <a:ext cx="11399520" cy="54959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206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আসল = ২৫০০০ টাকা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আসল 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P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= ২৫০০০ টাকা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= ৩ বছর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= ৩০০০ টাকা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মুনাফার হার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𝑃𝑛</m:t>
                        </m:r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৩০০০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২৫০০০</m:t>
                        </m:r>
                      </m:den>
                    </m:f>
                  </m:oMath>
                </a14:m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= ৪%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 মুনাফার হার ৪% 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335280"/>
                <a:ext cx="11399520" cy="5495992"/>
              </a:xfrm>
              <a:prstGeom prst="rect">
                <a:avLst/>
              </a:prstGeom>
              <a:blipFill rotWithShape="0">
                <a:blip r:embed="rId2"/>
                <a:stretch>
                  <a:fillRect l="-1282" t="-1327" b="-2544"/>
                </a:stretch>
              </a:blipFill>
              <a:ln>
                <a:solidFill>
                  <a:srgbClr val="00206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680" y="518160"/>
                <a:ext cx="10241280" cy="62707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 ) “খ” হতে ,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মুনাফার হার ৪%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সময়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৩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ধরি, মূলধন =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চক্রবৃদ্ধি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 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C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f>
                          <m:fPr>
                            <m:ctrlPr>
                              <a:rPr lang="bn-BD" sz="32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num>
                          <m:den>
                            <m:r>
                              <a:rPr lang="bn-BD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১০০</m:t>
                            </m:r>
                          </m:den>
                        </m:f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যেহেতু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 মূলধন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C</a:t>
                </a:r>
                <a:r>
                  <a:rPr lang="bn-BD" sz="3200" dirty="0" smtClean="0">
                    <a:cs typeface="NikoshBAN" panose="02000000000000000000" pitchFamily="2" charset="0"/>
                  </a:rPr>
                  <a:t> = ১৪০৬</a:t>
                </a:r>
                <a:r>
                  <a:rPr lang="en-US" sz="3200" dirty="0" smtClean="0"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 smtClean="0">
                    <a:cs typeface="NikoshBAN" panose="02000000000000000000" pitchFamily="2" charset="0"/>
                  </a:rPr>
                  <a:t>০৮ টাকা  </a:t>
                </a: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f>
                          <m:fPr>
                            <m:ctrlPr>
                              <a:rPr lang="bn-BD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num>
                          <m:den>
                            <m:r>
                              <a:rPr lang="bn-BD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১০০</m:t>
                            </m:r>
                          </m:den>
                        </m:f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3200" dirty="0" smtClean="0">
                    <a:cs typeface="NikoshBAN" panose="02000000000000000000" pitchFamily="2" charset="0"/>
                  </a:rPr>
                  <a:t>১৪০৬</a:t>
                </a:r>
                <a:r>
                  <a:rPr lang="en-US" sz="3200" dirty="0"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>
                    <a:cs typeface="NikoshBAN" panose="02000000000000000000" pitchFamily="2" charset="0"/>
                  </a:rPr>
                  <a:t>০৮ </a:t>
                </a:r>
                <a:r>
                  <a:rPr lang="bn-BD" sz="3200" dirty="0" smtClean="0"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১২৪৮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3200" dirty="0" smtClean="0">
                    <a:cs typeface="NikoshBAN" panose="02000000000000000000" pitchFamily="2" charset="0"/>
                  </a:rPr>
                  <a:t>১৪০৬</a:t>
                </a:r>
                <a:r>
                  <a:rPr lang="en-US" sz="3200" dirty="0">
                    <a:cs typeface="NikoshBAN" panose="02000000000000000000" pitchFamily="2" charset="0"/>
                    <a:sym typeface="Symbol" panose="05050102010706020507" pitchFamily="18" charset="2"/>
                  </a:rPr>
                  <a:t></a:t>
                </a:r>
                <a:r>
                  <a:rPr lang="bn-BD" sz="3200" dirty="0">
                    <a:cs typeface="NikoshBAN" panose="02000000000000000000" pitchFamily="2" charset="0"/>
                  </a:rPr>
                  <a:t>০৮ </a:t>
                </a:r>
                <a:endParaRPr lang="bn-BD" sz="3200" dirty="0" smtClean="0"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cs typeface="NikoshBAN" panose="02000000000000000000" pitchFamily="2" charset="0"/>
                          </a:rPr>
                          <m:t>১৪০৬</m:t>
                        </m:r>
                        <m:r>
                          <m:rPr>
                            <m:nor/>
                          </m:rPr>
                          <a:rPr lang="en-US" sz="3200" dirty="0"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</m:t>
                        </m:r>
                        <m:r>
                          <m:rPr>
                            <m:nor/>
                          </m:rPr>
                          <a:rPr lang="bn-BD" sz="3200" dirty="0">
                            <a:cs typeface="NikoshBAN" panose="02000000000000000000" pitchFamily="2" charset="0"/>
                          </a:rPr>
                          <m:t>০৮</m:t>
                        </m:r>
                        <m:r>
                          <a:rPr lang="bn-BD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BD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 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১২৪৮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১২৫০ টাকা     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মূলধন =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১২৫০ টাকা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উত্তরঃ ব্যাংকে ১২৫০ টাকা রেখেছিল ।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518160"/>
                <a:ext cx="10241280" cy="6270756"/>
              </a:xfrm>
              <a:prstGeom prst="rect">
                <a:avLst/>
              </a:prstGeom>
              <a:blipFill rotWithShape="0">
                <a:blip r:embed="rId2"/>
                <a:stretch>
                  <a:fillRect l="-1305" t="-966" b="-1932"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7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1417320" y="243840"/>
            <a:ext cx="8961120" cy="1219200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bn-BD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" y="2072640"/>
            <a:ext cx="8915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বার্ষিক ৫% হারে ৩০০০ টাকা ২ বছরের চক্রবৃদ্ধি মূলধন কত হবে 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" y="2974627"/>
            <a:ext cx="422148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৩৩০৭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টাকা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" y="3876614"/>
            <a:ext cx="1118616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বার্ষিক শতকরা ১০ টাকা মুনাফায় ৫০০০ টাকার ২ বছরের চক্রবৃদ্ধি মুনাফা কত টাকা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" y="4693920"/>
            <a:ext cx="4221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১০৫০ টাকা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440" y="274320"/>
            <a:ext cx="11094720" cy="635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55"/>
            <a:ext cx="11567160" cy="6279515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883920" y="426720"/>
            <a:ext cx="35204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" y="396240"/>
            <a:ext cx="11125200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 কোন মূলধন একই হার মুনাফায় এক বছরান্তে ও দুই বছরান্তে চক্রবৃদ্ধি মূলধন যথাক্রমে ৬৫০০ টাকা ও ৬৭৬০ টাকা 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উদ্দীপকের আলোকে সমীকরণদ্বয় গঠন কর।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সমীকরণদ্বয় হতে মূলধন নির্ণয় কর 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“খ” হতে প্রাপ্ত হার মুনাফায় যদি মূলধন ১০০০০ টাকা হয় , তবে ৩ বছরে চক্রবৃদ্ধি মূলধন কত হবে ?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2622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5363" y="3554563"/>
            <a:ext cx="2402361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 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ম 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261636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64" y="671938"/>
            <a:ext cx="2556860" cy="2649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799" y="3314241"/>
            <a:ext cx="5257800" cy="32004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1938"/>
            <a:ext cx="2743200" cy="24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2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8897" y="-3"/>
            <a:ext cx="11943104" cy="6858002"/>
            <a:chOff x="248897" y="-3"/>
            <a:chExt cx="11943104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296" y="228598"/>
              <a:ext cx="3465583" cy="30083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26418" y="108887"/>
              <a:ext cx="3465583" cy="30083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80" y="3849616"/>
              <a:ext cx="3465583" cy="30083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26417" y="3621017"/>
              <a:ext cx="3465583" cy="30083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74645" y="753889"/>
              <a:ext cx="6603090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endParaRPr lang="en-US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4575" y="2817255"/>
              <a:ext cx="595387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944880" y="441960"/>
            <a:ext cx="10408920" cy="2392680"/>
          </a:xfrm>
          <a:prstGeom prst="ellipseRibbon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" y="3154680"/>
            <a:ext cx="11109960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50"/>
            </a:solidFill>
            <a:prstDash val="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অধ্যয়ঃ দ্বিতীয়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২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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3360" y="1609446"/>
            <a:ext cx="4312920" cy="4773929"/>
            <a:chOff x="487680" y="1352131"/>
            <a:chExt cx="4312920" cy="47739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" y="1352131"/>
              <a:ext cx="4312920" cy="47527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2" t="27343" r="470" b="52657"/>
            <a:stretch/>
          </p:blipFill>
          <p:spPr>
            <a:xfrm>
              <a:off x="487680" y="3889732"/>
              <a:ext cx="4312920" cy="223632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87680" y="137160"/>
            <a:ext cx="111709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নিচের ছবিগুলো দেখে নিইঃ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60" y="1308174"/>
            <a:ext cx="4065160" cy="507520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70" y="1609445"/>
            <a:ext cx="2705100" cy="4752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24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40280" y="320040"/>
            <a:ext cx="7467600" cy="6263640"/>
            <a:chOff x="2240280" y="320040"/>
            <a:chExt cx="7467600" cy="6263640"/>
          </a:xfrm>
        </p:grpSpPr>
        <p:sp>
          <p:nvSpPr>
            <p:cNvPr id="4" name="Donut 3"/>
            <p:cNvSpPr/>
            <p:nvPr/>
          </p:nvSpPr>
          <p:spPr>
            <a:xfrm>
              <a:off x="2240280" y="320040"/>
              <a:ext cx="7467600" cy="6263640"/>
            </a:xfrm>
            <a:prstGeom prst="don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756660" y="1859280"/>
              <a:ext cx="4434840" cy="31851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মুনাফা 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6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rgbClr val="0070C0"/>
            </a:solidFill>
            <a:prstDash val="sysDash"/>
          </a:ln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10515600" cy="280076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চক্রবৃদ্ধি মূলধন ও মুনাফার সূত্র গঠন করতে পারবে।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 ব্যাখ্যা করতে পারবে।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৩।এই সংক্রান্ত সমস্যার সমাধান করতে পারবে।   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72440" y="259080"/>
            <a:ext cx="11155680" cy="838200"/>
          </a:xfrm>
          <a:prstGeom prst="downArrow">
            <a:avLst/>
          </a:prstGeom>
          <a:solidFill>
            <a:srgbClr val="00B050"/>
          </a:solidFill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নিই--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5320" y="1386840"/>
                <a:ext cx="10500360" cy="3934282"/>
              </a:xfrm>
              <a:prstGeom prst="rect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চক্রবৃদ্ধি মূলধন 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২।চক্রবৃদ্ধি মুনাফা =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C-P = P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-  P  </a:t>
                </a:r>
                <a:endPara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,</a:t>
                </a:r>
              </a:p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মুনাফা বা আসল =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P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মুনাফার হার =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r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সময় =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1386840"/>
                <a:ext cx="10500360" cy="3934282"/>
              </a:xfrm>
              <a:prstGeom prst="rect">
                <a:avLst/>
              </a:prstGeom>
              <a:blipFill rotWithShape="1">
                <a:blip r:embed="rId2"/>
                <a:stretch>
                  <a:fillRect l="-1910" t="-1997" b="-1536"/>
                </a:stretch>
              </a:blipFill>
              <a:ln w="3810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8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655320" y="335280"/>
            <a:ext cx="11140440" cy="929640"/>
          </a:xfrm>
          <a:prstGeom prst="downArrowCallou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 smtClean="0">
                <a:ln>
                  <a:solidFill>
                    <a:schemeClr val="tx1"/>
                  </a:solidFill>
                  <a:prstDash val="lg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--</a:t>
            </a:r>
            <a:endParaRPr lang="en-US" sz="3600" dirty="0">
              <a:ln>
                <a:solidFill>
                  <a:schemeClr val="tx1"/>
                </a:solidFill>
                <a:prstDash val="lgDash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" y="1524000"/>
            <a:ext cx="1114044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১।বার্ষিক ১০% মুনাফায় ৫০০ টাকা ৩ বছরের জন্য বিনিয়োগ করলে , চক্রবৃদ্ধি মূলধন কত হবে ?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5320" y="2859423"/>
            <a:ext cx="11347472" cy="3784049"/>
            <a:chOff x="617220" y="2983409"/>
            <a:chExt cx="11347472" cy="37840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17220" y="2983409"/>
                  <a:ext cx="6408420" cy="3784049"/>
                </a:xfrm>
                <a:prstGeom prst="rect">
                  <a:avLst/>
                </a:prstGeom>
                <a:solidFill>
                  <a:srgbClr val="FFFF00">
                    <a:alpha val="66000"/>
                  </a:srgbClr>
                </a:solidFill>
                <a:ln w="28575">
                  <a:solidFill>
                    <a:schemeClr val="bg2">
                      <a:lumMod val="10000"/>
                    </a:schemeClr>
                  </a:solidFill>
                  <a:prstDash val="sysDash"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সমাধনঃ </a:t>
                  </a:r>
                </a:p>
                <a:p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আমরা জানি , চক্র বৃদ্ধি মূলধন </a:t>
                  </a:r>
                  <a:r>
                    <a:rPr lang="en-US" sz="3200" dirty="0">
                      <a:cs typeface="NikoshBAN" panose="02000000000000000000" pitchFamily="2" charset="0"/>
                    </a:rPr>
                    <a:t>C</a:t>
                  </a:r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=</a:t>
                  </a:r>
                  <a:r>
                    <a:rPr lang="en-US" sz="3200" dirty="0" smtClean="0">
                      <a:cs typeface="NikoshBAN" panose="02000000000000000000" pitchFamily="2" charset="0"/>
                    </a:rPr>
                    <a:t>P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𝑟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  <a:p>
                  <a:r>
                    <a:rPr lang="bn-BD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                        =৫০০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  <a:p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 ৫০০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bn-BD" sz="32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১০</m:t>
                              </m:r>
                            </m:num>
                            <m:den>
                              <m:r>
                                <a:rPr lang="bn-BD" sz="32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১০০</m:t>
                              </m:r>
                            </m:den>
                          </m:f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)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sup>
                      </m:sSup>
                    </m:oMath>
                  </a14:m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  <a:p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 ৬৬৫</a:t>
                  </a:r>
                  <a:r>
                    <a:rPr lang="en-US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.</a:t>
                  </a:r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৫০ টাকা </a:t>
                  </a:r>
                </a:p>
                <a:p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উত্তরঃ  ৬৬৫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.</a:t>
                  </a:r>
                  <a:r>
                    <a:rPr lang="bn-BD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৫০ টাকা </a:t>
                  </a:r>
                  <a:r>
                    <a:rPr lang="bn-BD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" y="2983409"/>
                  <a:ext cx="6408420" cy="378404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273" t="-1757" r="-2367" b="-3834"/>
                  </a:stretch>
                </a:blipFill>
                <a:ln w="28575">
                  <a:solidFill>
                    <a:schemeClr val="bg2">
                      <a:lumMod val="10000"/>
                    </a:schemeClr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7025640" y="3105718"/>
              <a:ext cx="4939052" cy="3539430"/>
            </a:xfrm>
            <a:prstGeom prst="rect">
              <a:avLst/>
            </a:prstGeom>
            <a:solidFill>
              <a:srgbClr val="FFFF00">
                <a:alpha val="66000"/>
              </a:srgbClr>
            </a:solidFill>
            <a:ln w="28575">
              <a:solidFill>
                <a:schemeClr val="bg2">
                  <a:lumMod val="1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,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আসল   = ৫০০ টাকা 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মুনাফার হার   = ১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% 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সময়  = ৩ বছর </a:t>
              </a: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</a:t>
              </a: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       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2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41960" y="259080"/>
            <a:ext cx="11049000" cy="92964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" y="1463041"/>
            <a:ext cx="11049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 ০১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বার্ষিক শতকরা ৮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টাকা চক্রবৃদ্ধি মুনাফায় ১০০০০ টাকার ২ বছরের সবৃদ্ধিমূল ও চক্রবৃদ্ধি মুনাফা নির্ণয় কর 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960" y="3139440"/>
                <a:ext cx="11049000" cy="3465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bn-BD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সবৃদ্ধি মূলধন 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C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 </m:t>
                        </m:r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এখানে , মূলধন  = ১০০০০ টাকা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মুনাফার হার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     ৮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৫০ % টাকা 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সময়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=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 । </a:t>
                </a:r>
                <a:endPara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1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০০০০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 </m:t>
                        </m:r>
                        <m:r>
                          <a:rPr lang="bn-BD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 </m:t>
                        </m:r>
                        <m:f>
                          <m:fPr>
                            <m:ctrlPr>
                              <a:rPr lang="bn-BD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  <m:r>
                              <m:rPr>
                                <m:nor/>
                              </m:rPr>
                              <a:rPr lang="en-US" sz="3600" dirty="0">
                                <a:solidFill>
                                  <a:schemeClr val="tx1"/>
                                </a:solidFill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bn-BD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৫০</m:t>
                            </m:r>
                          </m:num>
                          <m:den>
                            <m:r>
                              <a:rPr lang="bn-BD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১০০</m:t>
                            </m:r>
                          </m:den>
                        </m:f>
                        <m:r>
                          <a:rPr lang="bn-BD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BD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BD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টাকা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" y="3139440"/>
                <a:ext cx="11049000" cy="3465244"/>
              </a:xfrm>
              <a:prstGeom prst="rect">
                <a:avLst/>
              </a:prstGeom>
              <a:blipFill rotWithShape="0">
                <a:blip r:embed="rId2"/>
                <a:stretch>
                  <a:fillRect l="-1321" t="-1920" b="-873"/>
                </a:stretch>
              </a:blipFill>
              <a:ln w="28575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595</TotalTime>
  <Words>1090</Words>
  <Application>Microsoft Office PowerPoint</Application>
  <PresentationFormat>Custom</PresentationFormat>
  <Paragraphs>135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BILATA</dc:creator>
  <cp:lastModifiedBy>kri</cp:lastModifiedBy>
  <cp:revision>101</cp:revision>
  <dcterms:created xsi:type="dcterms:W3CDTF">2021-02-04T02:52:03Z</dcterms:created>
  <dcterms:modified xsi:type="dcterms:W3CDTF">2021-06-09T08:10:00Z</dcterms:modified>
</cp:coreProperties>
</file>