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80645" autoAdjust="0"/>
  </p:normalViewPr>
  <p:slideViewPr>
    <p:cSldViewPr>
      <p:cViewPr varScale="1">
        <p:scale>
          <a:sx n="74" d="100"/>
          <a:sy n="74" d="100"/>
        </p:scale>
        <p:origin x="-70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FF36AB-4C7C-4E72-A8C1-CAABBC41A2F3}" type="doc">
      <dgm:prSet loTypeId="urn:microsoft.com/office/officeart/2005/8/layout/matrix3" loCatId="matrix" qsTypeId="urn:microsoft.com/office/officeart/2005/8/quickstyle/3d5" qsCatId="3D" csTypeId="urn:microsoft.com/office/officeart/2005/8/colors/accent1_2" csCatId="accent1" phldr="1"/>
      <dgm:spPr/>
      <dgm:t>
        <a:bodyPr/>
        <a:lstStyle/>
        <a:p>
          <a:endParaRPr lang="en-US"/>
        </a:p>
      </dgm:t>
    </dgm:pt>
    <dgm:pt modelId="{E9C1A74D-130D-46CF-B53D-80E4371E503D}">
      <dgm:prSet phldrT="[Text]" custT="1"/>
      <dgm:spPr>
        <a:solidFill>
          <a:srgbClr val="FFFF00"/>
        </a:solidFill>
      </dgm:spPr>
      <dgm:t>
        <a:bodyPr/>
        <a:lstStyle/>
        <a:p>
          <a:r>
            <a:rPr lang="bn-IN" sz="3200" dirty="0" smtClean="0">
              <a:solidFill>
                <a:schemeClr val="tx1"/>
              </a:solidFill>
            </a:rPr>
            <a:t>জীবন বিমা </a:t>
          </a:r>
          <a:endParaRPr lang="en-US" sz="3200" dirty="0">
            <a:solidFill>
              <a:schemeClr val="tx1"/>
            </a:solidFill>
          </a:endParaRPr>
        </a:p>
      </dgm:t>
    </dgm:pt>
    <dgm:pt modelId="{6AD0AE1D-569E-4FCB-B7C9-F2657F605DCA}" type="parTrans" cxnId="{5F922783-0E8E-44B0-9FF5-1249F5FCE004}">
      <dgm:prSet/>
      <dgm:spPr/>
      <dgm:t>
        <a:bodyPr/>
        <a:lstStyle/>
        <a:p>
          <a:endParaRPr lang="en-US"/>
        </a:p>
      </dgm:t>
    </dgm:pt>
    <dgm:pt modelId="{950CB2EC-8922-4433-A21E-2E236271475D}" type="sibTrans" cxnId="{5F922783-0E8E-44B0-9FF5-1249F5FCE004}">
      <dgm:prSet/>
      <dgm:spPr/>
      <dgm:t>
        <a:bodyPr/>
        <a:lstStyle/>
        <a:p>
          <a:endParaRPr lang="en-US"/>
        </a:p>
      </dgm:t>
    </dgm:pt>
    <dgm:pt modelId="{4B0E59D2-3B6B-4594-B5FB-99292F753DA5}">
      <dgm:prSet phldrT="[Text]"/>
      <dgm:spPr>
        <a:solidFill>
          <a:srgbClr val="92D050"/>
        </a:solidFill>
      </dgm:spPr>
      <dgm:t>
        <a:bodyPr/>
        <a:lstStyle/>
        <a:p>
          <a:r>
            <a:rPr lang="bn-IN" dirty="0" smtClean="0">
              <a:solidFill>
                <a:schemeClr val="tx1"/>
              </a:solidFill>
            </a:rPr>
            <a:t>নৌ বিমা </a:t>
          </a:r>
          <a:endParaRPr lang="en-US" dirty="0">
            <a:solidFill>
              <a:schemeClr val="tx1"/>
            </a:solidFill>
          </a:endParaRPr>
        </a:p>
      </dgm:t>
    </dgm:pt>
    <dgm:pt modelId="{9BBAF930-8397-47D6-A9FF-283977028875}" type="parTrans" cxnId="{5027EB1F-9018-48C7-8E12-26DD40604A8B}">
      <dgm:prSet/>
      <dgm:spPr/>
      <dgm:t>
        <a:bodyPr/>
        <a:lstStyle/>
        <a:p>
          <a:endParaRPr lang="en-US"/>
        </a:p>
      </dgm:t>
    </dgm:pt>
    <dgm:pt modelId="{4E8F549D-8149-422B-A857-B3DA732F72C0}" type="sibTrans" cxnId="{5027EB1F-9018-48C7-8E12-26DD40604A8B}">
      <dgm:prSet/>
      <dgm:spPr/>
      <dgm:t>
        <a:bodyPr/>
        <a:lstStyle/>
        <a:p>
          <a:endParaRPr lang="en-US"/>
        </a:p>
      </dgm:t>
    </dgm:pt>
    <dgm:pt modelId="{CEF68CF5-E6B7-4711-8F4E-615C3BCF7F5F}">
      <dgm:prSet phldrT="[Text]"/>
      <dgm:spPr>
        <a:solidFill>
          <a:srgbClr val="00B050"/>
        </a:solidFill>
      </dgm:spPr>
      <dgm:t>
        <a:bodyPr/>
        <a:lstStyle/>
        <a:p>
          <a:r>
            <a:rPr lang="bn-IN" dirty="0" smtClean="0">
              <a:solidFill>
                <a:schemeClr val="tx1"/>
              </a:solidFill>
            </a:rPr>
            <a:t>অগ্নি বিমা </a:t>
          </a:r>
          <a:endParaRPr lang="en-US" dirty="0">
            <a:solidFill>
              <a:schemeClr val="tx1"/>
            </a:solidFill>
          </a:endParaRPr>
        </a:p>
      </dgm:t>
    </dgm:pt>
    <dgm:pt modelId="{DC2B533B-74E1-4AC0-BAD5-C5E9A295808D}" type="parTrans" cxnId="{B1671E3F-2EBC-48A1-9744-F88A4048BBB9}">
      <dgm:prSet/>
      <dgm:spPr/>
      <dgm:t>
        <a:bodyPr/>
        <a:lstStyle/>
        <a:p>
          <a:endParaRPr lang="en-US"/>
        </a:p>
      </dgm:t>
    </dgm:pt>
    <dgm:pt modelId="{DE46E531-8A13-4282-93F1-D031D5F45EFA}" type="sibTrans" cxnId="{B1671E3F-2EBC-48A1-9744-F88A4048BBB9}">
      <dgm:prSet/>
      <dgm:spPr/>
      <dgm:t>
        <a:bodyPr/>
        <a:lstStyle/>
        <a:p>
          <a:endParaRPr lang="en-US"/>
        </a:p>
      </dgm:t>
    </dgm:pt>
    <dgm:pt modelId="{0D8CDB90-0657-48B4-95E3-62C1652B3C6D}">
      <dgm:prSet phldrT="[Text]"/>
      <dgm:spPr>
        <a:solidFill>
          <a:srgbClr val="00B0F0"/>
        </a:solidFill>
      </dgm:spPr>
      <dgm:t>
        <a:bodyPr/>
        <a:lstStyle/>
        <a:p>
          <a:r>
            <a:rPr lang="bn-IN" dirty="0" smtClean="0">
              <a:solidFill>
                <a:schemeClr val="tx1"/>
              </a:solidFill>
            </a:rPr>
            <a:t>দুর্ঘটনা বিমা </a:t>
          </a:r>
          <a:endParaRPr lang="en-US" dirty="0">
            <a:solidFill>
              <a:schemeClr val="tx1"/>
            </a:solidFill>
          </a:endParaRPr>
        </a:p>
      </dgm:t>
    </dgm:pt>
    <dgm:pt modelId="{7FBFDC45-5DA1-4C98-9D09-F5954A2AC07A}" type="parTrans" cxnId="{FDF8D6BB-3978-450F-9455-5E82CC4891CD}">
      <dgm:prSet/>
      <dgm:spPr/>
      <dgm:t>
        <a:bodyPr/>
        <a:lstStyle/>
        <a:p>
          <a:endParaRPr lang="en-US"/>
        </a:p>
      </dgm:t>
    </dgm:pt>
    <dgm:pt modelId="{049C64A5-0069-4485-A4E5-F085B1F0A3EC}" type="sibTrans" cxnId="{FDF8D6BB-3978-450F-9455-5E82CC4891CD}">
      <dgm:prSet/>
      <dgm:spPr/>
      <dgm:t>
        <a:bodyPr/>
        <a:lstStyle/>
        <a:p>
          <a:endParaRPr lang="en-US"/>
        </a:p>
      </dgm:t>
    </dgm:pt>
    <dgm:pt modelId="{CEAC357D-301B-4EA7-B7F2-DDF4A8D183E2}" type="pres">
      <dgm:prSet presAssocID="{D7FF36AB-4C7C-4E72-A8C1-CAABBC41A2F3}" presName="matrix" presStyleCnt="0">
        <dgm:presLayoutVars>
          <dgm:chMax val="1"/>
          <dgm:dir/>
          <dgm:resizeHandles val="exact"/>
        </dgm:presLayoutVars>
      </dgm:prSet>
      <dgm:spPr/>
      <dgm:t>
        <a:bodyPr/>
        <a:lstStyle/>
        <a:p>
          <a:endParaRPr lang="en-US"/>
        </a:p>
      </dgm:t>
    </dgm:pt>
    <dgm:pt modelId="{286366D3-D20C-4CA5-888F-3A87D98545AA}" type="pres">
      <dgm:prSet presAssocID="{D7FF36AB-4C7C-4E72-A8C1-CAABBC41A2F3}" presName="diamond" presStyleLbl="bgShp" presStyleIdx="0" presStyleCnt="1"/>
      <dgm:spPr/>
    </dgm:pt>
    <dgm:pt modelId="{DD201B75-60A3-47D4-A94C-3C561AE1C6F8}" type="pres">
      <dgm:prSet presAssocID="{D7FF36AB-4C7C-4E72-A8C1-CAABBC41A2F3}" presName="quad1" presStyleLbl="node1" presStyleIdx="0" presStyleCnt="4">
        <dgm:presLayoutVars>
          <dgm:chMax val="0"/>
          <dgm:chPref val="0"/>
          <dgm:bulletEnabled val="1"/>
        </dgm:presLayoutVars>
      </dgm:prSet>
      <dgm:spPr/>
      <dgm:t>
        <a:bodyPr/>
        <a:lstStyle/>
        <a:p>
          <a:endParaRPr lang="en-US"/>
        </a:p>
      </dgm:t>
    </dgm:pt>
    <dgm:pt modelId="{79D5F03F-ABB4-4F0D-90E4-1CD45A386E99}" type="pres">
      <dgm:prSet presAssocID="{D7FF36AB-4C7C-4E72-A8C1-CAABBC41A2F3}" presName="quad2" presStyleLbl="node1" presStyleIdx="1" presStyleCnt="4">
        <dgm:presLayoutVars>
          <dgm:chMax val="0"/>
          <dgm:chPref val="0"/>
          <dgm:bulletEnabled val="1"/>
        </dgm:presLayoutVars>
      </dgm:prSet>
      <dgm:spPr/>
      <dgm:t>
        <a:bodyPr/>
        <a:lstStyle/>
        <a:p>
          <a:endParaRPr lang="en-US"/>
        </a:p>
      </dgm:t>
    </dgm:pt>
    <dgm:pt modelId="{EE7901AD-5EEC-4079-A198-1D3AF4D27510}" type="pres">
      <dgm:prSet presAssocID="{D7FF36AB-4C7C-4E72-A8C1-CAABBC41A2F3}" presName="quad3" presStyleLbl="node1" presStyleIdx="2" presStyleCnt="4">
        <dgm:presLayoutVars>
          <dgm:chMax val="0"/>
          <dgm:chPref val="0"/>
          <dgm:bulletEnabled val="1"/>
        </dgm:presLayoutVars>
      </dgm:prSet>
      <dgm:spPr/>
      <dgm:t>
        <a:bodyPr/>
        <a:lstStyle/>
        <a:p>
          <a:endParaRPr lang="en-US"/>
        </a:p>
      </dgm:t>
    </dgm:pt>
    <dgm:pt modelId="{68BED6E6-C1C2-40D8-8A1D-3460A2F3ED31}" type="pres">
      <dgm:prSet presAssocID="{D7FF36AB-4C7C-4E72-A8C1-CAABBC41A2F3}" presName="quad4" presStyleLbl="node1" presStyleIdx="3" presStyleCnt="4">
        <dgm:presLayoutVars>
          <dgm:chMax val="0"/>
          <dgm:chPref val="0"/>
          <dgm:bulletEnabled val="1"/>
        </dgm:presLayoutVars>
      </dgm:prSet>
      <dgm:spPr/>
      <dgm:t>
        <a:bodyPr/>
        <a:lstStyle/>
        <a:p>
          <a:endParaRPr lang="en-US"/>
        </a:p>
      </dgm:t>
    </dgm:pt>
  </dgm:ptLst>
  <dgm:cxnLst>
    <dgm:cxn modelId="{FDF8D6BB-3978-450F-9455-5E82CC4891CD}" srcId="{D7FF36AB-4C7C-4E72-A8C1-CAABBC41A2F3}" destId="{0D8CDB90-0657-48B4-95E3-62C1652B3C6D}" srcOrd="3" destOrd="0" parTransId="{7FBFDC45-5DA1-4C98-9D09-F5954A2AC07A}" sibTransId="{049C64A5-0069-4485-A4E5-F085B1F0A3EC}"/>
    <dgm:cxn modelId="{6B7D6018-A545-4A45-96BF-5ED1D1A71C55}" type="presOf" srcId="{E9C1A74D-130D-46CF-B53D-80E4371E503D}" destId="{DD201B75-60A3-47D4-A94C-3C561AE1C6F8}" srcOrd="0" destOrd="0" presId="urn:microsoft.com/office/officeart/2005/8/layout/matrix3"/>
    <dgm:cxn modelId="{B38FBBB0-F7AE-4CE3-B29F-D1AF257A658B}" type="presOf" srcId="{CEF68CF5-E6B7-4711-8F4E-615C3BCF7F5F}" destId="{EE7901AD-5EEC-4079-A198-1D3AF4D27510}" srcOrd="0" destOrd="0" presId="urn:microsoft.com/office/officeart/2005/8/layout/matrix3"/>
    <dgm:cxn modelId="{5027EB1F-9018-48C7-8E12-26DD40604A8B}" srcId="{D7FF36AB-4C7C-4E72-A8C1-CAABBC41A2F3}" destId="{4B0E59D2-3B6B-4594-B5FB-99292F753DA5}" srcOrd="1" destOrd="0" parTransId="{9BBAF930-8397-47D6-A9FF-283977028875}" sibTransId="{4E8F549D-8149-422B-A857-B3DA732F72C0}"/>
    <dgm:cxn modelId="{AA5EFECA-9EF9-476C-B5CB-699C6E046CC8}" type="presOf" srcId="{4B0E59D2-3B6B-4594-B5FB-99292F753DA5}" destId="{79D5F03F-ABB4-4F0D-90E4-1CD45A386E99}" srcOrd="0" destOrd="0" presId="urn:microsoft.com/office/officeart/2005/8/layout/matrix3"/>
    <dgm:cxn modelId="{5F922783-0E8E-44B0-9FF5-1249F5FCE004}" srcId="{D7FF36AB-4C7C-4E72-A8C1-CAABBC41A2F3}" destId="{E9C1A74D-130D-46CF-B53D-80E4371E503D}" srcOrd="0" destOrd="0" parTransId="{6AD0AE1D-569E-4FCB-B7C9-F2657F605DCA}" sibTransId="{950CB2EC-8922-4433-A21E-2E236271475D}"/>
    <dgm:cxn modelId="{A22C6165-5013-4674-9A5C-099298336B75}" type="presOf" srcId="{0D8CDB90-0657-48B4-95E3-62C1652B3C6D}" destId="{68BED6E6-C1C2-40D8-8A1D-3460A2F3ED31}" srcOrd="0" destOrd="0" presId="urn:microsoft.com/office/officeart/2005/8/layout/matrix3"/>
    <dgm:cxn modelId="{925648E9-C5C8-49CA-A1C1-E83CDBDC9577}" type="presOf" srcId="{D7FF36AB-4C7C-4E72-A8C1-CAABBC41A2F3}" destId="{CEAC357D-301B-4EA7-B7F2-DDF4A8D183E2}" srcOrd="0" destOrd="0" presId="urn:microsoft.com/office/officeart/2005/8/layout/matrix3"/>
    <dgm:cxn modelId="{B1671E3F-2EBC-48A1-9744-F88A4048BBB9}" srcId="{D7FF36AB-4C7C-4E72-A8C1-CAABBC41A2F3}" destId="{CEF68CF5-E6B7-4711-8F4E-615C3BCF7F5F}" srcOrd="2" destOrd="0" parTransId="{DC2B533B-74E1-4AC0-BAD5-C5E9A295808D}" sibTransId="{DE46E531-8A13-4282-93F1-D031D5F45EFA}"/>
    <dgm:cxn modelId="{E90E5756-4375-41FA-892C-BEEC97409C45}" type="presParOf" srcId="{CEAC357D-301B-4EA7-B7F2-DDF4A8D183E2}" destId="{286366D3-D20C-4CA5-888F-3A87D98545AA}" srcOrd="0" destOrd="0" presId="urn:microsoft.com/office/officeart/2005/8/layout/matrix3"/>
    <dgm:cxn modelId="{9FE764F5-C7DF-4533-AE33-05169662DD60}" type="presParOf" srcId="{CEAC357D-301B-4EA7-B7F2-DDF4A8D183E2}" destId="{DD201B75-60A3-47D4-A94C-3C561AE1C6F8}" srcOrd="1" destOrd="0" presId="urn:microsoft.com/office/officeart/2005/8/layout/matrix3"/>
    <dgm:cxn modelId="{07E4A60E-AC03-4C04-84F8-B275F48CA179}" type="presParOf" srcId="{CEAC357D-301B-4EA7-B7F2-DDF4A8D183E2}" destId="{79D5F03F-ABB4-4F0D-90E4-1CD45A386E99}" srcOrd="2" destOrd="0" presId="urn:microsoft.com/office/officeart/2005/8/layout/matrix3"/>
    <dgm:cxn modelId="{67B083E7-FB69-4D70-8E97-51B04AC6280A}" type="presParOf" srcId="{CEAC357D-301B-4EA7-B7F2-DDF4A8D183E2}" destId="{EE7901AD-5EEC-4079-A198-1D3AF4D27510}" srcOrd="3" destOrd="0" presId="urn:microsoft.com/office/officeart/2005/8/layout/matrix3"/>
    <dgm:cxn modelId="{DFA00A96-1C59-46B1-95CC-A89981B8AFA5}" type="presParOf" srcId="{CEAC357D-301B-4EA7-B7F2-DDF4A8D183E2}" destId="{68BED6E6-C1C2-40D8-8A1D-3460A2F3ED31}" srcOrd="4" destOrd="0" presId="urn:microsoft.com/office/officeart/2005/8/layout/matrix3"/>
  </dgm:cxnLst>
  <dgm:bg/>
  <dgm:whole>
    <a:ln>
      <a:solidFill>
        <a:schemeClr val="tx1"/>
      </a:solidFill>
    </a:ln>
  </dgm:whole>
</dgm:dataModel>
</file>

<file path=ppt/diagrams/data2.xml><?xml version="1.0" encoding="utf-8"?>
<dgm:dataModel xmlns:dgm="http://schemas.openxmlformats.org/drawingml/2006/diagram" xmlns:a="http://schemas.openxmlformats.org/drawingml/2006/main">
  <dgm:ptLst>
    <dgm:pt modelId="{688B4C91-175F-4896-BEF5-4E7DFFC95451}" type="doc">
      <dgm:prSet loTypeId="urn:microsoft.com/office/officeart/2005/8/layout/matrix3" loCatId="matrix" qsTypeId="urn:microsoft.com/office/officeart/2005/8/quickstyle/3d2" qsCatId="3D" csTypeId="urn:microsoft.com/office/officeart/2005/8/colors/accent1_2" csCatId="accent1" phldr="1"/>
      <dgm:spPr/>
      <dgm:t>
        <a:bodyPr/>
        <a:lstStyle/>
        <a:p>
          <a:endParaRPr lang="en-US"/>
        </a:p>
      </dgm:t>
    </dgm:pt>
    <dgm:pt modelId="{841DC339-2751-4960-A9F4-6638BD6A6DCF}">
      <dgm:prSet phldrT="[Text]"/>
      <dgm:spPr>
        <a:solidFill>
          <a:srgbClr val="FFFF00"/>
        </a:solidFill>
        <a:ln>
          <a:solidFill>
            <a:schemeClr val="tx1"/>
          </a:solidFill>
        </a:ln>
      </dgm:spPr>
      <dgm:t>
        <a:bodyPr/>
        <a:lstStyle/>
        <a:p>
          <a:r>
            <a:rPr lang="bn-IN" dirty="0" smtClean="0">
              <a:solidFill>
                <a:schemeClr val="tx1"/>
              </a:solidFill>
            </a:rPr>
            <a:t>জীবন বিমা </a:t>
          </a:r>
          <a:endParaRPr lang="en-US" dirty="0">
            <a:solidFill>
              <a:schemeClr val="tx1"/>
            </a:solidFill>
          </a:endParaRPr>
        </a:p>
      </dgm:t>
    </dgm:pt>
    <dgm:pt modelId="{20DCB0D7-850B-46A6-B645-37C459F4A7BE}" type="parTrans" cxnId="{3011AA43-1742-4903-A000-5C84CB118904}">
      <dgm:prSet/>
      <dgm:spPr/>
      <dgm:t>
        <a:bodyPr/>
        <a:lstStyle/>
        <a:p>
          <a:endParaRPr lang="en-US"/>
        </a:p>
      </dgm:t>
    </dgm:pt>
    <dgm:pt modelId="{BB8ED502-8BB5-40BE-9EDE-9012BA201AF2}" type="sibTrans" cxnId="{3011AA43-1742-4903-A000-5C84CB118904}">
      <dgm:prSet/>
      <dgm:spPr/>
      <dgm:t>
        <a:bodyPr/>
        <a:lstStyle/>
        <a:p>
          <a:endParaRPr lang="en-US"/>
        </a:p>
      </dgm:t>
    </dgm:pt>
    <dgm:pt modelId="{97256F68-14CE-4ECA-8963-03F4077AFB20}">
      <dgm:prSet phldrT="[Text]"/>
      <dgm:spPr>
        <a:solidFill>
          <a:srgbClr val="92D050"/>
        </a:solidFill>
        <a:ln>
          <a:solidFill>
            <a:srgbClr val="FF0000"/>
          </a:solidFill>
        </a:ln>
      </dgm:spPr>
      <dgm:t>
        <a:bodyPr/>
        <a:lstStyle/>
        <a:p>
          <a:r>
            <a:rPr lang="bn-IN" dirty="0" smtClean="0">
              <a:solidFill>
                <a:srgbClr val="002060"/>
              </a:solidFill>
            </a:rPr>
            <a:t>নৌ বিমা </a:t>
          </a:r>
          <a:endParaRPr lang="en-US" dirty="0">
            <a:solidFill>
              <a:srgbClr val="002060"/>
            </a:solidFill>
          </a:endParaRPr>
        </a:p>
      </dgm:t>
    </dgm:pt>
    <dgm:pt modelId="{D2EFC45E-EF21-4766-9106-D01B29072428}" type="parTrans" cxnId="{1F8BEE26-D59C-4D45-A3A5-DB88D77257CB}">
      <dgm:prSet/>
      <dgm:spPr/>
      <dgm:t>
        <a:bodyPr/>
        <a:lstStyle/>
        <a:p>
          <a:endParaRPr lang="en-US"/>
        </a:p>
      </dgm:t>
    </dgm:pt>
    <dgm:pt modelId="{6F1D861C-0A21-4887-8CAD-D3FE5B490D2B}" type="sibTrans" cxnId="{1F8BEE26-D59C-4D45-A3A5-DB88D77257CB}">
      <dgm:prSet/>
      <dgm:spPr/>
      <dgm:t>
        <a:bodyPr/>
        <a:lstStyle/>
        <a:p>
          <a:endParaRPr lang="en-US"/>
        </a:p>
      </dgm:t>
    </dgm:pt>
    <dgm:pt modelId="{446A29A4-9CC4-4EE5-8970-36318BF819D6}">
      <dgm:prSet phldrT="[Text]"/>
      <dgm:spPr>
        <a:solidFill>
          <a:srgbClr val="00B050"/>
        </a:solidFill>
        <a:ln>
          <a:solidFill>
            <a:schemeClr val="tx1"/>
          </a:solidFill>
        </a:ln>
      </dgm:spPr>
      <dgm:t>
        <a:bodyPr/>
        <a:lstStyle/>
        <a:p>
          <a:r>
            <a:rPr lang="bn-IN" dirty="0" smtClean="0">
              <a:solidFill>
                <a:srgbClr val="FFFF00"/>
              </a:solidFill>
            </a:rPr>
            <a:t>অগ্নি বিমা </a:t>
          </a:r>
          <a:endParaRPr lang="en-US" dirty="0">
            <a:solidFill>
              <a:srgbClr val="FFFF00"/>
            </a:solidFill>
          </a:endParaRPr>
        </a:p>
      </dgm:t>
    </dgm:pt>
    <dgm:pt modelId="{B92FFE28-FF72-4431-88CB-56E3902FA96C}" type="parTrans" cxnId="{78DEC01C-1F36-4D48-8D2C-6722D7778334}">
      <dgm:prSet/>
      <dgm:spPr/>
      <dgm:t>
        <a:bodyPr/>
        <a:lstStyle/>
        <a:p>
          <a:endParaRPr lang="en-US"/>
        </a:p>
      </dgm:t>
    </dgm:pt>
    <dgm:pt modelId="{E4482FEC-2C2D-47CB-A905-0244B3EB7E1F}" type="sibTrans" cxnId="{78DEC01C-1F36-4D48-8D2C-6722D7778334}">
      <dgm:prSet/>
      <dgm:spPr/>
      <dgm:t>
        <a:bodyPr/>
        <a:lstStyle/>
        <a:p>
          <a:endParaRPr lang="en-US"/>
        </a:p>
      </dgm:t>
    </dgm:pt>
    <dgm:pt modelId="{793724E1-2EEE-43D8-9826-22885F990F6F}">
      <dgm:prSet phldrT="[Text]"/>
      <dgm:spPr>
        <a:solidFill>
          <a:schemeClr val="accent6"/>
        </a:solidFill>
        <a:ln>
          <a:solidFill>
            <a:srgbClr val="FF0000"/>
          </a:solidFill>
        </a:ln>
      </dgm:spPr>
      <dgm:t>
        <a:bodyPr/>
        <a:lstStyle/>
        <a:p>
          <a:r>
            <a:rPr lang="bn-IN" dirty="0" smtClean="0">
              <a:solidFill>
                <a:schemeClr val="tx1"/>
              </a:solidFill>
            </a:rPr>
            <a:t>দুর্ঘটনা বিমা </a:t>
          </a:r>
          <a:endParaRPr lang="en-US" dirty="0">
            <a:solidFill>
              <a:schemeClr val="tx1"/>
            </a:solidFill>
          </a:endParaRPr>
        </a:p>
      </dgm:t>
    </dgm:pt>
    <dgm:pt modelId="{0466BEF0-5009-4471-9567-DB9E865C041A}" type="parTrans" cxnId="{2ACC6C02-60F2-49D0-8FF9-2B6D82C77CC8}">
      <dgm:prSet/>
      <dgm:spPr/>
      <dgm:t>
        <a:bodyPr/>
        <a:lstStyle/>
        <a:p>
          <a:endParaRPr lang="en-US"/>
        </a:p>
      </dgm:t>
    </dgm:pt>
    <dgm:pt modelId="{EC71BA3B-A0B8-40FF-B308-D6981D8299A0}" type="sibTrans" cxnId="{2ACC6C02-60F2-49D0-8FF9-2B6D82C77CC8}">
      <dgm:prSet/>
      <dgm:spPr/>
      <dgm:t>
        <a:bodyPr/>
        <a:lstStyle/>
        <a:p>
          <a:endParaRPr lang="en-US"/>
        </a:p>
      </dgm:t>
    </dgm:pt>
    <dgm:pt modelId="{3274B8FD-6384-4304-AAC0-E63BE8F255E7}" type="pres">
      <dgm:prSet presAssocID="{688B4C91-175F-4896-BEF5-4E7DFFC95451}" presName="matrix" presStyleCnt="0">
        <dgm:presLayoutVars>
          <dgm:chMax val="1"/>
          <dgm:dir/>
          <dgm:resizeHandles val="exact"/>
        </dgm:presLayoutVars>
      </dgm:prSet>
      <dgm:spPr/>
      <dgm:t>
        <a:bodyPr/>
        <a:lstStyle/>
        <a:p>
          <a:endParaRPr lang="en-US"/>
        </a:p>
      </dgm:t>
    </dgm:pt>
    <dgm:pt modelId="{D297D7F1-F76B-4FB9-BC2A-C019AA1055F1}" type="pres">
      <dgm:prSet presAssocID="{688B4C91-175F-4896-BEF5-4E7DFFC95451}" presName="diamond" presStyleLbl="bgShp" presStyleIdx="0" presStyleCnt="1"/>
      <dgm:spPr/>
    </dgm:pt>
    <dgm:pt modelId="{5369FEE5-7839-4F03-ACCA-9CF86544FA87}" type="pres">
      <dgm:prSet presAssocID="{688B4C91-175F-4896-BEF5-4E7DFFC95451}" presName="quad1" presStyleLbl="node1" presStyleIdx="0" presStyleCnt="4">
        <dgm:presLayoutVars>
          <dgm:chMax val="0"/>
          <dgm:chPref val="0"/>
          <dgm:bulletEnabled val="1"/>
        </dgm:presLayoutVars>
      </dgm:prSet>
      <dgm:spPr/>
      <dgm:t>
        <a:bodyPr/>
        <a:lstStyle/>
        <a:p>
          <a:endParaRPr lang="en-US"/>
        </a:p>
      </dgm:t>
    </dgm:pt>
    <dgm:pt modelId="{3D269842-29FE-4EEF-86D5-F6E8D6CE0EB1}" type="pres">
      <dgm:prSet presAssocID="{688B4C91-175F-4896-BEF5-4E7DFFC95451}" presName="quad2" presStyleLbl="node1" presStyleIdx="1" presStyleCnt="4">
        <dgm:presLayoutVars>
          <dgm:chMax val="0"/>
          <dgm:chPref val="0"/>
          <dgm:bulletEnabled val="1"/>
        </dgm:presLayoutVars>
      </dgm:prSet>
      <dgm:spPr/>
      <dgm:t>
        <a:bodyPr/>
        <a:lstStyle/>
        <a:p>
          <a:endParaRPr lang="en-US"/>
        </a:p>
      </dgm:t>
    </dgm:pt>
    <dgm:pt modelId="{E1BACD1A-2CDE-42BE-A844-93C7A80FD4EA}" type="pres">
      <dgm:prSet presAssocID="{688B4C91-175F-4896-BEF5-4E7DFFC95451}" presName="quad3" presStyleLbl="node1" presStyleIdx="2" presStyleCnt="4">
        <dgm:presLayoutVars>
          <dgm:chMax val="0"/>
          <dgm:chPref val="0"/>
          <dgm:bulletEnabled val="1"/>
        </dgm:presLayoutVars>
      </dgm:prSet>
      <dgm:spPr/>
      <dgm:t>
        <a:bodyPr/>
        <a:lstStyle/>
        <a:p>
          <a:endParaRPr lang="en-US"/>
        </a:p>
      </dgm:t>
    </dgm:pt>
    <dgm:pt modelId="{7371B42F-0A02-4F4E-9B4F-4A2032830C85}" type="pres">
      <dgm:prSet presAssocID="{688B4C91-175F-4896-BEF5-4E7DFFC95451}" presName="quad4" presStyleLbl="node1" presStyleIdx="3" presStyleCnt="4">
        <dgm:presLayoutVars>
          <dgm:chMax val="0"/>
          <dgm:chPref val="0"/>
          <dgm:bulletEnabled val="1"/>
        </dgm:presLayoutVars>
      </dgm:prSet>
      <dgm:spPr/>
      <dgm:t>
        <a:bodyPr/>
        <a:lstStyle/>
        <a:p>
          <a:endParaRPr lang="en-US"/>
        </a:p>
      </dgm:t>
    </dgm:pt>
  </dgm:ptLst>
  <dgm:cxnLst>
    <dgm:cxn modelId="{78DEC01C-1F36-4D48-8D2C-6722D7778334}" srcId="{688B4C91-175F-4896-BEF5-4E7DFFC95451}" destId="{446A29A4-9CC4-4EE5-8970-36318BF819D6}" srcOrd="2" destOrd="0" parTransId="{B92FFE28-FF72-4431-88CB-56E3902FA96C}" sibTransId="{E4482FEC-2C2D-47CB-A905-0244B3EB7E1F}"/>
    <dgm:cxn modelId="{35739E32-0411-47E1-A3A1-A145235B82C2}" type="presOf" srcId="{841DC339-2751-4960-A9F4-6638BD6A6DCF}" destId="{5369FEE5-7839-4F03-ACCA-9CF86544FA87}" srcOrd="0" destOrd="0" presId="urn:microsoft.com/office/officeart/2005/8/layout/matrix3"/>
    <dgm:cxn modelId="{3011AA43-1742-4903-A000-5C84CB118904}" srcId="{688B4C91-175F-4896-BEF5-4E7DFFC95451}" destId="{841DC339-2751-4960-A9F4-6638BD6A6DCF}" srcOrd="0" destOrd="0" parTransId="{20DCB0D7-850B-46A6-B645-37C459F4A7BE}" sibTransId="{BB8ED502-8BB5-40BE-9EDE-9012BA201AF2}"/>
    <dgm:cxn modelId="{E3244275-E9A5-4542-97B1-C39333D0F956}" type="presOf" srcId="{97256F68-14CE-4ECA-8963-03F4077AFB20}" destId="{3D269842-29FE-4EEF-86D5-F6E8D6CE0EB1}" srcOrd="0" destOrd="0" presId="urn:microsoft.com/office/officeart/2005/8/layout/matrix3"/>
    <dgm:cxn modelId="{2ACC6C02-60F2-49D0-8FF9-2B6D82C77CC8}" srcId="{688B4C91-175F-4896-BEF5-4E7DFFC95451}" destId="{793724E1-2EEE-43D8-9826-22885F990F6F}" srcOrd="3" destOrd="0" parTransId="{0466BEF0-5009-4471-9567-DB9E865C041A}" sibTransId="{EC71BA3B-A0B8-40FF-B308-D6981D8299A0}"/>
    <dgm:cxn modelId="{433AA003-FD74-447C-B996-8C1C0B366FA0}" type="presOf" srcId="{446A29A4-9CC4-4EE5-8970-36318BF819D6}" destId="{E1BACD1A-2CDE-42BE-A844-93C7A80FD4EA}" srcOrd="0" destOrd="0" presId="urn:microsoft.com/office/officeart/2005/8/layout/matrix3"/>
    <dgm:cxn modelId="{1F8BEE26-D59C-4D45-A3A5-DB88D77257CB}" srcId="{688B4C91-175F-4896-BEF5-4E7DFFC95451}" destId="{97256F68-14CE-4ECA-8963-03F4077AFB20}" srcOrd="1" destOrd="0" parTransId="{D2EFC45E-EF21-4766-9106-D01B29072428}" sibTransId="{6F1D861C-0A21-4887-8CAD-D3FE5B490D2B}"/>
    <dgm:cxn modelId="{7CF88DDE-2E3E-4EC8-B618-8D8159D9D81F}" type="presOf" srcId="{688B4C91-175F-4896-BEF5-4E7DFFC95451}" destId="{3274B8FD-6384-4304-AAC0-E63BE8F255E7}" srcOrd="0" destOrd="0" presId="urn:microsoft.com/office/officeart/2005/8/layout/matrix3"/>
    <dgm:cxn modelId="{0835F66A-BE92-46BD-9F58-C10B3EB1BEBF}" type="presOf" srcId="{793724E1-2EEE-43D8-9826-22885F990F6F}" destId="{7371B42F-0A02-4F4E-9B4F-4A2032830C85}" srcOrd="0" destOrd="0" presId="urn:microsoft.com/office/officeart/2005/8/layout/matrix3"/>
    <dgm:cxn modelId="{3ED10F28-FB0A-461F-9610-9B71BBCBA353}" type="presParOf" srcId="{3274B8FD-6384-4304-AAC0-E63BE8F255E7}" destId="{D297D7F1-F76B-4FB9-BC2A-C019AA1055F1}" srcOrd="0" destOrd="0" presId="urn:microsoft.com/office/officeart/2005/8/layout/matrix3"/>
    <dgm:cxn modelId="{3D9950DF-F43C-4986-9420-08DE5AB45893}" type="presParOf" srcId="{3274B8FD-6384-4304-AAC0-E63BE8F255E7}" destId="{5369FEE5-7839-4F03-ACCA-9CF86544FA87}" srcOrd="1" destOrd="0" presId="urn:microsoft.com/office/officeart/2005/8/layout/matrix3"/>
    <dgm:cxn modelId="{BBE1B1E7-C209-4BCE-A350-C5F5842EA761}" type="presParOf" srcId="{3274B8FD-6384-4304-AAC0-E63BE8F255E7}" destId="{3D269842-29FE-4EEF-86D5-F6E8D6CE0EB1}" srcOrd="2" destOrd="0" presId="urn:microsoft.com/office/officeart/2005/8/layout/matrix3"/>
    <dgm:cxn modelId="{D59FF600-34FC-4076-A763-71D9F9A6E025}" type="presParOf" srcId="{3274B8FD-6384-4304-AAC0-E63BE8F255E7}" destId="{E1BACD1A-2CDE-42BE-A844-93C7A80FD4EA}" srcOrd="3" destOrd="0" presId="urn:microsoft.com/office/officeart/2005/8/layout/matrix3"/>
    <dgm:cxn modelId="{8B8DBFD9-2B05-4C72-8955-F4F9F588DC63}" type="presParOf" srcId="{3274B8FD-6384-4304-AAC0-E63BE8F255E7}" destId="{7371B42F-0A02-4F4E-9B4F-4A2032830C85}" srcOrd="4" destOrd="0" presId="urn:microsoft.com/office/officeart/2005/8/layout/matrix3"/>
  </dgm:cxnLst>
  <dgm:bg/>
  <dgm:whole>
    <a:ln>
      <a:solidFill>
        <a:schemeClr val="tx1"/>
      </a:solidFill>
    </a:ln>
  </dgm:whole>
</dgm:dataModel>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3E925F-2B76-47ED-9CF1-893B14B60D13}" type="datetimeFigureOut">
              <a:rPr lang="en-US" smtClean="0"/>
              <a:pPr/>
              <a:t>9/23/2020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A6BE64-2422-4834-9FFD-97294C75D32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BFDAFD-A0A6-4DA6-9BF4-622258820AF9}" type="datetimeFigureOut">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601EA-49A8-48FB-A730-009B00EBD5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BFDAFD-A0A6-4DA6-9BF4-622258820AF9}" type="datetimeFigureOut">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601EA-49A8-48FB-A730-009B00EBD5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BFDAFD-A0A6-4DA6-9BF4-622258820AF9}" type="datetimeFigureOut">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601EA-49A8-48FB-A730-009B00EBD5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BFDAFD-A0A6-4DA6-9BF4-622258820AF9}" type="datetimeFigureOut">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601EA-49A8-48FB-A730-009B00EBD5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BFDAFD-A0A6-4DA6-9BF4-622258820AF9}" type="datetimeFigureOut">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601EA-49A8-48FB-A730-009B00EBD56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BFDAFD-A0A6-4DA6-9BF4-622258820AF9}" type="datetimeFigureOut">
              <a:rPr lang="en-US" smtClean="0"/>
              <a:pPr/>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D601EA-49A8-48FB-A730-009B00EBD5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BFDAFD-A0A6-4DA6-9BF4-622258820AF9}" type="datetimeFigureOut">
              <a:rPr lang="en-US" smtClean="0"/>
              <a:pPr/>
              <a:t>9/23/2020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D601EA-49A8-48FB-A730-009B00EBD56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BFDAFD-A0A6-4DA6-9BF4-622258820AF9}" type="datetimeFigureOut">
              <a:rPr lang="en-US" smtClean="0"/>
              <a:pPr/>
              <a:t>9/23/2020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D601EA-49A8-48FB-A730-009B00EBD5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BFDAFD-A0A6-4DA6-9BF4-622258820AF9}" type="datetimeFigureOut">
              <a:rPr lang="en-US" smtClean="0"/>
              <a:pPr/>
              <a:t>9/23/2020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D601EA-49A8-48FB-A730-009B00EBD5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BFDAFD-A0A6-4DA6-9BF4-622258820AF9}" type="datetimeFigureOut">
              <a:rPr lang="en-US" smtClean="0"/>
              <a:pPr/>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D601EA-49A8-48FB-A730-009B00EBD5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BFDAFD-A0A6-4DA6-9BF4-622258820AF9}" type="datetimeFigureOut">
              <a:rPr lang="en-US" smtClean="0"/>
              <a:pPr/>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D601EA-49A8-48FB-A730-009B00EBD5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BFDAFD-A0A6-4DA6-9BF4-622258820AF9}" type="datetimeFigureOut">
              <a:rPr lang="en-US" smtClean="0"/>
              <a:pPr/>
              <a:t>9/23/2020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D601EA-49A8-48FB-A730-009B00EBD5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hyperlink" Target="mailto:shakhawath747@gam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28.jpeg"/><Relationship Id="rId4" Type="http://schemas.openxmlformats.org/officeDocument/2006/relationships/image" Target="../media/image27.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rgbClr val="FF0000"/>
            </a:solidFill>
          </a:ln>
        </p:spPr>
        <p:txBody>
          <a:bodyPr/>
          <a:lstStyle/>
          <a:p>
            <a:endParaRPr lang="en-US" dirty="0"/>
          </a:p>
        </p:txBody>
      </p:sp>
      <p:sp>
        <p:nvSpPr>
          <p:cNvPr id="3" name="Content Placeholder 2"/>
          <p:cNvSpPr>
            <a:spLocks noGrp="1"/>
          </p:cNvSpPr>
          <p:nvPr>
            <p:ph idx="1"/>
          </p:nvPr>
        </p:nvSpPr>
        <p:spPr>
          <a:solidFill>
            <a:schemeClr val="accent6">
              <a:lumMod val="40000"/>
              <a:lumOff val="60000"/>
            </a:schemeClr>
          </a:solidFill>
          <a:ln>
            <a:solidFill>
              <a:srgbClr val="FF0000"/>
            </a:solidFill>
          </a:ln>
        </p:spPr>
        <p:txBody>
          <a:bodyPr/>
          <a:lstStyle/>
          <a:p>
            <a:endParaRPr lang="en-US" dirty="0"/>
          </a:p>
        </p:txBody>
      </p:sp>
      <p:pic>
        <p:nvPicPr>
          <p:cNvPr id="1026" name="Picture 2" descr="C:\Users\sagor khan\Downloads\Sans-Orange-BBG.gif"/>
          <p:cNvPicPr>
            <a:picLocks noChangeAspect="1" noChangeArrowheads="1" noCrop="1"/>
          </p:cNvPicPr>
          <p:nvPr/>
        </p:nvPicPr>
        <p:blipFill>
          <a:blip r:embed="rId2"/>
          <a:srcRect/>
          <a:stretch>
            <a:fillRect/>
          </a:stretch>
        </p:blipFill>
        <p:spPr bwMode="auto">
          <a:xfrm>
            <a:off x="1676400" y="304800"/>
            <a:ext cx="5715000" cy="1066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Rounded Rectangle 4"/>
          <p:cNvSpPr/>
          <p:nvPr/>
        </p:nvSpPr>
        <p:spPr>
          <a:xfrm>
            <a:off x="1295400" y="1981200"/>
            <a:ext cx="6096000" cy="37338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4" name="Picture 2" descr="C:\Users\sagor khan\Downloads\images z.jpg"/>
          <p:cNvPicPr>
            <a:picLocks noChangeAspect="1" noChangeArrowheads="1"/>
          </p:cNvPicPr>
          <p:nvPr/>
        </p:nvPicPr>
        <p:blipFill>
          <a:blip r:embed="rId3"/>
          <a:srcRect/>
          <a:stretch>
            <a:fillRect/>
          </a:stretch>
        </p:blipFill>
        <p:spPr bwMode="auto">
          <a:xfrm>
            <a:off x="1295400" y="1905000"/>
            <a:ext cx="6019800" cy="3733800"/>
          </a:xfrm>
          <a:prstGeom prst="rect">
            <a:avLst/>
          </a:prstGeom>
          <a:ln w="88900" cap="sq" cmpd="thickThin">
            <a:solidFill>
              <a:srgbClr val="FFFF00"/>
            </a:solidFill>
            <a:prstDash val="solid"/>
            <a:miter lim="800000"/>
          </a:ln>
          <a:effectLst>
            <a:innerShdw blurRad="76200">
              <a:srgbClr val="000000"/>
            </a:innerShdw>
          </a:effectLst>
        </p:spPr>
      </p:pic>
      <p:pic>
        <p:nvPicPr>
          <p:cNvPr id="6" name="Picture 4" descr="C:\Users\sagor khan\Downloads\mon_0060_331.jpg"/>
          <p:cNvPicPr>
            <a:picLocks noChangeAspect="1" noChangeArrowheads="1"/>
          </p:cNvPicPr>
          <p:nvPr/>
        </p:nvPicPr>
        <p:blipFill>
          <a:blip r:embed="rId4"/>
          <a:srcRect/>
          <a:stretch>
            <a:fillRect/>
          </a:stretch>
        </p:blipFill>
        <p:spPr bwMode="auto">
          <a:xfrm>
            <a:off x="2362200" y="2209800"/>
            <a:ext cx="3886200" cy="31242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decel="50000" fill="hold">
                                          <p:stCondLst>
                                            <p:cond delay="0"/>
                                          </p:stCondLst>
                                        </p:cTn>
                                        <p:tgtEl>
                                          <p:spTgt spid="102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2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26"/>
                                        </p:tgtEl>
                                        <p:attrNameLst>
                                          <p:attrName>ppt_w</p:attrName>
                                        </p:attrNameLst>
                                      </p:cBhvr>
                                      <p:tavLst>
                                        <p:tav tm="0">
                                          <p:val>
                                            <p:strVal val="#ppt_w*.05"/>
                                          </p:val>
                                        </p:tav>
                                        <p:tav tm="100000">
                                          <p:val>
                                            <p:strVal val="#ppt_w"/>
                                          </p:val>
                                        </p:tav>
                                      </p:tavLst>
                                    </p:anim>
                                    <p:anim calcmode="lin" valueType="num">
                                      <p:cBhvr>
                                        <p:cTn id="10" dur="1000" fill="hold"/>
                                        <p:tgtEl>
                                          <p:spTgt spid="102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2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2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2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4)">
                                      <p:cBhvr>
                                        <p:cTn id="1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a:ln>
            <a:solidFill>
              <a:schemeClr val="tx1"/>
            </a:solidFill>
          </a:ln>
        </p:spPr>
        <p:txBody>
          <a:bodyPr/>
          <a:lstStyle/>
          <a:p>
            <a:endParaRPr lang="en-US" dirty="0"/>
          </a:p>
        </p:txBody>
      </p:sp>
      <p:sp>
        <p:nvSpPr>
          <p:cNvPr id="3" name="Content Placeholder 2"/>
          <p:cNvSpPr>
            <a:spLocks noGrp="1"/>
          </p:cNvSpPr>
          <p:nvPr>
            <p:ph idx="1"/>
          </p:nvPr>
        </p:nvSpPr>
        <p:spPr>
          <a:blipFill>
            <a:blip r:embed="rId2"/>
            <a:tile tx="0" ty="0" sx="100000" sy="100000" flip="none" algn="tl"/>
          </a:blipFill>
          <a:ln>
            <a:solidFill>
              <a:srgbClr val="FF0000"/>
            </a:solidFill>
          </a:ln>
        </p:spPr>
        <p:txBody>
          <a:bodyPr/>
          <a:lstStyle/>
          <a:p>
            <a:endParaRPr lang="en-US" dirty="0"/>
          </a:p>
        </p:txBody>
      </p:sp>
      <p:sp>
        <p:nvSpPr>
          <p:cNvPr id="4" name="Oval 3"/>
          <p:cNvSpPr/>
          <p:nvPr/>
        </p:nvSpPr>
        <p:spPr>
          <a:xfrm>
            <a:off x="2590800" y="304800"/>
            <a:ext cx="4419600" cy="1066800"/>
          </a:xfrm>
          <a:prstGeom prst="ellipse">
            <a:avLst/>
          </a:prstGeom>
          <a:ln>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bn-IN" sz="3200" dirty="0" smtClean="0">
                <a:solidFill>
                  <a:schemeClr val="tx1"/>
                </a:solidFill>
              </a:rPr>
              <a:t>একক কাজ </a:t>
            </a:r>
            <a:endParaRPr lang="en-US" sz="3200" dirty="0">
              <a:solidFill>
                <a:schemeClr val="tx1"/>
              </a:solidFill>
            </a:endParaRPr>
          </a:p>
        </p:txBody>
      </p:sp>
      <p:sp>
        <p:nvSpPr>
          <p:cNvPr id="5" name="Rectangle 4"/>
          <p:cNvSpPr/>
          <p:nvPr/>
        </p:nvSpPr>
        <p:spPr>
          <a:xfrm>
            <a:off x="457200" y="6096000"/>
            <a:ext cx="8229600" cy="762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০১৯১৭৬৩৬৪৮৬ </a:t>
            </a:r>
            <a:endParaRPr lang="en-US" dirty="0"/>
          </a:p>
        </p:txBody>
      </p:sp>
      <p:sp>
        <p:nvSpPr>
          <p:cNvPr id="6" name="Oval 5"/>
          <p:cNvSpPr/>
          <p:nvPr/>
        </p:nvSpPr>
        <p:spPr>
          <a:xfrm>
            <a:off x="914400" y="1905000"/>
            <a:ext cx="4038600" cy="3505200"/>
          </a:xfrm>
          <a:prstGeom prst="ellipse">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1026" name="Picture 2" descr="C:\Users\sagor khan\Downloads\imagesৈ.jpg"/>
          <p:cNvPicPr>
            <a:picLocks noChangeAspect="1" noChangeArrowheads="1"/>
          </p:cNvPicPr>
          <p:nvPr/>
        </p:nvPicPr>
        <p:blipFill>
          <a:blip r:embed="rId3"/>
          <a:srcRect/>
          <a:stretch>
            <a:fillRect/>
          </a:stretch>
        </p:blipFill>
        <p:spPr bwMode="auto">
          <a:xfrm>
            <a:off x="762000" y="1905000"/>
            <a:ext cx="4267200" cy="3657600"/>
          </a:xfrm>
          <a:prstGeom prst="rect">
            <a:avLst/>
          </a:prstGeom>
          <a:ln w="88900" cap="sq" cmpd="thickThin">
            <a:solidFill>
              <a:srgbClr val="FF0000"/>
            </a:solidFill>
            <a:prstDash val="solid"/>
            <a:miter lim="800000"/>
          </a:ln>
          <a:effectLst>
            <a:innerShdw blurRad="76200">
              <a:srgbClr val="000000"/>
            </a:innerShdw>
          </a:effectLst>
        </p:spPr>
      </p:pic>
      <p:pic>
        <p:nvPicPr>
          <p:cNvPr id="8" name="Content Placeholder 4" descr="IMG_8773.JPG"/>
          <p:cNvPicPr>
            <a:picLocks noChangeAspect="1"/>
          </p:cNvPicPr>
          <p:nvPr/>
        </p:nvPicPr>
        <p:blipFill>
          <a:blip r:embed="rId4" cstate="print"/>
          <a:stretch>
            <a:fillRect/>
          </a:stretch>
        </p:blipFill>
        <p:spPr>
          <a:xfrm>
            <a:off x="1981200" y="2971800"/>
            <a:ext cx="1905000" cy="1524000"/>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sp>
        <p:nvSpPr>
          <p:cNvPr id="9" name="Oval 8"/>
          <p:cNvSpPr/>
          <p:nvPr/>
        </p:nvSpPr>
        <p:spPr>
          <a:xfrm>
            <a:off x="5486400" y="2286000"/>
            <a:ext cx="2971800" cy="2819400"/>
          </a:xfrm>
          <a:prstGeom prst="ellipse">
            <a:avLst/>
          </a:prstGeom>
          <a:ln>
            <a:solidFill>
              <a:srgbClr val="FFFF0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2800" dirty="0" smtClean="0">
                <a:solidFill>
                  <a:schemeClr val="tx1"/>
                </a:solidFill>
              </a:rPr>
              <a:t>বিমার ধারণা ব্যাখ্যা কর ? </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4)">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grpId="0" nodeType="clickEffect">
                                  <p:stCondLst>
                                    <p:cond delay="0"/>
                                  </p:stCondLst>
                                  <p:iterate type="lt">
                                    <p:tmPct val="10000"/>
                                  </p:iterate>
                                  <p:childTnLst>
                                    <p:set>
                                      <p:cBhvr>
                                        <p:cTn id="23" dur="1" fill="hold">
                                          <p:stCondLst>
                                            <p:cond delay="0"/>
                                          </p:stCondLst>
                                        </p:cTn>
                                        <p:tgtEl>
                                          <p:spTgt spid="9"/>
                                        </p:tgtEl>
                                        <p:attrNameLst>
                                          <p:attrName>style.visibility</p:attrName>
                                        </p:attrNameLst>
                                      </p:cBhvr>
                                      <p:to>
                                        <p:strVal val="visible"/>
                                      </p:to>
                                    </p:set>
                                    <p:animEffect transition="in" filter="fade">
                                      <p:cBhvr>
                                        <p:cTn id="24" dur="2000"/>
                                        <p:tgtEl>
                                          <p:spTgt spid="9"/>
                                        </p:tgtEl>
                                      </p:cBhvr>
                                    </p:animEffect>
                                    <p:anim calcmode="lin" valueType="num">
                                      <p:cBhvr>
                                        <p:cTn id="25" dur="2000" fill="hold"/>
                                        <p:tgtEl>
                                          <p:spTgt spid="9"/>
                                        </p:tgtEl>
                                        <p:attrNameLst>
                                          <p:attrName>ppt_w</p:attrName>
                                        </p:attrNameLst>
                                      </p:cBhvr>
                                      <p:tavLst>
                                        <p:tav tm="0" fmla="#ppt_w*sin(2.5*pi*$)">
                                          <p:val>
                                            <p:fltVal val="0"/>
                                          </p:val>
                                        </p:tav>
                                        <p:tav tm="100000">
                                          <p:val>
                                            <p:fltVal val="1"/>
                                          </p:val>
                                        </p:tav>
                                      </p:tavLst>
                                    </p:anim>
                                    <p:anim calcmode="lin" valueType="num">
                                      <p:cBhvr>
                                        <p:cTn id="26"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endParaRPr lang="en-US" dirty="0"/>
          </a:p>
        </p:txBody>
      </p:sp>
      <p:sp>
        <p:nvSpPr>
          <p:cNvPr id="3" name="Content Placeholder 2"/>
          <p:cNvSpPr>
            <a:spLocks noGrp="1"/>
          </p:cNvSpPr>
          <p:nvPr>
            <p:ph idx="1"/>
          </p:nvPr>
        </p:nvSpPr>
        <p:spPr>
          <a:blipFill>
            <a:blip r:embed="rId3"/>
            <a:tile tx="0" ty="0" sx="100000" sy="100000" flip="none" algn="tl"/>
          </a:blipFill>
          <a:ln>
            <a:solidFill>
              <a:srgbClr val="FF0000"/>
            </a:solidFill>
          </a:ln>
        </p:spPr>
        <p:txBody>
          <a:bodyPr/>
          <a:lstStyle/>
          <a:p>
            <a:endParaRPr lang="en-US" dirty="0"/>
          </a:p>
        </p:txBody>
      </p:sp>
      <p:sp>
        <p:nvSpPr>
          <p:cNvPr id="4" name="Oval 3"/>
          <p:cNvSpPr/>
          <p:nvPr/>
        </p:nvSpPr>
        <p:spPr>
          <a:xfrm>
            <a:off x="2438400" y="304800"/>
            <a:ext cx="5638800" cy="1143000"/>
          </a:xfrm>
          <a:prstGeom prst="ellipse">
            <a:avLst/>
          </a:prstGeom>
          <a:ln>
            <a:solidFill>
              <a:srgbClr val="FF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bn-IN" sz="3600" dirty="0" smtClean="0">
                <a:solidFill>
                  <a:srgbClr val="002060"/>
                </a:solidFill>
              </a:rPr>
              <a:t>উত্তর </a:t>
            </a:r>
            <a:endParaRPr lang="en-US" sz="3600" dirty="0">
              <a:solidFill>
                <a:srgbClr val="002060"/>
              </a:solidFill>
            </a:endParaRPr>
          </a:p>
        </p:txBody>
      </p:sp>
      <p:sp>
        <p:nvSpPr>
          <p:cNvPr id="5" name="Rectangle 4"/>
          <p:cNvSpPr/>
          <p:nvPr/>
        </p:nvSpPr>
        <p:spPr>
          <a:xfrm>
            <a:off x="457200" y="6096000"/>
            <a:ext cx="8305800" cy="762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০১৯১৭৬৩৬৪৮৬ </a:t>
            </a:r>
            <a:endParaRPr lang="en-US" dirty="0"/>
          </a:p>
        </p:txBody>
      </p:sp>
      <p:sp>
        <p:nvSpPr>
          <p:cNvPr id="6" name="Dodecagon 5"/>
          <p:cNvSpPr/>
          <p:nvPr/>
        </p:nvSpPr>
        <p:spPr>
          <a:xfrm>
            <a:off x="990600" y="1676400"/>
            <a:ext cx="7315200" cy="4267200"/>
          </a:xfrm>
          <a:prstGeom prst="dodecagon">
            <a:avLst/>
          </a:prstGeom>
          <a:ln>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bn-IN" dirty="0" smtClean="0">
                <a:solidFill>
                  <a:schemeClr val="tx1"/>
                </a:solidFill>
              </a:rPr>
              <a:t>কোনো না কোনো কারণে ব্যবসায় ক্ষতির সম্ভাবনাকে ব্যবসায় ঝুঁকি বলে। </a:t>
            </a:r>
            <a:r>
              <a:rPr lang="en-US" dirty="0" err="1" smtClean="0">
                <a:solidFill>
                  <a:schemeClr val="tx1"/>
                </a:solidFill>
              </a:rPr>
              <a:t>ঝু</a:t>
            </a:r>
            <a:r>
              <a:rPr lang="bn-IN" dirty="0" smtClean="0">
                <a:solidFill>
                  <a:schemeClr val="tx1"/>
                </a:solidFill>
              </a:rPr>
              <a:t>ঁ</a:t>
            </a:r>
            <a:r>
              <a:rPr lang="en-US" dirty="0" err="1" smtClean="0">
                <a:solidFill>
                  <a:schemeClr val="tx1"/>
                </a:solidFill>
              </a:rPr>
              <a:t>কি</a:t>
            </a:r>
            <a:r>
              <a:rPr lang="en-US" dirty="0" smtClean="0">
                <a:solidFill>
                  <a:schemeClr val="tx1"/>
                </a:solidFill>
              </a:rPr>
              <a:t> </a:t>
            </a:r>
            <a:r>
              <a:rPr lang="en-US" dirty="0" err="1" smtClean="0">
                <a:solidFill>
                  <a:schemeClr val="tx1"/>
                </a:solidFill>
              </a:rPr>
              <a:t>ছাড়া</a:t>
            </a:r>
            <a:r>
              <a:rPr lang="en-US" dirty="0" smtClean="0">
                <a:solidFill>
                  <a:schemeClr val="tx1"/>
                </a:solidFill>
              </a:rPr>
              <a:t> </a:t>
            </a:r>
            <a:r>
              <a:rPr lang="en-US" dirty="0" err="1" smtClean="0">
                <a:solidFill>
                  <a:schemeClr val="tx1"/>
                </a:solidFill>
              </a:rPr>
              <a:t>কোনো</a:t>
            </a:r>
            <a:r>
              <a:rPr lang="en-US" dirty="0" smtClean="0">
                <a:solidFill>
                  <a:schemeClr val="tx1"/>
                </a:solidFill>
              </a:rPr>
              <a:t> </a:t>
            </a:r>
            <a:r>
              <a:rPr lang="en-US" dirty="0" err="1" smtClean="0">
                <a:solidFill>
                  <a:schemeClr val="tx1"/>
                </a:solidFill>
              </a:rPr>
              <a:t>ব্যবসায়</a:t>
            </a:r>
            <a:r>
              <a:rPr lang="en-US" dirty="0" smtClean="0">
                <a:solidFill>
                  <a:schemeClr val="tx1"/>
                </a:solidFill>
              </a:rPr>
              <a:t> </a:t>
            </a:r>
            <a:r>
              <a:rPr lang="en-US" dirty="0" err="1" smtClean="0">
                <a:solidFill>
                  <a:schemeClr val="tx1"/>
                </a:solidFill>
              </a:rPr>
              <a:t>হয়</a:t>
            </a:r>
            <a:r>
              <a:rPr lang="en-US" dirty="0" smtClean="0">
                <a:solidFill>
                  <a:schemeClr val="tx1"/>
                </a:solidFill>
              </a:rPr>
              <a:t> </a:t>
            </a:r>
            <a:r>
              <a:rPr lang="en-US" dirty="0" err="1" smtClean="0">
                <a:solidFill>
                  <a:schemeClr val="tx1"/>
                </a:solidFill>
              </a:rPr>
              <a:t>না</a:t>
            </a:r>
            <a:r>
              <a:rPr lang="en-US" dirty="0" smtClean="0">
                <a:solidFill>
                  <a:schemeClr val="tx1"/>
                </a:solidFill>
              </a:rPr>
              <a:t>। </a:t>
            </a:r>
            <a:r>
              <a:rPr lang="en-US" dirty="0" err="1" smtClean="0">
                <a:solidFill>
                  <a:schemeClr val="tx1"/>
                </a:solidFill>
              </a:rPr>
              <a:t>প্রা</a:t>
            </a:r>
            <a:r>
              <a:rPr lang="bn-IN" dirty="0" smtClean="0">
                <a:solidFill>
                  <a:schemeClr val="tx1"/>
                </a:solidFill>
              </a:rPr>
              <a:t>কৃ্তিক ও অপ্রাকৃ্তিক কারণে ব্যবসায় প্রতিষ্ঠান ঝুঁকির সম্মুখীন হয়।প্রাকৃ্তিক কারগুলোর মধ্যে ঝড়,বন্যা,সাইক্লোন ,অতিবৃষ্টিপাত অন্যতম। এছাড়া চুরি -ডাকাতি,অপহরণ,অগ্নি,নৌ,রেল ও মটর দুর্ঘটনার কারণে ব্যবসায় প্রতিষ্টান ব্যাপক ক্ষয়ক্ষতির সম্মুখীন হয়। এসব ঝুঁকি পরিহার বা কমানোর ক্ষেত্রে বিমাকরণ একটি উত্তম উপায়। </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mph" presetSubtype="0" fill="hold" grpId="0" nodeType="clickEffect">
                                  <p:stCondLst>
                                    <p:cond delay="0"/>
                                  </p:stCondLst>
                                  <p:childTnLst>
                                    <p:anim calcmode="discrete" valueType="str">
                                      <p:cBhvr override="childStyle">
                                        <p:cTn id="13" dur="2000" fill="hold"/>
                                        <p:tgtEl>
                                          <p:spTgt spid="6"/>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endParaRPr lang="en-US" dirty="0"/>
          </a:p>
        </p:txBody>
      </p:sp>
      <p:sp>
        <p:nvSpPr>
          <p:cNvPr id="3" name="Content Placeholder 2"/>
          <p:cNvSpPr>
            <a:spLocks noGrp="1"/>
          </p:cNvSpPr>
          <p:nvPr>
            <p:ph idx="1"/>
          </p:nvPr>
        </p:nvSpPr>
        <p:spPr>
          <a:blipFill>
            <a:blip r:embed="rId2"/>
            <a:tile tx="0" ty="0" sx="100000" sy="100000" flip="none" algn="tl"/>
          </a:blipFill>
        </p:spPr>
        <p:txBody>
          <a:bodyPr/>
          <a:lstStyle/>
          <a:p>
            <a:endParaRPr lang="en-US" dirty="0"/>
          </a:p>
        </p:txBody>
      </p:sp>
      <p:sp>
        <p:nvSpPr>
          <p:cNvPr id="4" name="Rectangle 3"/>
          <p:cNvSpPr/>
          <p:nvPr/>
        </p:nvSpPr>
        <p:spPr>
          <a:xfrm>
            <a:off x="457200" y="6096000"/>
            <a:ext cx="8229600" cy="762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০১৯১৭৬৩৬৪৮৬ </a:t>
            </a:r>
            <a:endParaRPr lang="en-US" dirty="0"/>
          </a:p>
        </p:txBody>
      </p:sp>
      <p:sp>
        <p:nvSpPr>
          <p:cNvPr id="5" name="Rounded Rectangle 4"/>
          <p:cNvSpPr/>
          <p:nvPr/>
        </p:nvSpPr>
        <p:spPr>
          <a:xfrm>
            <a:off x="1905000" y="381000"/>
            <a:ext cx="6019800" cy="914400"/>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bn-IN" sz="3600" dirty="0" smtClean="0"/>
              <a:t>জীবন  বিমা </a:t>
            </a:r>
            <a:endParaRPr lang="en-US" sz="3600" dirty="0"/>
          </a:p>
        </p:txBody>
      </p:sp>
      <p:sp>
        <p:nvSpPr>
          <p:cNvPr id="6" name="Plaque 5"/>
          <p:cNvSpPr/>
          <p:nvPr/>
        </p:nvSpPr>
        <p:spPr>
          <a:xfrm>
            <a:off x="838200" y="1828800"/>
            <a:ext cx="7543800" cy="3733800"/>
          </a:xfrm>
          <a:prstGeom prst="plaqu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বিমা ব্যবসায়ে সবচেয়ে জনপ্রিয় হচ্ছে জীবন বিমা। যে চুক্তির মাধ্যমে বিমাকারী বিমা কিস্তির বিনিময়ে বিমা গ্রহণকারী ব্যক্তিকে বা তা নির্বাচিত ব্যক্তি বা উত্তরাধিকারীকে একতি বিশেষ সময়ের পরে বা বিমাগ্রহীতার মৃত্যুতে বিমাকৃত অর্থ প্রদান করে থাকে সেই চুক্তিকেই জীবন বিমা বলে। এ বিমার বিষয়বস্তু হচ্ছে মানুষের জীবন।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iterate type="lt">
                                    <p:tmPct val="0"/>
                                  </p:iterate>
                                  <p:childTnLst>
                                    <p:animMotion origin="layout" path="M 0 0  L 0 0.33302  E" pathEditMode="relative" ptsTypes="">
                                      <p:cBhvr>
                                        <p:cTn id="6" dur="2000" fill="hold"/>
                                        <p:tgtEl>
                                          <p:spTgt spid="5"/>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mph" presetSubtype="0" fill="hold" grpId="0" nodeType="clickEffect">
                                  <p:stCondLst>
                                    <p:cond delay="0"/>
                                  </p:stCondLst>
                                  <p:childTnLst>
                                    <p:anim calcmode="discrete" valueType="str">
                                      <p:cBhvr override="childStyle">
                                        <p:cTn id="10" dur="2000" fill="hold"/>
                                        <p:tgtEl>
                                          <p:spTgt spid="6"/>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1" nodeType="clickEffect">
                                  <p:stCondLst>
                                    <p:cond delay="0"/>
                                  </p:stCondLst>
                                  <p:iterate type="lt">
                                    <p:tmPct val="10000"/>
                                  </p:iterate>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anim calcmode="lin" valueType="num">
                                      <p:cBhvr>
                                        <p:cTn id="16" dur="2000" fill="hold"/>
                                        <p:tgtEl>
                                          <p:spTgt spid="5"/>
                                        </p:tgtEl>
                                        <p:attrNameLst>
                                          <p:attrName>ppt_w</p:attrName>
                                        </p:attrNameLst>
                                      </p:cBhvr>
                                      <p:tavLst>
                                        <p:tav tm="0" fmla="#ppt_w*sin(2.5*pi*$)">
                                          <p:val>
                                            <p:fltVal val="0"/>
                                          </p:val>
                                        </p:tav>
                                        <p:tav tm="100000">
                                          <p:val>
                                            <p:fltVal val="1"/>
                                          </p:val>
                                        </p:tav>
                                      </p:tavLst>
                                    </p:anim>
                                    <p:anim calcmode="lin" valueType="num">
                                      <p:cBhvr>
                                        <p:cTn id="17"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5" presetClass="entr" presetSubtype="0" fill="hold" grpId="1"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25" dur="1000" fill="hold"/>
                                        <p:tgtEl>
                                          <p:spTgt spid="6"/>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endParaRPr lang="en-US" dirty="0"/>
          </a:p>
        </p:txBody>
      </p:sp>
      <p:sp>
        <p:nvSpPr>
          <p:cNvPr id="3" name="Content Placeholder 2"/>
          <p:cNvSpPr>
            <a:spLocks noGrp="1"/>
          </p:cNvSpPr>
          <p:nvPr>
            <p:ph idx="1"/>
          </p:nvPr>
        </p:nvSpPr>
        <p:spPr>
          <a:solidFill>
            <a:schemeClr val="accent6"/>
          </a:solidFill>
          <a:ln>
            <a:solidFill>
              <a:schemeClr val="tx1"/>
            </a:solidFill>
          </a:ln>
        </p:spPr>
        <p:txBody>
          <a:bodyPr/>
          <a:lstStyle/>
          <a:p>
            <a:endParaRPr lang="en-US" dirty="0"/>
          </a:p>
        </p:txBody>
      </p:sp>
      <p:sp>
        <p:nvSpPr>
          <p:cNvPr id="4" name="Rounded Rectangle 3"/>
          <p:cNvSpPr/>
          <p:nvPr/>
        </p:nvSpPr>
        <p:spPr>
          <a:xfrm>
            <a:off x="1752600" y="381000"/>
            <a:ext cx="5562600" cy="914400"/>
          </a:xfrm>
          <a:prstGeom prst="roundRect">
            <a:avLst/>
          </a:prstGeom>
          <a:ln>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bn-IN" sz="3200" dirty="0" smtClean="0">
                <a:solidFill>
                  <a:schemeClr val="tx1"/>
                </a:solidFill>
              </a:rPr>
              <a:t>নিচের চিত্রগুলো লক্ষ কর </a:t>
            </a:r>
            <a:endParaRPr lang="en-US" sz="3200" dirty="0">
              <a:solidFill>
                <a:schemeClr val="tx1"/>
              </a:solidFill>
            </a:endParaRPr>
          </a:p>
        </p:txBody>
      </p:sp>
      <p:sp>
        <p:nvSpPr>
          <p:cNvPr id="5" name="Rectangle 4"/>
          <p:cNvSpPr/>
          <p:nvPr/>
        </p:nvSpPr>
        <p:spPr>
          <a:xfrm>
            <a:off x="457200" y="6096000"/>
            <a:ext cx="8229600" cy="76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dirty="0" smtClean="0">
                <a:solidFill>
                  <a:schemeClr val="tx1"/>
                </a:solidFill>
              </a:rPr>
              <a:t>         </a:t>
            </a:r>
            <a:r>
              <a:rPr lang="bn-IN" dirty="0" smtClean="0">
                <a:solidFill>
                  <a:schemeClr val="tx1"/>
                </a:solidFill>
              </a:rPr>
              <a:t>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০১৯১৭৬৩৬৪৮৬ </a:t>
            </a:r>
            <a:endParaRPr lang="en-US" dirty="0"/>
          </a:p>
        </p:txBody>
      </p:sp>
      <p:sp>
        <p:nvSpPr>
          <p:cNvPr id="6" name="Rectangle 5"/>
          <p:cNvSpPr/>
          <p:nvPr/>
        </p:nvSpPr>
        <p:spPr>
          <a:xfrm>
            <a:off x="533400" y="1828800"/>
            <a:ext cx="3810000" cy="29718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4648200" y="1828800"/>
            <a:ext cx="3810000" cy="28956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7" name="Picture 3" descr="C:\Users\sagor khan\Downloads\c7.jpg"/>
          <p:cNvPicPr>
            <a:picLocks noChangeAspect="1" noChangeArrowheads="1"/>
          </p:cNvPicPr>
          <p:nvPr/>
        </p:nvPicPr>
        <p:blipFill>
          <a:blip r:embed="rId2"/>
          <a:srcRect/>
          <a:stretch>
            <a:fillRect/>
          </a:stretch>
        </p:blipFill>
        <p:spPr bwMode="auto">
          <a:xfrm>
            <a:off x="609600" y="1828800"/>
            <a:ext cx="3733800" cy="2971800"/>
          </a:xfrm>
          <a:prstGeom prst="rect">
            <a:avLst/>
          </a:prstGeom>
          <a:ln w="88900" cap="sq" cmpd="thickThin">
            <a:solidFill>
              <a:srgbClr val="FF0000"/>
            </a:solidFill>
            <a:prstDash val="solid"/>
            <a:miter lim="800000"/>
          </a:ln>
          <a:effectLst>
            <a:innerShdw blurRad="76200">
              <a:srgbClr val="000000"/>
            </a:innerShdw>
          </a:effectLst>
        </p:spPr>
      </p:pic>
      <p:sp>
        <p:nvSpPr>
          <p:cNvPr id="10" name="Rounded Rectangle 9"/>
          <p:cNvSpPr/>
          <p:nvPr/>
        </p:nvSpPr>
        <p:spPr>
          <a:xfrm>
            <a:off x="457200" y="4953000"/>
            <a:ext cx="2819400" cy="4572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err="1" smtClean="0"/>
              <a:t>প্রিমিয়াম</a:t>
            </a:r>
            <a:r>
              <a:rPr lang="en-US" sz="2000" dirty="0" smtClean="0"/>
              <a:t> </a:t>
            </a:r>
            <a:r>
              <a:rPr lang="en-US" sz="2000" dirty="0" err="1" smtClean="0"/>
              <a:t>জমা</a:t>
            </a:r>
            <a:r>
              <a:rPr lang="en-US" sz="2000" dirty="0" smtClean="0"/>
              <a:t> </a:t>
            </a:r>
            <a:endParaRPr lang="en-US" sz="2000" dirty="0"/>
          </a:p>
        </p:txBody>
      </p:sp>
      <p:pic>
        <p:nvPicPr>
          <p:cNvPr id="1026" name="Picture 2" descr="C:\Users\sagor khan\Downloads\আ১৮.jpg"/>
          <p:cNvPicPr>
            <a:picLocks noChangeAspect="1" noChangeArrowheads="1"/>
          </p:cNvPicPr>
          <p:nvPr/>
        </p:nvPicPr>
        <p:blipFill>
          <a:blip r:embed="rId3"/>
          <a:srcRect/>
          <a:stretch>
            <a:fillRect/>
          </a:stretch>
        </p:blipFill>
        <p:spPr bwMode="auto">
          <a:xfrm>
            <a:off x="4648200" y="1828800"/>
            <a:ext cx="3810000" cy="2971800"/>
          </a:xfrm>
          <a:prstGeom prst="rect">
            <a:avLst/>
          </a:prstGeom>
          <a:ln w="88900" cap="sq" cmpd="thickThin">
            <a:solidFill>
              <a:srgbClr val="FF0000"/>
            </a:solidFill>
            <a:prstDash val="solid"/>
            <a:miter lim="800000"/>
          </a:ln>
          <a:effectLst>
            <a:innerShdw blurRad="76200">
              <a:srgbClr val="000000"/>
            </a:innerShdw>
          </a:effectLst>
        </p:spPr>
      </p:pic>
      <p:sp>
        <p:nvSpPr>
          <p:cNvPr id="11" name="Rounded Rectangle 10"/>
          <p:cNvSpPr/>
          <p:nvPr/>
        </p:nvSpPr>
        <p:spPr>
          <a:xfrm>
            <a:off x="5715000" y="4876800"/>
            <a:ext cx="3048000" cy="762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err="1" smtClean="0"/>
              <a:t>মেয়াদ</a:t>
            </a:r>
            <a:r>
              <a:rPr lang="en-US" sz="2000" dirty="0" smtClean="0"/>
              <a:t> </a:t>
            </a:r>
            <a:r>
              <a:rPr lang="en-US" sz="2000" dirty="0" err="1" smtClean="0"/>
              <a:t>শেষে</a:t>
            </a:r>
            <a:r>
              <a:rPr lang="bn-IN" sz="2000" dirty="0" smtClean="0"/>
              <a:t> বিমার দাবি  </a:t>
            </a:r>
            <a:r>
              <a:rPr lang="en-US" sz="2000" dirty="0" smtClean="0"/>
              <a:t> </a:t>
            </a:r>
            <a:r>
              <a:rPr lang="en-US" sz="2000" dirty="0" err="1" smtClean="0"/>
              <a:t>পরিশোধ</a:t>
            </a:r>
            <a:r>
              <a:rPr lang="en-US" sz="2000" dirty="0" smtClean="0"/>
              <a:t> </a:t>
            </a:r>
            <a:endParaRPr lang="en-US" sz="2000" dirty="0"/>
          </a:p>
        </p:txBody>
      </p:sp>
      <p:sp>
        <p:nvSpPr>
          <p:cNvPr id="12" name="Oval 11"/>
          <p:cNvSpPr/>
          <p:nvPr/>
        </p:nvSpPr>
        <p:spPr>
          <a:xfrm>
            <a:off x="3505200" y="4876800"/>
            <a:ext cx="2057400" cy="1219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bn-IN" sz="2400" dirty="0" smtClean="0"/>
              <a:t>জীবন বিমা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xit" presetSubtype="16" fill="hold" nodeType="clickEffect">
                                  <p:stCondLst>
                                    <p:cond delay="0"/>
                                  </p:stCondLst>
                                  <p:childTnLst>
                                    <p:animEffect transition="out" filter="box(in)">
                                      <p:cBhvr>
                                        <p:cTn id="18" dur="500"/>
                                        <p:tgtEl>
                                          <p:spTgt spid="1027"/>
                                        </p:tgtEl>
                                      </p:cBhvr>
                                    </p:animEffect>
                                    <p:set>
                                      <p:cBhvr>
                                        <p:cTn id="19" dur="1" fill="hold">
                                          <p:stCondLst>
                                            <p:cond delay="499"/>
                                          </p:stCondLst>
                                        </p:cTn>
                                        <p:tgtEl>
                                          <p:spTgt spid="1027"/>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nodeType="clickEffect">
                                  <p:stCondLst>
                                    <p:cond delay="0"/>
                                  </p:stCondLst>
                                  <p:childTnLst>
                                    <p:set>
                                      <p:cBhvr>
                                        <p:cTn id="23" dur="1" fill="hold">
                                          <p:stCondLst>
                                            <p:cond delay="0"/>
                                          </p:stCondLst>
                                        </p:cTn>
                                        <p:tgtEl>
                                          <p:spTgt spid="1026"/>
                                        </p:tgtEl>
                                        <p:attrNameLst>
                                          <p:attrName>style.visibility</p:attrName>
                                        </p:attrNameLst>
                                      </p:cBhvr>
                                      <p:to>
                                        <p:strVal val="visible"/>
                                      </p:to>
                                    </p:set>
                                    <p:anim calcmode="lin" valueType="num">
                                      <p:cBhvr>
                                        <p:cTn id="24" dur="500" decel="50000" fill="hold">
                                          <p:stCondLst>
                                            <p:cond delay="0"/>
                                          </p:stCondLst>
                                        </p:cTn>
                                        <p:tgtEl>
                                          <p:spTgt spid="1026"/>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1026"/>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1026"/>
                                        </p:tgtEl>
                                        <p:attrNameLst>
                                          <p:attrName>ppt_w</p:attrName>
                                        </p:attrNameLst>
                                      </p:cBhvr>
                                      <p:tavLst>
                                        <p:tav tm="0">
                                          <p:val>
                                            <p:strVal val="#ppt_w*.05"/>
                                          </p:val>
                                        </p:tav>
                                        <p:tav tm="100000">
                                          <p:val>
                                            <p:strVal val="#ppt_w"/>
                                          </p:val>
                                        </p:tav>
                                      </p:tavLst>
                                    </p:anim>
                                    <p:anim calcmode="lin" valueType="num">
                                      <p:cBhvr>
                                        <p:cTn id="27" dur="1000" fill="hold"/>
                                        <p:tgtEl>
                                          <p:spTgt spid="1026"/>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1026"/>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1026"/>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1026"/>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endParaRPr lang="en-US" dirty="0"/>
          </a:p>
        </p:txBody>
      </p:sp>
      <p:sp>
        <p:nvSpPr>
          <p:cNvPr id="3" name="Content Placeholder 2"/>
          <p:cNvSpPr>
            <a:spLocks noGrp="1"/>
          </p:cNvSpPr>
          <p:nvPr>
            <p:ph idx="1"/>
          </p:nvPr>
        </p:nvSpPr>
        <p:spPr>
          <a:blipFill>
            <a:blip r:embed="rId3"/>
            <a:tile tx="0" ty="0" sx="100000" sy="100000" flip="none" algn="tl"/>
          </a:blipFill>
          <a:ln>
            <a:solidFill>
              <a:srgbClr val="FF0000"/>
            </a:solidFill>
          </a:ln>
        </p:spPr>
        <p:txBody>
          <a:bodyPr/>
          <a:lstStyle/>
          <a:p>
            <a:endParaRPr lang="en-US" dirty="0"/>
          </a:p>
        </p:txBody>
      </p:sp>
      <p:sp>
        <p:nvSpPr>
          <p:cNvPr id="4" name="Rounded Rectangle 3"/>
          <p:cNvSpPr/>
          <p:nvPr/>
        </p:nvSpPr>
        <p:spPr>
          <a:xfrm>
            <a:off x="2057400" y="381000"/>
            <a:ext cx="6019800" cy="914400"/>
          </a:xfrm>
          <a:prstGeom prst="roundRect">
            <a:avLst/>
          </a:prstGeom>
          <a:ln>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3200" dirty="0" err="1" smtClean="0">
                <a:solidFill>
                  <a:schemeClr val="tx1"/>
                </a:solidFill>
              </a:rPr>
              <a:t>অগ্নি</a:t>
            </a:r>
            <a:r>
              <a:rPr lang="en-US" sz="3200" dirty="0" smtClean="0">
                <a:solidFill>
                  <a:schemeClr val="tx1"/>
                </a:solidFill>
              </a:rPr>
              <a:t> </a:t>
            </a:r>
            <a:r>
              <a:rPr lang="en-US" sz="3200" dirty="0" err="1" smtClean="0">
                <a:solidFill>
                  <a:schemeClr val="tx1"/>
                </a:solidFill>
              </a:rPr>
              <a:t>বিমা</a:t>
            </a:r>
            <a:r>
              <a:rPr lang="en-US" sz="3200" dirty="0" smtClean="0">
                <a:solidFill>
                  <a:schemeClr val="tx1"/>
                </a:solidFill>
              </a:rPr>
              <a:t> </a:t>
            </a:r>
            <a:endParaRPr lang="en-US" sz="3200" dirty="0">
              <a:solidFill>
                <a:schemeClr val="tx1"/>
              </a:solidFill>
            </a:endParaRPr>
          </a:p>
        </p:txBody>
      </p:sp>
      <p:sp>
        <p:nvSpPr>
          <p:cNvPr id="5" name="Flowchart: Stored Data 4"/>
          <p:cNvSpPr/>
          <p:nvPr/>
        </p:nvSpPr>
        <p:spPr>
          <a:xfrm>
            <a:off x="990600" y="1752600"/>
            <a:ext cx="7543800" cy="3962400"/>
          </a:xfrm>
          <a:prstGeom prst="flowChartOnlineStorage">
            <a:avLst/>
          </a:prstGeom>
          <a:ln>
            <a:solidFill>
              <a:srgbClr val="FF00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bn-IN" sz="2400" dirty="0" smtClean="0">
                <a:solidFill>
                  <a:schemeClr val="tx1"/>
                </a:solidFill>
              </a:rPr>
              <a:t>যে বিমা চুক্তির মাধ্যমে বিমা গ্রহীতা ব্যক্তিকে অগ্নিজনিত  ক্ষতির জন্য ক্ষতিপূরণ দান করা হয় তাকে অগ্নি বিমা বলে। সাধারণত পণ্য,ঘরবাড়ি,গুদাম,কারখানা,যন্ত্রপাতি ইত্যাদি আগুনে পুড়ে যাওয়া থেকে সুরক্ষার জন্য অগ্নি বিমা করা হয়। </a:t>
            </a:r>
            <a:endParaRPr lang="en-US" sz="2400" dirty="0">
              <a:solidFill>
                <a:schemeClr val="tx1"/>
              </a:solidFill>
            </a:endParaRPr>
          </a:p>
        </p:txBody>
      </p:sp>
      <p:sp>
        <p:nvSpPr>
          <p:cNvPr id="6" name="Rectangle 5"/>
          <p:cNvSpPr/>
          <p:nvPr/>
        </p:nvSpPr>
        <p:spPr>
          <a:xfrm>
            <a:off x="457200" y="6096000"/>
            <a:ext cx="8229600" cy="762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০১৯১৭৬৩৬৪৮৬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7" dur="1000" fill="hold"/>
                                        <p:tgtEl>
                                          <p:spTgt spid="5"/>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endParaRPr lang="en-US" dirty="0"/>
          </a:p>
        </p:txBody>
      </p:sp>
      <p:sp>
        <p:nvSpPr>
          <p:cNvPr id="3" name="Content Placeholder 2"/>
          <p:cNvSpPr>
            <a:spLocks noGrp="1"/>
          </p:cNvSpPr>
          <p:nvPr>
            <p:ph idx="1"/>
          </p:nvPr>
        </p:nvSpPr>
        <p:spPr>
          <a:solidFill>
            <a:schemeClr val="accent2">
              <a:lumMod val="60000"/>
              <a:lumOff val="40000"/>
            </a:schemeClr>
          </a:solidFill>
          <a:ln>
            <a:solidFill>
              <a:srgbClr val="FF0000"/>
            </a:solidFill>
          </a:ln>
        </p:spPr>
        <p:txBody>
          <a:bodyPr/>
          <a:lstStyle/>
          <a:p>
            <a:endParaRPr lang="en-US" dirty="0"/>
          </a:p>
        </p:txBody>
      </p:sp>
      <p:sp>
        <p:nvSpPr>
          <p:cNvPr id="4" name="Rectangle 3"/>
          <p:cNvSpPr/>
          <p:nvPr/>
        </p:nvSpPr>
        <p:spPr>
          <a:xfrm>
            <a:off x="2438400" y="381000"/>
            <a:ext cx="5562600" cy="9144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নিচের চিত্রগুলো লক্ষ কর </a:t>
            </a:r>
            <a:endParaRPr lang="en-US" sz="3200" dirty="0"/>
          </a:p>
        </p:txBody>
      </p:sp>
      <p:sp>
        <p:nvSpPr>
          <p:cNvPr id="5" name="Rectangle 4"/>
          <p:cNvSpPr/>
          <p:nvPr/>
        </p:nvSpPr>
        <p:spPr>
          <a:xfrm>
            <a:off x="457200" y="6096000"/>
            <a:ext cx="8229600" cy="76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০১৯১৭৬৩৬৪৮৬ </a:t>
            </a:r>
            <a:endParaRPr lang="en-US" dirty="0"/>
          </a:p>
        </p:txBody>
      </p:sp>
      <p:sp>
        <p:nvSpPr>
          <p:cNvPr id="6" name="Rectangle 5"/>
          <p:cNvSpPr/>
          <p:nvPr/>
        </p:nvSpPr>
        <p:spPr>
          <a:xfrm>
            <a:off x="762000" y="1981200"/>
            <a:ext cx="3429000" cy="28956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4648200" y="2057400"/>
            <a:ext cx="3429000" cy="28956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imagesআ৯.jpg"/>
          <p:cNvPicPr>
            <a:picLocks noChangeAspect="1" noChangeArrowheads="1"/>
          </p:cNvPicPr>
          <p:nvPr/>
        </p:nvPicPr>
        <p:blipFill>
          <a:blip r:embed="rId3"/>
          <a:srcRect/>
          <a:stretch>
            <a:fillRect/>
          </a:stretch>
        </p:blipFill>
        <p:spPr bwMode="auto">
          <a:xfrm>
            <a:off x="685800" y="1981200"/>
            <a:ext cx="3505200" cy="2971800"/>
          </a:xfrm>
          <a:prstGeom prst="rect">
            <a:avLst/>
          </a:prstGeom>
          <a:ln w="88900" cap="sq" cmpd="thickThin">
            <a:solidFill>
              <a:srgbClr val="FF0000"/>
            </a:solidFill>
            <a:prstDash val="solid"/>
            <a:miter lim="800000"/>
          </a:ln>
          <a:effectLst>
            <a:innerShdw blurRad="76200">
              <a:srgbClr val="000000"/>
            </a:innerShdw>
          </a:effectLst>
        </p:spPr>
      </p:pic>
      <p:pic>
        <p:nvPicPr>
          <p:cNvPr id="8" name="Picture 2" descr="C:\Users\sagor khan\Downloads\indexআ৮.jpg"/>
          <p:cNvPicPr>
            <a:picLocks noChangeAspect="1" noChangeArrowheads="1"/>
          </p:cNvPicPr>
          <p:nvPr/>
        </p:nvPicPr>
        <p:blipFill>
          <a:blip r:embed="rId4"/>
          <a:srcRect/>
          <a:stretch>
            <a:fillRect/>
          </a:stretch>
        </p:blipFill>
        <p:spPr bwMode="auto">
          <a:xfrm>
            <a:off x="4648200" y="1981200"/>
            <a:ext cx="3505200" cy="2971800"/>
          </a:xfrm>
          <a:prstGeom prst="rect">
            <a:avLst/>
          </a:prstGeom>
          <a:ln w="88900" cap="sq" cmpd="thickThin">
            <a:solidFill>
              <a:srgbClr val="FF0000"/>
            </a:solidFill>
            <a:prstDash val="solid"/>
            <a:miter lim="800000"/>
          </a:ln>
          <a:effectLst>
            <a:innerShdw blurRad="76200">
              <a:srgbClr val="000000"/>
            </a:innerShdw>
          </a:effectLst>
        </p:spPr>
      </p:pic>
      <p:sp>
        <p:nvSpPr>
          <p:cNvPr id="10" name="Oval 9"/>
          <p:cNvSpPr/>
          <p:nvPr/>
        </p:nvSpPr>
        <p:spPr>
          <a:xfrm>
            <a:off x="762000" y="5105400"/>
            <a:ext cx="5791200" cy="8382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000" dirty="0" smtClean="0">
                <a:solidFill>
                  <a:schemeClr val="tx1"/>
                </a:solidFill>
              </a:rPr>
              <a:t>আগুনে পুড়ে যাওয়া থেকে সুরক্ষার জন্য অগ্নি বিমা করা হয়। </a:t>
            </a:r>
            <a:endParaRPr lang="en-US" sz="2000" dirty="0">
              <a:solidFill>
                <a:schemeClr val="tx1"/>
              </a:solidFill>
            </a:endParaRPr>
          </a:p>
        </p:txBody>
      </p:sp>
      <p:sp>
        <p:nvSpPr>
          <p:cNvPr id="11" name="Rounded Rectangle 10"/>
          <p:cNvSpPr/>
          <p:nvPr/>
        </p:nvSpPr>
        <p:spPr>
          <a:xfrm>
            <a:off x="6553200" y="5029200"/>
            <a:ext cx="1905000" cy="914400"/>
          </a:xfrm>
          <a:prstGeom prst="roundRect">
            <a:avLst/>
          </a:prstGeom>
          <a:ln>
            <a:solidFill>
              <a:srgbClr val="FF000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2400" dirty="0" smtClean="0">
                <a:solidFill>
                  <a:schemeClr val="tx1"/>
                </a:solidFill>
              </a:rPr>
              <a:t>অগ্নি কান্ড </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heel(4)">
                                      <p:cBhvr>
                                        <p:cTn id="14" dur="20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2" dur="1000" fill="hold"/>
                                        <p:tgtEl>
                                          <p:spTgt spid="8"/>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lstStyle/>
          <a:p>
            <a:endParaRPr lang="en-US" dirty="0"/>
          </a:p>
        </p:txBody>
      </p:sp>
      <p:sp>
        <p:nvSpPr>
          <p:cNvPr id="3" name="Content Placeholder 2"/>
          <p:cNvSpPr>
            <a:spLocks noGrp="1"/>
          </p:cNvSpPr>
          <p:nvPr>
            <p:ph idx="1"/>
          </p:nvPr>
        </p:nvSpPr>
        <p:spPr>
          <a:solidFill>
            <a:schemeClr val="accent1"/>
          </a:solidFill>
        </p:spPr>
        <p:txBody>
          <a:bodyPr/>
          <a:lstStyle/>
          <a:p>
            <a:endParaRPr lang="en-US" dirty="0"/>
          </a:p>
        </p:txBody>
      </p:sp>
      <p:sp>
        <p:nvSpPr>
          <p:cNvPr id="4" name="Oval 3"/>
          <p:cNvSpPr/>
          <p:nvPr/>
        </p:nvSpPr>
        <p:spPr>
          <a:xfrm>
            <a:off x="2743200" y="304800"/>
            <a:ext cx="4495800" cy="10668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smtClean="0"/>
              <a:t>নৌ বিমা </a:t>
            </a:r>
            <a:endParaRPr lang="en-US" sz="4000" dirty="0"/>
          </a:p>
        </p:txBody>
      </p:sp>
      <p:sp>
        <p:nvSpPr>
          <p:cNvPr id="5" name="Rectangle 4"/>
          <p:cNvSpPr/>
          <p:nvPr/>
        </p:nvSpPr>
        <p:spPr>
          <a:xfrm>
            <a:off x="533400" y="6096000"/>
            <a:ext cx="8153400" cy="762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০১৯১৭৬৩৬৪৮৬ </a:t>
            </a:r>
            <a:endParaRPr lang="en-US" dirty="0"/>
          </a:p>
        </p:txBody>
      </p:sp>
      <p:sp>
        <p:nvSpPr>
          <p:cNvPr id="6" name="Round Diagonal Corner Rectangle 5"/>
          <p:cNvSpPr/>
          <p:nvPr/>
        </p:nvSpPr>
        <p:spPr>
          <a:xfrm>
            <a:off x="1143000" y="1828800"/>
            <a:ext cx="7086600" cy="3886200"/>
          </a:xfrm>
          <a:prstGeom prst="round2Diag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bn-IN" sz="2000" dirty="0" smtClean="0"/>
              <a:t>যে বিমায় নদী ও সামুদ্রিক যাত্রা থেকে </a:t>
            </a:r>
            <a:r>
              <a:rPr lang="bn-IN" sz="2000" smtClean="0"/>
              <a:t>সৃষ্ট ঝুঁকি </a:t>
            </a:r>
            <a:r>
              <a:rPr lang="bn-IN" sz="2000" dirty="0" smtClean="0"/>
              <a:t>জন্য ক্ষতিপূরণ দেয়ার প্রতিশ্রুতি দেওয়া হয় তাকে নৌ বিমা বলে। সারা পৃ্থিবীর ব্যবসায়-বাণিজ্যর অধিকাংশ পণ্যেই নৌপথে পরিবাহিত হয়। তাই  নৌপথে  বিরাজমান ঝড়-ঝঞ্ছা,ঢেউ,সুনামি,দস্যুতা, যুদ্ধ –বিগ্রহসহ সকল </a:t>
            </a:r>
            <a:r>
              <a:rPr lang="bn-IN" sz="2000" smtClean="0"/>
              <a:t>প্রকার ঝুঁকি </a:t>
            </a:r>
            <a:r>
              <a:rPr lang="bn-IN" sz="2000" dirty="0" smtClean="0"/>
              <a:t>এড়াতে নৌ বিমা করা  হয়। </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xit" presetSubtype="10" fill="hold" grpId="0" nodeType="clickEffect">
                                  <p:stCondLst>
                                    <p:cond delay="0"/>
                                  </p:stCondLst>
                                  <p:childTnLst>
                                    <p:animEffect transition="out" filter="blinds(horizontal)">
                                      <p:cBhvr>
                                        <p:cTn id="18" dur="500"/>
                                        <p:tgtEl>
                                          <p:spTgt spid="6"/>
                                        </p:tgtEl>
                                      </p:cBhvr>
                                    </p:animEffect>
                                    <p:set>
                                      <p:cBhvr>
                                        <p:cTn id="19" dur="1" fill="hold">
                                          <p:stCondLst>
                                            <p:cond delay="499"/>
                                          </p:stCondLst>
                                        </p:cTn>
                                        <p:tgtEl>
                                          <p:spTgt spid="6"/>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grpId="1"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heel(4)">
                                      <p:cBhvr>
                                        <p:cTn id="2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6"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a:ln>
            <a:solidFill>
              <a:schemeClr val="tx1"/>
            </a:solidFill>
          </a:ln>
        </p:spPr>
        <p:txBody>
          <a:bodyPr/>
          <a:lstStyle/>
          <a:p>
            <a:endParaRPr lang="en-US" dirty="0"/>
          </a:p>
        </p:txBody>
      </p:sp>
      <p:sp>
        <p:nvSpPr>
          <p:cNvPr id="3" name="Content Placeholder 2"/>
          <p:cNvSpPr>
            <a:spLocks noGrp="1"/>
          </p:cNvSpPr>
          <p:nvPr>
            <p:ph idx="1"/>
          </p:nvPr>
        </p:nvSpPr>
        <p:spPr>
          <a:solidFill>
            <a:srgbClr val="00B050"/>
          </a:solidFill>
          <a:ln>
            <a:solidFill>
              <a:srgbClr val="FF0000"/>
            </a:solidFill>
          </a:ln>
        </p:spPr>
        <p:txBody>
          <a:bodyPr/>
          <a:lstStyle/>
          <a:p>
            <a:pPr>
              <a:buNone/>
            </a:pPr>
            <a:endParaRPr lang="en-US" dirty="0"/>
          </a:p>
        </p:txBody>
      </p:sp>
      <p:sp>
        <p:nvSpPr>
          <p:cNvPr id="4" name="Oval 3"/>
          <p:cNvSpPr/>
          <p:nvPr/>
        </p:nvSpPr>
        <p:spPr>
          <a:xfrm>
            <a:off x="2286000" y="304800"/>
            <a:ext cx="5105400" cy="10668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দলীয় কাজ </a:t>
            </a:r>
            <a:endParaRPr lang="en-US" sz="3200" dirty="0"/>
          </a:p>
        </p:txBody>
      </p:sp>
      <p:sp>
        <p:nvSpPr>
          <p:cNvPr id="5" name="Oval 4"/>
          <p:cNvSpPr/>
          <p:nvPr/>
        </p:nvSpPr>
        <p:spPr>
          <a:xfrm>
            <a:off x="914400" y="1905000"/>
            <a:ext cx="4419600" cy="38862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6" name="Content Placeholder 7" descr="IMG20190915133318.jpg"/>
          <p:cNvPicPr>
            <a:picLocks noChangeAspect="1"/>
          </p:cNvPicPr>
          <p:nvPr/>
        </p:nvPicPr>
        <p:blipFill>
          <a:blip r:embed="rId2" cstate="print"/>
          <a:stretch>
            <a:fillRect/>
          </a:stretch>
        </p:blipFill>
        <p:spPr>
          <a:xfrm>
            <a:off x="914400" y="1905000"/>
            <a:ext cx="4419600" cy="38862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Frame 7"/>
          <p:cNvSpPr/>
          <p:nvPr/>
        </p:nvSpPr>
        <p:spPr>
          <a:xfrm>
            <a:off x="5715000" y="1981200"/>
            <a:ext cx="2971800" cy="3733800"/>
          </a:xfrm>
          <a:prstGeom prst="fram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smtClean="0">
                <a:solidFill>
                  <a:schemeClr val="tx1"/>
                </a:solidFill>
              </a:rPr>
              <a:t>বিভিন্ন প্রকার বিমার  </a:t>
            </a:r>
            <a:r>
              <a:rPr lang="bn-IN" sz="3200" dirty="0" smtClean="0">
                <a:solidFill>
                  <a:schemeClr val="tx1"/>
                </a:solidFill>
              </a:rPr>
              <a:t>নাম লিখ? </a:t>
            </a:r>
            <a:endParaRPr lang="en-US" sz="3200" dirty="0">
              <a:solidFill>
                <a:schemeClr val="tx1"/>
              </a:solidFill>
            </a:endParaRPr>
          </a:p>
        </p:txBody>
      </p:sp>
      <p:sp>
        <p:nvSpPr>
          <p:cNvPr id="9" name="Rectangle 8"/>
          <p:cNvSpPr/>
          <p:nvPr/>
        </p:nvSpPr>
        <p:spPr>
          <a:xfrm>
            <a:off x="457200" y="6096000"/>
            <a:ext cx="8229600" cy="762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০১৯১৭৬৩৬৪৮৬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1" presetClass="entr" presetSubtype="4"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4)">
                                      <p:cBhvr>
                                        <p:cTn id="11" dur="2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xit" presetSubtype="0" fill="hold" grpId="0" nodeType="clickEffect">
                                  <p:stCondLst>
                                    <p:cond delay="0"/>
                                  </p:stCondLst>
                                  <p:childTnLst>
                                    <p:animEffect transition="out" filter="dissolve">
                                      <p:cBhvr>
                                        <p:cTn id="15" dur="500"/>
                                        <p:tgtEl>
                                          <p:spTgt spid="8"/>
                                        </p:tgtEl>
                                      </p:cBhvr>
                                    </p:animEffect>
                                    <p:set>
                                      <p:cBhvr>
                                        <p:cTn id="16"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endParaRPr lang="en-US" dirty="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ounded Rectangle 3"/>
          <p:cNvSpPr/>
          <p:nvPr/>
        </p:nvSpPr>
        <p:spPr>
          <a:xfrm>
            <a:off x="2743200" y="381000"/>
            <a:ext cx="3733800" cy="9144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bn-IN" sz="4000" dirty="0" smtClean="0"/>
              <a:t>উত্তর </a:t>
            </a:r>
            <a:endParaRPr lang="en-US" sz="4000" dirty="0"/>
          </a:p>
        </p:txBody>
      </p:sp>
      <p:sp>
        <p:nvSpPr>
          <p:cNvPr id="5" name="Rectangle 4"/>
          <p:cNvSpPr/>
          <p:nvPr/>
        </p:nvSpPr>
        <p:spPr>
          <a:xfrm>
            <a:off x="457200" y="6096000"/>
            <a:ext cx="8229600" cy="762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০১৯১৭৬৩৬৪৮৬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4)">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a:ln>
            <a:solidFill>
              <a:srgbClr val="FF0000"/>
            </a:solidFill>
          </a:ln>
        </p:spPr>
        <p:txBody>
          <a:bodyPr/>
          <a:lstStyle/>
          <a:p>
            <a:endParaRPr lang="en-US" dirty="0"/>
          </a:p>
        </p:txBody>
      </p:sp>
      <p:sp>
        <p:nvSpPr>
          <p:cNvPr id="3" name="Content Placeholder 2"/>
          <p:cNvSpPr>
            <a:spLocks noGrp="1"/>
          </p:cNvSpPr>
          <p:nvPr>
            <p:ph idx="1"/>
          </p:nvPr>
        </p:nvSpPr>
        <p:spPr>
          <a:solidFill>
            <a:schemeClr val="bg2">
              <a:lumMod val="75000"/>
            </a:schemeClr>
          </a:solidFill>
          <a:ln>
            <a:solidFill>
              <a:srgbClr val="FF0000"/>
            </a:solidFill>
          </a:ln>
        </p:spPr>
        <p:txBody>
          <a:bodyPr/>
          <a:lstStyle/>
          <a:p>
            <a:endParaRPr lang="en-US" dirty="0"/>
          </a:p>
        </p:txBody>
      </p:sp>
      <p:sp>
        <p:nvSpPr>
          <p:cNvPr id="4" name="Rectangle 3"/>
          <p:cNvSpPr/>
          <p:nvPr/>
        </p:nvSpPr>
        <p:spPr>
          <a:xfrm>
            <a:off x="457200" y="6096000"/>
            <a:ext cx="8229600" cy="762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০১৯১৭৬৩৬৪৮৬ </a:t>
            </a:r>
            <a:endParaRPr lang="en-US" dirty="0"/>
          </a:p>
        </p:txBody>
      </p:sp>
      <p:sp>
        <p:nvSpPr>
          <p:cNvPr id="5" name="Oval 4"/>
          <p:cNvSpPr/>
          <p:nvPr/>
        </p:nvSpPr>
        <p:spPr>
          <a:xfrm>
            <a:off x="914400" y="1676400"/>
            <a:ext cx="3657600" cy="30480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Oval 5"/>
          <p:cNvSpPr/>
          <p:nvPr/>
        </p:nvSpPr>
        <p:spPr>
          <a:xfrm>
            <a:off x="4876800" y="1752600"/>
            <a:ext cx="3657600" cy="30480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ounded Rectangle 6"/>
          <p:cNvSpPr/>
          <p:nvPr/>
        </p:nvSpPr>
        <p:spPr>
          <a:xfrm>
            <a:off x="1981200" y="381000"/>
            <a:ext cx="5638800" cy="914400"/>
          </a:xfrm>
          <a:prstGeom prst="roundRect">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3200" dirty="0" smtClean="0">
                <a:solidFill>
                  <a:schemeClr val="tx1"/>
                </a:solidFill>
              </a:rPr>
              <a:t>নিচের চিত্রগুলো লক্ষ কর </a:t>
            </a:r>
            <a:endParaRPr lang="en-US" sz="3200" dirty="0">
              <a:solidFill>
                <a:schemeClr val="tx1"/>
              </a:solidFill>
            </a:endParaRPr>
          </a:p>
        </p:txBody>
      </p:sp>
      <p:pic>
        <p:nvPicPr>
          <p:cNvPr id="1026" name="Picture 2" descr="C:\Users\sagor khan\Downloads\আ১৪.jpg"/>
          <p:cNvPicPr>
            <a:picLocks noChangeAspect="1" noChangeArrowheads="1"/>
          </p:cNvPicPr>
          <p:nvPr/>
        </p:nvPicPr>
        <p:blipFill>
          <a:blip r:embed="rId2"/>
          <a:srcRect/>
          <a:stretch>
            <a:fillRect/>
          </a:stretch>
        </p:blipFill>
        <p:spPr bwMode="auto">
          <a:xfrm>
            <a:off x="914400" y="1752600"/>
            <a:ext cx="3581400" cy="2971800"/>
          </a:xfrm>
          <a:prstGeom prst="rect">
            <a:avLst/>
          </a:prstGeom>
          <a:ln w="88900" cap="sq" cmpd="thickThin">
            <a:solidFill>
              <a:srgbClr val="FF0000"/>
            </a:solidFill>
            <a:prstDash val="solid"/>
            <a:miter lim="800000"/>
          </a:ln>
          <a:effectLst>
            <a:innerShdw blurRad="76200">
              <a:srgbClr val="000000"/>
            </a:innerShdw>
          </a:effectLst>
        </p:spPr>
      </p:pic>
      <p:pic>
        <p:nvPicPr>
          <p:cNvPr id="1027" name="Picture 3" descr="C:\Users\sagor khan\Downloads\আ১৬.jpg"/>
          <p:cNvPicPr>
            <a:picLocks noChangeAspect="1" noChangeArrowheads="1"/>
          </p:cNvPicPr>
          <p:nvPr/>
        </p:nvPicPr>
        <p:blipFill>
          <a:blip r:embed="rId3"/>
          <a:srcRect/>
          <a:stretch>
            <a:fillRect/>
          </a:stretch>
        </p:blipFill>
        <p:spPr bwMode="auto">
          <a:xfrm>
            <a:off x="4876800" y="1752600"/>
            <a:ext cx="3657600" cy="2971800"/>
          </a:xfrm>
          <a:prstGeom prst="rect">
            <a:avLst/>
          </a:prstGeom>
          <a:ln w="88900" cap="sq" cmpd="thickThin">
            <a:solidFill>
              <a:srgbClr val="FF0000"/>
            </a:solidFill>
            <a:prstDash val="solid"/>
            <a:miter lim="800000"/>
          </a:ln>
          <a:effectLst>
            <a:innerShdw blurRad="76200">
              <a:srgbClr val="000000"/>
            </a:innerShdw>
          </a:effectLst>
        </p:spPr>
      </p:pic>
      <p:sp>
        <p:nvSpPr>
          <p:cNvPr id="10" name="Oval 9"/>
          <p:cNvSpPr/>
          <p:nvPr/>
        </p:nvSpPr>
        <p:spPr>
          <a:xfrm>
            <a:off x="5257800" y="4800600"/>
            <a:ext cx="2667000" cy="12192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নৌ দুর্ঘটনা </a:t>
            </a:r>
            <a:endParaRPr lang="en-US" sz="2800" dirty="0"/>
          </a:p>
        </p:txBody>
      </p:sp>
      <p:sp>
        <p:nvSpPr>
          <p:cNvPr id="11" name="Rounded Rectangle 10"/>
          <p:cNvSpPr/>
          <p:nvPr/>
        </p:nvSpPr>
        <p:spPr>
          <a:xfrm>
            <a:off x="609600" y="4953000"/>
            <a:ext cx="4038600" cy="990600"/>
          </a:xfrm>
          <a:prstGeom prst="roundRect">
            <a:avLst/>
          </a:prstGeom>
          <a:ln>
            <a:solidFill>
              <a:schemeClr val="tx1"/>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2000" dirty="0" smtClean="0">
                <a:solidFill>
                  <a:schemeClr val="tx1"/>
                </a:solidFill>
              </a:rPr>
              <a:t>নৌপথে  বিরাজমান সকল প্রকার ঝুঁকি এড়াতে নৌ বিমা করা  হয়। </a:t>
            </a:r>
            <a:endParaRPr lang="en-US" sz="2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grpId="0" nodeType="clickEffect">
                                  <p:stCondLst>
                                    <p:cond delay="0"/>
                                  </p:stCondLst>
                                  <p:childTnLst>
                                    <p:set>
                                      <p:cBhvr override="childStyle">
                                        <p:cTn id="6" dur="indefinite"/>
                                        <p:tgtEl>
                                          <p:spTgt spid="7"/>
                                        </p:tgtEl>
                                        <p:attrNameLst>
                                          <p:attrName>style.fontStyle</p:attrName>
                                        </p:attrNameLst>
                                      </p:cBhvr>
                                      <p:to>
                                        <p:strVal val="normal"/>
                                      </p:to>
                                    </p:set>
                                    <p:set>
                                      <p:cBhvr override="childStyle">
                                        <p:cTn id="7" dur="indefinite"/>
                                        <p:tgtEl>
                                          <p:spTgt spid="7"/>
                                        </p:tgtEl>
                                        <p:attrNameLst>
                                          <p:attrName>style.fontWeight</p:attrName>
                                        </p:attrNameLst>
                                      </p:cBhvr>
                                      <p:to>
                                        <p:strVal val="bold"/>
                                      </p:to>
                                    </p:set>
                                    <p:set>
                                      <p:cBhvr override="childStyle">
                                        <p:cTn id="8" dur="indefinite"/>
                                        <p:tgtEl>
                                          <p:spTgt spid="7"/>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p:cTn id="13" dur="500" decel="50000" fill="hold">
                                          <p:stCondLst>
                                            <p:cond delay="0"/>
                                          </p:stCondLst>
                                        </p:cTn>
                                        <p:tgtEl>
                                          <p:spTgt spid="1026"/>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1026"/>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1026"/>
                                        </p:tgtEl>
                                        <p:attrNameLst>
                                          <p:attrName>ppt_w</p:attrName>
                                        </p:attrNameLst>
                                      </p:cBhvr>
                                      <p:tavLst>
                                        <p:tav tm="0">
                                          <p:val>
                                            <p:strVal val="#ppt_w*.05"/>
                                          </p:val>
                                        </p:tav>
                                        <p:tav tm="100000">
                                          <p:val>
                                            <p:strVal val="#ppt_w"/>
                                          </p:val>
                                        </p:tav>
                                      </p:tavLst>
                                    </p:anim>
                                    <p:anim calcmode="lin" valueType="num">
                                      <p:cBhvr>
                                        <p:cTn id="16" dur="1000" fill="hold"/>
                                        <p:tgtEl>
                                          <p:spTgt spid="1026"/>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1026"/>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1026"/>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1026"/>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1026"/>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nodeType="clickEffect">
                                  <p:stCondLst>
                                    <p:cond delay="0"/>
                                  </p:stCondLst>
                                  <p:childTnLst>
                                    <p:set>
                                      <p:cBhvr>
                                        <p:cTn id="24" dur="1" fill="hold">
                                          <p:stCondLst>
                                            <p:cond delay="0"/>
                                          </p:stCondLst>
                                        </p:cTn>
                                        <p:tgtEl>
                                          <p:spTgt spid="1027"/>
                                        </p:tgtEl>
                                        <p:attrNameLst>
                                          <p:attrName>style.visibility</p:attrName>
                                        </p:attrNameLst>
                                      </p:cBhvr>
                                      <p:to>
                                        <p:strVal val="visible"/>
                                      </p:to>
                                    </p:set>
                                    <p:anim calcmode="lin" valueType="num">
                                      <p:cBhvr>
                                        <p:cTn id="25" dur="500" fill="hold"/>
                                        <p:tgtEl>
                                          <p:spTgt spid="1027"/>
                                        </p:tgtEl>
                                        <p:attrNameLst>
                                          <p:attrName>ppt_w</p:attrName>
                                        </p:attrNameLst>
                                      </p:cBhvr>
                                      <p:tavLst>
                                        <p:tav tm="0">
                                          <p:val>
                                            <p:fltVal val="0"/>
                                          </p:val>
                                        </p:tav>
                                        <p:tav tm="100000">
                                          <p:val>
                                            <p:strVal val="#ppt_w"/>
                                          </p:val>
                                        </p:tav>
                                      </p:tavLst>
                                    </p:anim>
                                    <p:anim calcmode="lin" valueType="num">
                                      <p:cBhvr>
                                        <p:cTn id="26" dur="500" fill="hold"/>
                                        <p:tgtEl>
                                          <p:spTgt spid="1027"/>
                                        </p:tgtEl>
                                        <p:attrNameLst>
                                          <p:attrName>ppt_h</p:attrName>
                                        </p:attrNameLst>
                                      </p:cBhvr>
                                      <p:tavLst>
                                        <p:tav tm="0">
                                          <p:val>
                                            <p:fltVal val="0"/>
                                          </p:val>
                                        </p:tav>
                                        <p:tav tm="100000">
                                          <p:val>
                                            <p:strVal val="#ppt_h"/>
                                          </p:val>
                                        </p:tav>
                                      </p:tavLst>
                                    </p:anim>
                                    <p:animEffect transition="in" filter="fade">
                                      <p:cBhvr>
                                        <p:cTn id="2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rgbClr val="FF0000"/>
            </a:solidFill>
          </a:ln>
        </p:spPr>
        <p:txBody>
          <a:bodyPr/>
          <a:lstStyle/>
          <a:p>
            <a:endParaRPr lang="en-US" dirty="0"/>
          </a:p>
        </p:txBody>
      </p:sp>
      <p:sp>
        <p:nvSpPr>
          <p:cNvPr id="3" name="Content Placeholder 2"/>
          <p:cNvSpPr>
            <a:spLocks noGrp="1"/>
          </p:cNvSpPr>
          <p:nvPr>
            <p:ph sz="half" idx="1"/>
          </p:nvPr>
        </p:nvSpPr>
        <p:spPr>
          <a:solidFill>
            <a:srgbClr val="92D050"/>
          </a:solidFill>
          <a:ln>
            <a:solidFill>
              <a:srgbClr val="FF0000"/>
            </a:solidFill>
          </a:ln>
        </p:spPr>
        <p:txBody>
          <a:bodyPr/>
          <a:lstStyle/>
          <a:p>
            <a:endParaRPr lang="en-US" dirty="0"/>
          </a:p>
        </p:txBody>
      </p:sp>
      <p:sp>
        <p:nvSpPr>
          <p:cNvPr id="4" name="Content Placeholder 3"/>
          <p:cNvSpPr>
            <a:spLocks noGrp="1"/>
          </p:cNvSpPr>
          <p:nvPr>
            <p:ph sz="half" idx="2"/>
          </p:nvPr>
        </p:nvSpPr>
        <p:spPr>
          <a:blipFill>
            <a:blip r:embed="rId3"/>
            <a:tile tx="0" ty="0" sx="100000" sy="100000" flip="none" algn="tl"/>
          </a:blipFill>
          <a:ln>
            <a:solidFill>
              <a:srgbClr val="FF0000"/>
            </a:solidFill>
          </a:ln>
        </p:spPr>
        <p:txBody>
          <a:bodyPr/>
          <a:lstStyle/>
          <a:p>
            <a:pPr>
              <a:buNone/>
            </a:pPr>
            <a:endParaRPr lang="en-US" dirty="0"/>
          </a:p>
        </p:txBody>
      </p:sp>
      <p:sp>
        <p:nvSpPr>
          <p:cNvPr id="5" name="Rounded Rectangle 4"/>
          <p:cNvSpPr/>
          <p:nvPr/>
        </p:nvSpPr>
        <p:spPr>
          <a:xfrm>
            <a:off x="1828800" y="381000"/>
            <a:ext cx="6172200" cy="914400"/>
          </a:xfrm>
          <a:prstGeom prst="roundRect">
            <a:avLst/>
          </a:prstGeom>
          <a:ln>
            <a:solidFill>
              <a:schemeClr val="tx1"/>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3200" dirty="0" err="1" smtClean="0">
                <a:solidFill>
                  <a:schemeClr val="tx1"/>
                </a:solidFill>
              </a:rPr>
              <a:t>শিক্ষক</a:t>
            </a:r>
            <a:r>
              <a:rPr lang="en-US" sz="3200" dirty="0" smtClean="0">
                <a:solidFill>
                  <a:schemeClr val="tx1"/>
                </a:solidFill>
              </a:rPr>
              <a:t> </a:t>
            </a:r>
            <a:r>
              <a:rPr lang="en-US" sz="3200" dirty="0" err="1" smtClean="0">
                <a:solidFill>
                  <a:schemeClr val="tx1"/>
                </a:solidFill>
              </a:rPr>
              <a:t>পরিচিতি</a:t>
            </a:r>
            <a:r>
              <a:rPr lang="en-US" sz="3200" dirty="0" smtClean="0">
                <a:solidFill>
                  <a:schemeClr val="tx1"/>
                </a:solidFill>
              </a:rPr>
              <a:t> </a:t>
            </a:r>
            <a:endParaRPr lang="en-US" sz="3200" dirty="0">
              <a:solidFill>
                <a:schemeClr val="tx1"/>
              </a:solidFill>
            </a:endParaRPr>
          </a:p>
        </p:txBody>
      </p:sp>
      <p:sp>
        <p:nvSpPr>
          <p:cNvPr id="6" name="Rectangle 5"/>
          <p:cNvSpPr/>
          <p:nvPr/>
        </p:nvSpPr>
        <p:spPr>
          <a:xfrm>
            <a:off x="685800" y="1905000"/>
            <a:ext cx="3429000" cy="39624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 name="Wave 14"/>
          <p:cNvSpPr/>
          <p:nvPr/>
        </p:nvSpPr>
        <p:spPr>
          <a:xfrm>
            <a:off x="4648200" y="1752600"/>
            <a:ext cx="3962400" cy="4343400"/>
          </a:xfrm>
          <a:prstGeom prst="wave">
            <a:avLst/>
          </a:prstGeom>
          <a:ln>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a:buNone/>
            </a:pPr>
            <a:r>
              <a:rPr lang="bn-IN" sz="2400" dirty="0" smtClean="0">
                <a:solidFill>
                  <a:schemeClr val="tx1"/>
                </a:solidFill>
              </a:rPr>
              <a:t>এম .সাখাওয়াত হোসেন </a:t>
            </a:r>
          </a:p>
          <a:p>
            <a:pPr>
              <a:buNone/>
            </a:pPr>
            <a:r>
              <a:rPr lang="bn-IN" sz="2000" dirty="0" smtClean="0">
                <a:solidFill>
                  <a:schemeClr val="tx1"/>
                </a:solidFill>
              </a:rPr>
              <a:t> </a:t>
            </a:r>
            <a:r>
              <a:rPr lang="bn-IN" dirty="0" smtClean="0">
                <a:solidFill>
                  <a:schemeClr val="tx1"/>
                </a:solidFill>
              </a:rPr>
              <a:t>সহকারি শিক্ষক (ব্যবসায় শিক্ষা ) </a:t>
            </a:r>
          </a:p>
          <a:p>
            <a:pPr>
              <a:buNone/>
            </a:pPr>
            <a:r>
              <a:rPr lang="bn-IN" sz="2000" dirty="0" smtClean="0">
                <a:solidFill>
                  <a:schemeClr val="tx1"/>
                </a:solidFill>
              </a:rPr>
              <a:t> </a:t>
            </a:r>
            <a:r>
              <a:rPr lang="bn-IN" dirty="0" smtClean="0">
                <a:solidFill>
                  <a:schemeClr val="tx1"/>
                </a:solidFill>
              </a:rPr>
              <a:t>মোক্তাল হোসেন উচ্চ বিদ্যালয় ,সদর ,নেত্রকোনা </a:t>
            </a:r>
          </a:p>
          <a:p>
            <a:pPr>
              <a:buNone/>
            </a:pPr>
            <a:r>
              <a:rPr lang="en-US" dirty="0" smtClean="0">
                <a:solidFill>
                  <a:schemeClr val="tx1"/>
                </a:solidFill>
                <a:hlinkClick r:id="rId4"/>
              </a:rPr>
              <a:t>shakhawath747@gamil.com</a:t>
            </a:r>
            <a:r>
              <a:rPr lang="en-US" sz="2000" dirty="0" smtClean="0">
                <a:solidFill>
                  <a:schemeClr val="tx1"/>
                </a:solidFill>
              </a:rPr>
              <a:t> </a:t>
            </a:r>
            <a:endParaRPr lang="bn-IN" sz="2000" dirty="0" smtClean="0">
              <a:solidFill>
                <a:schemeClr val="tx1"/>
              </a:solidFill>
            </a:endParaRPr>
          </a:p>
          <a:p>
            <a:pPr>
              <a:buNone/>
            </a:pPr>
            <a:r>
              <a:rPr lang="bn-IN" sz="2000" dirty="0" smtClean="0">
                <a:solidFill>
                  <a:schemeClr val="tx1"/>
                </a:solidFill>
              </a:rPr>
              <a:t>     </a:t>
            </a:r>
            <a:r>
              <a:rPr lang="en-US" sz="2000" dirty="0" smtClean="0">
                <a:solidFill>
                  <a:schemeClr val="tx1"/>
                </a:solidFill>
              </a:rPr>
              <a:t>Mob: </a:t>
            </a:r>
          </a:p>
          <a:p>
            <a:pPr>
              <a:buNone/>
            </a:pPr>
            <a:r>
              <a:rPr lang="bn-IN" sz="2000" dirty="0" smtClean="0">
                <a:solidFill>
                  <a:schemeClr val="tx1"/>
                </a:solidFill>
              </a:rPr>
              <a:t>  </a:t>
            </a:r>
            <a:r>
              <a:rPr lang="en-US" sz="2000" dirty="0" smtClean="0">
                <a:solidFill>
                  <a:schemeClr val="tx1"/>
                </a:solidFill>
              </a:rPr>
              <a:t>01734475103     01917636486 </a:t>
            </a:r>
          </a:p>
        </p:txBody>
      </p:sp>
      <p:pic>
        <p:nvPicPr>
          <p:cNvPr id="1026" name="Picture 2" descr="C:\Users\sagor khan\Downloads\imagesোোোোো.jpg"/>
          <p:cNvPicPr>
            <a:picLocks noChangeAspect="1" noChangeArrowheads="1"/>
          </p:cNvPicPr>
          <p:nvPr/>
        </p:nvPicPr>
        <p:blipFill>
          <a:blip r:embed="rId5"/>
          <a:srcRect/>
          <a:stretch>
            <a:fillRect/>
          </a:stretch>
        </p:blipFill>
        <p:spPr bwMode="auto">
          <a:xfrm>
            <a:off x="762000" y="1905000"/>
            <a:ext cx="3352800" cy="4038600"/>
          </a:xfrm>
          <a:prstGeom prst="rect">
            <a:avLst/>
          </a:prstGeom>
          <a:ln w="88900" cap="sq" cmpd="thickThin">
            <a:solidFill>
              <a:srgbClr val="FF0000"/>
            </a:solidFill>
            <a:prstDash val="solid"/>
            <a:miter lim="800000"/>
          </a:ln>
          <a:effectLst>
            <a:innerShdw blurRad="76200">
              <a:srgbClr val="000000"/>
            </a:innerShdw>
          </a:effectLst>
        </p:spPr>
      </p:pic>
      <p:pic>
        <p:nvPicPr>
          <p:cNvPr id="11" name="Content Placeholder 4" descr="IMG_9995.JPG"/>
          <p:cNvPicPr>
            <a:picLocks noChangeAspect="1"/>
          </p:cNvPicPr>
          <p:nvPr/>
        </p:nvPicPr>
        <p:blipFill>
          <a:blip r:embed="rId6" cstate="print"/>
          <a:stretch>
            <a:fillRect/>
          </a:stretch>
        </p:blipFill>
        <p:spPr>
          <a:xfrm rot="16200000">
            <a:off x="1181100" y="2476500"/>
            <a:ext cx="1676400" cy="1600200"/>
          </a:xfrm>
          <a:prstGeom prst="roundRect">
            <a:avLst>
              <a:gd name="adj" fmla="val 8594"/>
            </a:avLst>
          </a:prstGeom>
          <a:solidFill>
            <a:srgbClr val="FFFFFF">
              <a:shade val="85000"/>
            </a:srgbClr>
          </a:solidFill>
          <a:ln>
            <a:solidFill>
              <a:srgbClr val="FF0000"/>
            </a:solidFill>
          </a:ln>
          <a:effectLst>
            <a:reflection blurRad="12700" stA="38000" endPos="28000" dist="5000" dir="5400000" sy="-100000" algn="bl" rotWithShape="0"/>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17" dur="1000" fill="hold"/>
                                        <p:tgtEl>
                                          <p:spTgt spid="15"/>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4" fill="hold" nodeType="clickEffect">
                                  <p:stCondLst>
                                    <p:cond delay="0"/>
                                  </p:stCondLst>
                                  <p:childTnLst>
                                    <p:set>
                                      <p:cBhvr>
                                        <p:cTn id="30" dur="1" fill="hold">
                                          <p:stCondLst>
                                            <p:cond delay="0"/>
                                          </p:stCondLst>
                                        </p:cTn>
                                        <p:tgtEl>
                                          <p:spTgt spid="1026"/>
                                        </p:tgtEl>
                                        <p:attrNameLst>
                                          <p:attrName>style.visibility</p:attrName>
                                        </p:attrNameLst>
                                      </p:cBhvr>
                                      <p:to>
                                        <p:strVal val="visible"/>
                                      </p:to>
                                    </p:set>
                                    <p:animEffect transition="in" filter="wheel(4)">
                                      <p:cBhvr>
                                        <p:cTn id="31"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a:ln>
            <a:solidFill>
              <a:schemeClr val="tx1"/>
            </a:solidFill>
          </a:ln>
        </p:spPr>
        <p:txBody>
          <a:bodyPr/>
          <a:lstStyle/>
          <a:p>
            <a:endParaRPr lang="en-US" dirty="0"/>
          </a:p>
        </p:txBody>
      </p:sp>
      <p:sp>
        <p:nvSpPr>
          <p:cNvPr id="3" name="Content Placeholder 2"/>
          <p:cNvSpPr>
            <a:spLocks noGrp="1"/>
          </p:cNvSpPr>
          <p:nvPr>
            <p:ph idx="1"/>
          </p:nvPr>
        </p:nvSpPr>
        <p:spPr>
          <a:solidFill>
            <a:schemeClr val="bg2"/>
          </a:solidFill>
          <a:ln>
            <a:solidFill>
              <a:schemeClr val="tx1"/>
            </a:solidFill>
          </a:ln>
        </p:spPr>
        <p:txBody>
          <a:bodyPr/>
          <a:lstStyle/>
          <a:p>
            <a:endParaRPr lang="en-US" dirty="0"/>
          </a:p>
        </p:txBody>
      </p:sp>
      <p:sp>
        <p:nvSpPr>
          <p:cNvPr id="4" name="Rectangle 3"/>
          <p:cNvSpPr/>
          <p:nvPr/>
        </p:nvSpPr>
        <p:spPr>
          <a:xfrm>
            <a:off x="457200" y="6096000"/>
            <a:ext cx="8229600" cy="762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০১৯১৭৬৩৬৪৮৬ </a:t>
            </a:r>
            <a:endParaRPr lang="en-US" dirty="0"/>
          </a:p>
        </p:txBody>
      </p:sp>
      <p:sp>
        <p:nvSpPr>
          <p:cNvPr id="6" name="Rounded Rectangle 5"/>
          <p:cNvSpPr/>
          <p:nvPr/>
        </p:nvSpPr>
        <p:spPr>
          <a:xfrm>
            <a:off x="2286000" y="381000"/>
            <a:ext cx="4267200" cy="9144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দুর্ঘটনা বিমা </a:t>
            </a:r>
            <a:endParaRPr lang="en-US" sz="3200" dirty="0"/>
          </a:p>
        </p:txBody>
      </p:sp>
      <p:sp>
        <p:nvSpPr>
          <p:cNvPr id="7" name="Flowchart: Data 6"/>
          <p:cNvSpPr/>
          <p:nvPr/>
        </p:nvSpPr>
        <p:spPr>
          <a:xfrm>
            <a:off x="990600" y="1905000"/>
            <a:ext cx="7467600" cy="3581400"/>
          </a:xfrm>
          <a:prstGeom prst="flowChartInputOutput">
            <a:avLst/>
          </a:prstGeom>
          <a:ln>
            <a:solidFill>
              <a:srgbClr val="FF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bn-IN" sz="2400" dirty="0" smtClean="0">
                <a:solidFill>
                  <a:schemeClr val="tx1"/>
                </a:solidFill>
              </a:rPr>
              <a:t>ব্যক্তির জীবন বা সম্পত্তি বিনাশের ঝুঁকি দুর্ঘটনা বিমার আওতাভুক্ত। এ জাতীয় বিমার শর্তানুসারে নির্দিষ্ট প্রিমিয়ামের পরিবর্তে আশাঙ্কিত দুর্ঘটনাজনিত ক্ষতি সংঘটিত হলে বিমাকারী বিমাগ্রহীতাকে ক্ষতিপূরণ প্রদান করে। </a:t>
            </a:r>
            <a:endParaRPr lang="en-US" sz="2400" dirty="0">
              <a:solidFill>
                <a:schemeClr val="tx1"/>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6"/>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1"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heel(4)">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75000"/>
            </a:schemeClr>
          </a:solidFill>
        </p:spPr>
        <p:txBody>
          <a:bodyPr/>
          <a:lstStyle/>
          <a:p>
            <a:endParaRPr lang="en-US" dirty="0"/>
          </a:p>
        </p:txBody>
      </p:sp>
      <p:sp>
        <p:nvSpPr>
          <p:cNvPr id="3" name="Content Placeholder 2"/>
          <p:cNvSpPr>
            <a:spLocks noGrp="1"/>
          </p:cNvSpPr>
          <p:nvPr>
            <p:ph idx="1"/>
          </p:nvPr>
        </p:nvSpPr>
        <p:spPr>
          <a:blipFill>
            <a:blip r:embed="rId2"/>
            <a:tile tx="0" ty="0" sx="100000" sy="100000" flip="none" algn="tl"/>
          </a:blipFill>
          <a:ln>
            <a:solidFill>
              <a:srgbClr val="FF0000"/>
            </a:solidFill>
          </a:ln>
        </p:spPr>
        <p:txBody>
          <a:bodyPr/>
          <a:lstStyle/>
          <a:p>
            <a:endParaRPr lang="en-US" dirty="0"/>
          </a:p>
        </p:txBody>
      </p:sp>
      <p:sp>
        <p:nvSpPr>
          <p:cNvPr id="4" name="Rounded Rectangle 3"/>
          <p:cNvSpPr/>
          <p:nvPr/>
        </p:nvSpPr>
        <p:spPr>
          <a:xfrm>
            <a:off x="1752600" y="381000"/>
            <a:ext cx="5867400" cy="914400"/>
          </a:xfrm>
          <a:prstGeom prst="roundRect">
            <a:avLst/>
          </a:prstGeom>
          <a:ln>
            <a:solidFill>
              <a:srgbClr val="FF000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2800" dirty="0" smtClean="0">
                <a:solidFill>
                  <a:schemeClr val="tx1"/>
                </a:solidFill>
              </a:rPr>
              <a:t>নিচের চিত্রগুলো লক্ষ কর </a:t>
            </a:r>
            <a:endParaRPr lang="en-US" sz="2800" dirty="0">
              <a:solidFill>
                <a:schemeClr val="tx1"/>
              </a:solidFill>
            </a:endParaRPr>
          </a:p>
        </p:txBody>
      </p:sp>
      <p:sp>
        <p:nvSpPr>
          <p:cNvPr id="5" name="Rectangle 4"/>
          <p:cNvSpPr/>
          <p:nvPr/>
        </p:nvSpPr>
        <p:spPr>
          <a:xfrm>
            <a:off x="457200" y="6096000"/>
            <a:ext cx="8229600" cy="762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০১৯১৭৬৩৬৪৮৬ </a:t>
            </a:r>
            <a:endParaRPr lang="en-US" dirty="0"/>
          </a:p>
        </p:txBody>
      </p:sp>
      <p:sp>
        <p:nvSpPr>
          <p:cNvPr id="6" name="Rectangle 5"/>
          <p:cNvSpPr/>
          <p:nvPr/>
        </p:nvSpPr>
        <p:spPr>
          <a:xfrm>
            <a:off x="533400" y="1752600"/>
            <a:ext cx="2819400" cy="24384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3429000" y="1752600"/>
            <a:ext cx="2819400" cy="24384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ounded Rectangle 7"/>
          <p:cNvSpPr/>
          <p:nvPr/>
        </p:nvSpPr>
        <p:spPr>
          <a:xfrm>
            <a:off x="6477000" y="1828800"/>
            <a:ext cx="2133600" cy="23622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imagesআ১৩.jpg"/>
          <p:cNvPicPr>
            <a:picLocks noChangeAspect="1" noChangeArrowheads="1"/>
          </p:cNvPicPr>
          <p:nvPr/>
        </p:nvPicPr>
        <p:blipFill>
          <a:blip r:embed="rId3"/>
          <a:srcRect/>
          <a:stretch>
            <a:fillRect/>
          </a:stretch>
        </p:blipFill>
        <p:spPr bwMode="auto">
          <a:xfrm>
            <a:off x="609600" y="1828800"/>
            <a:ext cx="2667000" cy="2362200"/>
          </a:xfrm>
          <a:prstGeom prst="rect">
            <a:avLst/>
          </a:prstGeom>
          <a:ln w="88900" cap="sq" cmpd="thickThin">
            <a:solidFill>
              <a:srgbClr val="FF0000"/>
            </a:solidFill>
            <a:prstDash val="solid"/>
            <a:miter lim="800000"/>
          </a:ln>
          <a:effectLst>
            <a:innerShdw blurRad="76200">
              <a:srgbClr val="000000"/>
            </a:innerShdw>
          </a:effectLst>
        </p:spPr>
      </p:pic>
      <p:pic>
        <p:nvPicPr>
          <p:cNvPr id="1027" name="Picture 3" descr="C:\Users\sagor khan\Downloads\imagesআ১১.jpg"/>
          <p:cNvPicPr>
            <a:picLocks noChangeAspect="1" noChangeArrowheads="1"/>
          </p:cNvPicPr>
          <p:nvPr/>
        </p:nvPicPr>
        <p:blipFill>
          <a:blip r:embed="rId4"/>
          <a:srcRect/>
          <a:stretch>
            <a:fillRect/>
          </a:stretch>
        </p:blipFill>
        <p:spPr bwMode="auto">
          <a:xfrm>
            <a:off x="3429000" y="1828800"/>
            <a:ext cx="2819400" cy="2362200"/>
          </a:xfrm>
          <a:prstGeom prst="rect">
            <a:avLst/>
          </a:prstGeom>
          <a:ln w="88900" cap="sq" cmpd="thickThin">
            <a:solidFill>
              <a:srgbClr val="FF0000"/>
            </a:solidFill>
            <a:prstDash val="solid"/>
            <a:miter lim="800000"/>
          </a:ln>
          <a:effectLst>
            <a:innerShdw blurRad="76200">
              <a:srgbClr val="000000"/>
            </a:innerShdw>
          </a:effectLst>
        </p:spPr>
      </p:pic>
      <p:pic>
        <p:nvPicPr>
          <p:cNvPr id="1028" name="Picture 4" descr="C:\Users\sagor khan\Downloads\indexআ১৫.jpg"/>
          <p:cNvPicPr>
            <a:picLocks noChangeAspect="1" noChangeArrowheads="1"/>
          </p:cNvPicPr>
          <p:nvPr/>
        </p:nvPicPr>
        <p:blipFill>
          <a:blip r:embed="rId5"/>
          <a:srcRect/>
          <a:stretch>
            <a:fillRect/>
          </a:stretch>
        </p:blipFill>
        <p:spPr bwMode="auto">
          <a:xfrm>
            <a:off x="6324600" y="1828800"/>
            <a:ext cx="2286000" cy="2362200"/>
          </a:xfrm>
          <a:prstGeom prst="rect">
            <a:avLst/>
          </a:prstGeom>
          <a:ln w="88900" cap="sq" cmpd="thickThin">
            <a:solidFill>
              <a:srgbClr val="FF0000"/>
            </a:solidFill>
            <a:prstDash val="solid"/>
            <a:miter lim="800000"/>
          </a:ln>
          <a:effectLst>
            <a:innerShdw blurRad="76200">
              <a:srgbClr val="000000"/>
            </a:innerShdw>
          </a:effectLst>
        </p:spPr>
      </p:pic>
      <p:sp>
        <p:nvSpPr>
          <p:cNvPr id="12" name="Rectangle 11"/>
          <p:cNvSpPr/>
          <p:nvPr/>
        </p:nvSpPr>
        <p:spPr>
          <a:xfrm>
            <a:off x="533400" y="4572000"/>
            <a:ext cx="3733800" cy="914400"/>
          </a:xfrm>
          <a:prstGeom prst="rect">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2400" dirty="0" smtClean="0">
                <a:solidFill>
                  <a:schemeClr val="tx1"/>
                </a:solidFill>
              </a:rPr>
              <a:t>বিভিন্ন প্রকার দুর্ঘটনা </a:t>
            </a:r>
            <a:endParaRPr lang="en-US" sz="2400" dirty="0">
              <a:solidFill>
                <a:schemeClr val="tx1"/>
              </a:solidFill>
            </a:endParaRPr>
          </a:p>
        </p:txBody>
      </p:sp>
      <p:sp>
        <p:nvSpPr>
          <p:cNvPr id="14" name="Rounded Rectangle 13"/>
          <p:cNvSpPr/>
          <p:nvPr/>
        </p:nvSpPr>
        <p:spPr>
          <a:xfrm>
            <a:off x="4343400" y="4343400"/>
            <a:ext cx="4114800" cy="16002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solidFill>
                  <a:schemeClr val="tx1"/>
                </a:solidFill>
              </a:rPr>
              <a:t>ব্যক্তির জীবন বা সম্পত্তি বিনাশের ঝুঁকি দুর্ঘটনা বিমার আওতাভুক্ত</a:t>
            </a:r>
            <a:r>
              <a:rPr lang="bn-IN" dirty="0" smtClean="0">
                <a:solidFill>
                  <a:schemeClr val="tx1"/>
                </a:solidFill>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wheel(4)">
                                      <p:cBhvr>
                                        <p:cTn id="19" dur="2000"/>
                                        <p:tgtEl>
                                          <p:spTgt spid="1026"/>
                                        </p:tgtEl>
                                      </p:cBhvr>
                                    </p:animEffect>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nodeType="clickEffect">
                                  <p:stCondLst>
                                    <p:cond delay="0"/>
                                  </p:stCondLst>
                                  <p:childTnLst>
                                    <p:set>
                                      <p:cBhvr>
                                        <p:cTn id="23" dur="1" fill="hold">
                                          <p:stCondLst>
                                            <p:cond delay="0"/>
                                          </p:stCondLst>
                                        </p:cTn>
                                        <p:tgtEl>
                                          <p:spTgt spid="1027"/>
                                        </p:tgtEl>
                                        <p:attrNameLst>
                                          <p:attrName>style.visibility</p:attrName>
                                        </p:attrNameLst>
                                      </p:cBhvr>
                                      <p:to>
                                        <p:strVal val="visible"/>
                                      </p:to>
                                    </p:set>
                                    <p:anim calcmode="lin" valueType="num">
                                      <p:cBhvr additive="base">
                                        <p:cTn id="24" dur="5000" fill="hold"/>
                                        <p:tgtEl>
                                          <p:spTgt spid="1027"/>
                                        </p:tgtEl>
                                        <p:attrNameLst>
                                          <p:attrName>ppt_x</p:attrName>
                                        </p:attrNameLst>
                                      </p:cBhvr>
                                      <p:tavLst>
                                        <p:tav tm="0">
                                          <p:val>
                                            <p:strVal val="#ppt_x"/>
                                          </p:val>
                                        </p:tav>
                                        <p:tav tm="100000">
                                          <p:val>
                                            <p:strVal val="#ppt_x"/>
                                          </p:val>
                                        </p:tav>
                                      </p:tavLst>
                                    </p:anim>
                                    <p:anim calcmode="lin" valueType="num">
                                      <p:cBhvr additive="base">
                                        <p:cTn id="25" dur="50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1" presetClass="entr" presetSubtype="4" fill="hold" nodeType="clickEffect">
                                  <p:stCondLst>
                                    <p:cond delay="0"/>
                                  </p:stCondLst>
                                  <p:childTnLst>
                                    <p:set>
                                      <p:cBhvr>
                                        <p:cTn id="29" dur="1" fill="hold">
                                          <p:stCondLst>
                                            <p:cond delay="0"/>
                                          </p:stCondLst>
                                        </p:cTn>
                                        <p:tgtEl>
                                          <p:spTgt spid="1028"/>
                                        </p:tgtEl>
                                        <p:attrNameLst>
                                          <p:attrName>style.visibility</p:attrName>
                                        </p:attrNameLst>
                                      </p:cBhvr>
                                      <p:to>
                                        <p:strVal val="visible"/>
                                      </p:to>
                                    </p:set>
                                    <p:animEffect transition="in" filter="wheel(4)">
                                      <p:cBhvr>
                                        <p:cTn id="30" dur="2000"/>
                                        <p:tgtEl>
                                          <p:spTgt spid="1028"/>
                                        </p:tgtEl>
                                      </p:cBhvr>
                                    </p:animEffect>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iterate type="lt">
                                    <p:tmPct val="10000"/>
                                  </p:iterate>
                                  <p:childTnLst>
                                    <p:set>
                                      <p:cBhvr>
                                        <p:cTn id="34" dur="1" fill="hold">
                                          <p:stCondLst>
                                            <p:cond delay="0"/>
                                          </p:stCondLst>
                                        </p:cTn>
                                        <p:tgtEl>
                                          <p:spTgt spid="14"/>
                                        </p:tgtEl>
                                        <p:attrNameLst>
                                          <p:attrName>style.visibility</p:attrName>
                                        </p:attrNameLst>
                                      </p:cBhvr>
                                      <p:to>
                                        <p:strVal val="visible"/>
                                      </p:to>
                                    </p:set>
                                    <p:animEffect transition="in" filter="fade">
                                      <p:cBhvr>
                                        <p:cTn id="35" dur="2000"/>
                                        <p:tgtEl>
                                          <p:spTgt spid="14"/>
                                        </p:tgtEl>
                                      </p:cBhvr>
                                    </p:animEffect>
                                    <p:anim calcmode="lin" valueType="num">
                                      <p:cBhvr>
                                        <p:cTn id="36" dur="2000" fill="hold"/>
                                        <p:tgtEl>
                                          <p:spTgt spid="14"/>
                                        </p:tgtEl>
                                        <p:attrNameLst>
                                          <p:attrName>ppt_w</p:attrName>
                                        </p:attrNameLst>
                                      </p:cBhvr>
                                      <p:tavLst>
                                        <p:tav tm="0" fmla="#ppt_w*sin(2.5*pi*$)">
                                          <p:val>
                                            <p:fltVal val="0"/>
                                          </p:val>
                                        </p:tav>
                                        <p:tav tm="100000">
                                          <p:val>
                                            <p:fltVal val="1"/>
                                          </p:val>
                                        </p:tav>
                                      </p:tavLst>
                                    </p:anim>
                                    <p:anim calcmode="lin" valueType="num">
                                      <p:cBhvr>
                                        <p:cTn id="37" dur="20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lstStyle/>
          <a:p>
            <a:endParaRPr lang="en-US" dirty="0"/>
          </a:p>
        </p:txBody>
      </p:sp>
      <p:sp>
        <p:nvSpPr>
          <p:cNvPr id="3" name="Content Placeholder 2"/>
          <p:cNvSpPr>
            <a:spLocks noGrp="1"/>
          </p:cNvSpPr>
          <p:nvPr>
            <p:ph idx="1"/>
          </p:nvPr>
        </p:nvSpPr>
        <p:spPr>
          <a:solidFill>
            <a:srgbClr val="00B0F0"/>
          </a:solidFill>
          <a:ln>
            <a:solidFill>
              <a:srgbClr val="FF0000"/>
            </a:solidFill>
          </a:ln>
        </p:spPr>
        <p:txBody>
          <a:bodyPr/>
          <a:lstStyle/>
          <a:p>
            <a:pPr>
              <a:buNone/>
            </a:pPr>
            <a:endParaRPr lang="en-US" dirty="0"/>
          </a:p>
        </p:txBody>
      </p:sp>
      <p:sp>
        <p:nvSpPr>
          <p:cNvPr id="4" name="Rounded Rectangle 3"/>
          <p:cNvSpPr/>
          <p:nvPr/>
        </p:nvSpPr>
        <p:spPr>
          <a:xfrm>
            <a:off x="2133600" y="381000"/>
            <a:ext cx="5181600" cy="838200"/>
          </a:xfrm>
          <a:prstGeom prst="roundRect">
            <a:avLst/>
          </a:prstGeom>
          <a:ln>
            <a:solidFill>
              <a:srgbClr val="FF00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3200" dirty="0" smtClean="0">
                <a:solidFill>
                  <a:schemeClr val="tx1"/>
                </a:solidFill>
              </a:rPr>
              <a:t>মূল্যায়ন </a:t>
            </a:r>
            <a:endParaRPr lang="en-US" sz="3200" dirty="0">
              <a:solidFill>
                <a:schemeClr val="tx1"/>
              </a:solidFill>
            </a:endParaRPr>
          </a:p>
        </p:txBody>
      </p:sp>
      <p:sp>
        <p:nvSpPr>
          <p:cNvPr id="5" name="Rectangle 4"/>
          <p:cNvSpPr/>
          <p:nvPr/>
        </p:nvSpPr>
        <p:spPr>
          <a:xfrm>
            <a:off x="457200" y="6096000"/>
            <a:ext cx="8229600" cy="762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০১৯১৭৬৩৬৪৮৬ </a:t>
            </a:r>
            <a:endParaRPr lang="en-US" dirty="0"/>
          </a:p>
        </p:txBody>
      </p:sp>
      <p:sp>
        <p:nvSpPr>
          <p:cNvPr id="6" name="Rounded Rectangle 5"/>
          <p:cNvSpPr/>
          <p:nvPr/>
        </p:nvSpPr>
        <p:spPr>
          <a:xfrm>
            <a:off x="914400" y="1828800"/>
            <a:ext cx="7239000" cy="38862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১।ঝুঁকি পরিহারের উত্তম উপায় কী? </a:t>
            </a:r>
          </a:p>
          <a:p>
            <a:pPr algn="ctr"/>
            <a:r>
              <a:rPr lang="bn-IN" sz="2800" dirty="0" smtClean="0"/>
              <a:t>(ক) ব্যবসায় না করা   (খ) বিমা করা </a:t>
            </a:r>
          </a:p>
          <a:p>
            <a:pPr algn="ctr"/>
            <a:r>
              <a:rPr lang="bn-IN" sz="2800" dirty="0" smtClean="0"/>
              <a:t>(গ) ব্যবসায় অল্প করা (ঘ) ব্যাংক ঋণ নেওয়া</a:t>
            </a:r>
          </a:p>
          <a:p>
            <a:pPr algn="ctr"/>
            <a:r>
              <a:rPr lang="bn-IN" sz="2800" dirty="0" smtClean="0"/>
              <a:t>২। কয় প্রকার বিমা সর্বাধিক প্রচলিত? </a:t>
            </a:r>
          </a:p>
          <a:p>
            <a:pPr algn="ctr"/>
            <a:r>
              <a:rPr lang="bn-IN" sz="2800" dirty="0" smtClean="0"/>
              <a:t>(ক) ২ প্রকার (খ) ৩ প্রকার </a:t>
            </a:r>
          </a:p>
          <a:p>
            <a:pPr algn="ctr"/>
            <a:r>
              <a:rPr lang="bn-IN" sz="2800" dirty="0" smtClean="0"/>
              <a:t>(গ) ৪ প্রকার (ঘ) ৫ প্রকার  </a:t>
            </a:r>
            <a:endParaRPr lang="en-US" sz="2800" dirty="0"/>
          </a:p>
        </p:txBody>
      </p:sp>
      <p:sp>
        <p:nvSpPr>
          <p:cNvPr id="7" name="Oval 6"/>
          <p:cNvSpPr/>
          <p:nvPr/>
        </p:nvSpPr>
        <p:spPr>
          <a:xfrm>
            <a:off x="5181600" y="2971800"/>
            <a:ext cx="4572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667000" y="4648200"/>
            <a:ext cx="457200" cy="4572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6">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iterate type="lt">
                                    <p:tmPct val="10000"/>
                                  </p:iterate>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anim calcmode="lin" valueType="num">
                                      <p:cBhvr>
                                        <p:cTn id="13" dur="2000" fill="hold"/>
                                        <p:tgtEl>
                                          <p:spTgt spid="6">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6">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0" fill="hold"/>
                                        <p:tgtEl>
                                          <p:spTgt spid="7"/>
                                        </p:tgtEl>
                                        <p:attrNameLst>
                                          <p:attrName>ppt_x</p:attrName>
                                        </p:attrNameLst>
                                      </p:cBhvr>
                                      <p:tavLst>
                                        <p:tav tm="0">
                                          <p:val>
                                            <p:strVal val="#ppt_x"/>
                                          </p:val>
                                        </p:tav>
                                        <p:tav tm="100000">
                                          <p:val>
                                            <p:strVal val="#ppt_x"/>
                                          </p:val>
                                        </p:tav>
                                      </p:tavLst>
                                    </p:anim>
                                    <p:anim calcmode="lin" valueType="num">
                                      <p:cBhvr additive="base">
                                        <p:cTn id="20"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iterate type="lt">
                                    <p:tmPct val="10000"/>
                                  </p:iterate>
                                  <p:childTnLst>
                                    <p:set>
                                      <p:cBhvr>
                                        <p:cTn id="24" dur="1" fill="hold">
                                          <p:stCondLst>
                                            <p:cond delay="0"/>
                                          </p:stCondLst>
                                        </p:cTn>
                                        <p:tgtEl>
                                          <p:spTgt spid="6">
                                            <p:txEl>
                                              <p:pRg st="3" end="3"/>
                                            </p:txEl>
                                          </p:spTgt>
                                        </p:tgtEl>
                                        <p:attrNameLst>
                                          <p:attrName>style.visibility</p:attrName>
                                        </p:attrNameLst>
                                      </p:cBhvr>
                                      <p:to>
                                        <p:strVal val="visible"/>
                                      </p:to>
                                    </p:set>
                                    <p:animEffect transition="in" filter="fade">
                                      <p:cBhvr>
                                        <p:cTn id="25" dur="2000"/>
                                        <p:tgtEl>
                                          <p:spTgt spid="6">
                                            <p:txEl>
                                              <p:pRg st="3" end="3"/>
                                            </p:txEl>
                                          </p:spTgt>
                                        </p:tgtEl>
                                      </p:cBhvr>
                                    </p:animEffect>
                                    <p:anim calcmode="lin" valueType="num">
                                      <p:cBhvr>
                                        <p:cTn id="26" dur="2000" fill="hold"/>
                                        <p:tgtEl>
                                          <p:spTgt spid="6">
                                            <p:txEl>
                                              <p:pRg st="3" end="3"/>
                                            </p:txEl>
                                          </p:spTgt>
                                        </p:tgtEl>
                                        <p:attrNameLst>
                                          <p:attrName>ppt_w</p:attrName>
                                        </p:attrNameLst>
                                      </p:cBhvr>
                                      <p:tavLst>
                                        <p:tav tm="0" fmla="#ppt_w*sin(2.5*pi*$)">
                                          <p:val>
                                            <p:fltVal val="0"/>
                                          </p:val>
                                        </p:tav>
                                        <p:tav tm="100000">
                                          <p:val>
                                            <p:fltVal val="1"/>
                                          </p:val>
                                        </p:tav>
                                      </p:tavLst>
                                    </p:anim>
                                    <p:anim calcmode="lin" valueType="num">
                                      <p:cBhvr>
                                        <p:cTn id="27" dur="2000" fill="hold"/>
                                        <p:tgtEl>
                                          <p:spTgt spid="6">
                                            <p:txEl>
                                              <p:pRg st="3" end="3"/>
                                            </p:txEl>
                                          </p:spTgt>
                                        </p:tgtEl>
                                        <p:attrNameLst>
                                          <p:attrName>ppt_h</p:attrName>
                                        </p:attrNameLst>
                                      </p:cBhvr>
                                      <p:tavLst>
                                        <p:tav tm="0">
                                          <p:val>
                                            <p:strVal val="#ppt_h"/>
                                          </p:val>
                                        </p:tav>
                                        <p:tav tm="100000">
                                          <p:val>
                                            <p:strVal val="#ppt_h"/>
                                          </p:val>
                                        </p:tav>
                                      </p:tavLst>
                                    </p:anim>
                                  </p:childTnLst>
                                </p:cTn>
                              </p:par>
                              <p:par>
                                <p:cTn id="28" presetID="45" presetClass="entr" presetSubtype="0" fill="hold" nodeType="withEffect">
                                  <p:stCondLst>
                                    <p:cond delay="0"/>
                                  </p:stCondLst>
                                  <p:iterate type="lt">
                                    <p:tmPct val="10000"/>
                                  </p:iterate>
                                  <p:childTnLst>
                                    <p:set>
                                      <p:cBhvr>
                                        <p:cTn id="29" dur="1" fill="hold">
                                          <p:stCondLst>
                                            <p:cond delay="0"/>
                                          </p:stCondLst>
                                        </p:cTn>
                                        <p:tgtEl>
                                          <p:spTgt spid="6">
                                            <p:txEl>
                                              <p:pRg st="4" end="4"/>
                                            </p:txEl>
                                          </p:spTgt>
                                        </p:tgtEl>
                                        <p:attrNameLst>
                                          <p:attrName>style.visibility</p:attrName>
                                        </p:attrNameLst>
                                      </p:cBhvr>
                                      <p:to>
                                        <p:strVal val="visible"/>
                                      </p:to>
                                    </p:set>
                                    <p:animEffect transition="in" filter="fade">
                                      <p:cBhvr>
                                        <p:cTn id="30" dur="2000"/>
                                        <p:tgtEl>
                                          <p:spTgt spid="6">
                                            <p:txEl>
                                              <p:pRg st="4" end="4"/>
                                            </p:txEl>
                                          </p:spTgt>
                                        </p:tgtEl>
                                      </p:cBhvr>
                                    </p:animEffect>
                                    <p:anim calcmode="lin" valueType="num">
                                      <p:cBhvr>
                                        <p:cTn id="31" dur="2000" fill="hold"/>
                                        <p:tgtEl>
                                          <p:spTgt spid="6">
                                            <p:txEl>
                                              <p:pRg st="4" end="4"/>
                                            </p:txEl>
                                          </p:spTgt>
                                        </p:tgtEl>
                                        <p:attrNameLst>
                                          <p:attrName>ppt_w</p:attrName>
                                        </p:attrNameLst>
                                      </p:cBhvr>
                                      <p:tavLst>
                                        <p:tav tm="0" fmla="#ppt_w*sin(2.5*pi*$)">
                                          <p:val>
                                            <p:fltVal val="0"/>
                                          </p:val>
                                        </p:tav>
                                        <p:tav tm="100000">
                                          <p:val>
                                            <p:fltVal val="1"/>
                                          </p:val>
                                        </p:tav>
                                      </p:tavLst>
                                    </p:anim>
                                    <p:anim calcmode="lin" valueType="num">
                                      <p:cBhvr>
                                        <p:cTn id="32" dur="2000" fill="hold"/>
                                        <p:tgtEl>
                                          <p:spTgt spid="6">
                                            <p:txEl>
                                              <p:pRg st="4" end="4"/>
                                            </p:txEl>
                                          </p:spTgt>
                                        </p:tgtEl>
                                        <p:attrNameLst>
                                          <p:attrName>ppt_h</p:attrName>
                                        </p:attrNameLst>
                                      </p:cBhvr>
                                      <p:tavLst>
                                        <p:tav tm="0">
                                          <p:val>
                                            <p:strVal val="#ppt_h"/>
                                          </p:val>
                                        </p:tav>
                                        <p:tav tm="100000">
                                          <p:val>
                                            <p:strVal val="#ppt_h"/>
                                          </p:val>
                                        </p:tav>
                                      </p:tavLst>
                                    </p:anim>
                                  </p:childTnLst>
                                </p:cTn>
                              </p:par>
                              <p:par>
                                <p:cTn id="33" presetID="45" presetClass="entr" presetSubtype="0" fill="hold" nodeType="withEffect">
                                  <p:stCondLst>
                                    <p:cond delay="0"/>
                                  </p:stCondLst>
                                  <p:iterate type="lt">
                                    <p:tmPct val="10000"/>
                                  </p:iterate>
                                  <p:childTnLst>
                                    <p:set>
                                      <p:cBhvr>
                                        <p:cTn id="34" dur="1" fill="hold">
                                          <p:stCondLst>
                                            <p:cond delay="0"/>
                                          </p:stCondLst>
                                        </p:cTn>
                                        <p:tgtEl>
                                          <p:spTgt spid="6">
                                            <p:txEl>
                                              <p:pRg st="5" end="5"/>
                                            </p:txEl>
                                          </p:spTgt>
                                        </p:tgtEl>
                                        <p:attrNameLst>
                                          <p:attrName>style.visibility</p:attrName>
                                        </p:attrNameLst>
                                      </p:cBhvr>
                                      <p:to>
                                        <p:strVal val="visible"/>
                                      </p:to>
                                    </p:set>
                                    <p:animEffect transition="in" filter="fade">
                                      <p:cBhvr>
                                        <p:cTn id="35" dur="2000"/>
                                        <p:tgtEl>
                                          <p:spTgt spid="6">
                                            <p:txEl>
                                              <p:pRg st="5" end="5"/>
                                            </p:txEl>
                                          </p:spTgt>
                                        </p:tgtEl>
                                      </p:cBhvr>
                                    </p:animEffect>
                                    <p:anim calcmode="lin" valueType="num">
                                      <p:cBhvr>
                                        <p:cTn id="36" dur="2000" fill="hold"/>
                                        <p:tgtEl>
                                          <p:spTgt spid="6">
                                            <p:txEl>
                                              <p:pRg st="5" end="5"/>
                                            </p:txEl>
                                          </p:spTgt>
                                        </p:tgtEl>
                                        <p:attrNameLst>
                                          <p:attrName>ppt_w</p:attrName>
                                        </p:attrNameLst>
                                      </p:cBhvr>
                                      <p:tavLst>
                                        <p:tav tm="0" fmla="#ppt_w*sin(2.5*pi*$)">
                                          <p:val>
                                            <p:fltVal val="0"/>
                                          </p:val>
                                        </p:tav>
                                        <p:tav tm="100000">
                                          <p:val>
                                            <p:fltVal val="1"/>
                                          </p:val>
                                        </p:tav>
                                      </p:tavLst>
                                    </p:anim>
                                    <p:anim calcmode="lin" valueType="num">
                                      <p:cBhvr>
                                        <p:cTn id="37" dur="2000" fill="hold"/>
                                        <p:tgtEl>
                                          <p:spTgt spid="6">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7" presetClass="entr" presetSubtype="4"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0" fill="hold"/>
                                        <p:tgtEl>
                                          <p:spTgt spid="8"/>
                                        </p:tgtEl>
                                        <p:attrNameLst>
                                          <p:attrName>ppt_x</p:attrName>
                                        </p:attrNameLst>
                                      </p:cBhvr>
                                      <p:tavLst>
                                        <p:tav tm="0">
                                          <p:val>
                                            <p:strVal val="#ppt_x"/>
                                          </p:val>
                                        </p:tav>
                                        <p:tav tm="100000">
                                          <p:val>
                                            <p:strVal val="#ppt_x"/>
                                          </p:val>
                                        </p:tav>
                                      </p:tavLst>
                                    </p:anim>
                                    <p:anim calcmode="lin" valueType="num">
                                      <p:cBhvr additive="base">
                                        <p:cTn id="43"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1" presetClass="entr" presetSubtype="4" fill="hold" nodeType="clickEffect">
                                  <p:stCondLst>
                                    <p:cond delay="0"/>
                                  </p:stCondLst>
                                  <p:iterate type="lt">
                                    <p:tmPct val="0"/>
                                  </p:iterate>
                                  <p:childTnLst>
                                    <p:set>
                                      <p:cBhvr>
                                        <p:cTn id="47" dur="1" fill="hold">
                                          <p:stCondLst>
                                            <p:cond delay="0"/>
                                          </p:stCondLst>
                                        </p:cTn>
                                        <p:tgtEl>
                                          <p:spTgt spid="6">
                                            <p:txEl>
                                              <p:pRg st="0" end="0"/>
                                            </p:txEl>
                                          </p:spTgt>
                                        </p:tgtEl>
                                        <p:attrNameLst>
                                          <p:attrName>style.visibility</p:attrName>
                                        </p:attrNameLst>
                                      </p:cBhvr>
                                      <p:to>
                                        <p:strVal val="visible"/>
                                      </p:to>
                                    </p:set>
                                    <p:animEffect transition="in" filter="wheel(4)">
                                      <p:cBhvr>
                                        <p:cTn id="48" dur="2000"/>
                                        <p:tgtEl>
                                          <p:spTgt spid="6">
                                            <p:txEl>
                                              <p:pRg st="0" end="0"/>
                                            </p:txEl>
                                          </p:spTgt>
                                        </p:tgtEl>
                                      </p:cBhvr>
                                    </p:animEffect>
                                  </p:childTnLst>
                                </p:cTn>
                              </p:par>
                              <p:par>
                                <p:cTn id="49" presetID="21" presetClass="entr" presetSubtype="4" fill="hold" nodeType="withEffect">
                                  <p:stCondLst>
                                    <p:cond delay="0"/>
                                  </p:stCondLst>
                                  <p:iterate type="lt">
                                    <p:tmPct val="0"/>
                                  </p:iterate>
                                  <p:childTnLst>
                                    <p:set>
                                      <p:cBhvr>
                                        <p:cTn id="50" dur="1" fill="hold">
                                          <p:stCondLst>
                                            <p:cond delay="0"/>
                                          </p:stCondLst>
                                        </p:cTn>
                                        <p:tgtEl>
                                          <p:spTgt spid="6">
                                            <p:txEl>
                                              <p:pRg st="1" end="1"/>
                                            </p:txEl>
                                          </p:spTgt>
                                        </p:tgtEl>
                                        <p:attrNameLst>
                                          <p:attrName>style.visibility</p:attrName>
                                        </p:attrNameLst>
                                      </p:cBhvr>
                                      <p:to>
                                        <p:strVal val="visible"/>
                                      </p:to>
                                    </p:set>
                                    <p:animEffect transition="in" filter="wheel(4)">
                                      <p:cBhvr>
                                        <p:cTn id="51" dur="2000"/>
                                        <p:tgtEl>
                                          <p:spTgt spid="6">
                                            <p:txEl>
                                              <p:pRg st="1" end="1"/>
                                            </p:txEl>
                                          </p:spTgt>
                                        </p:tgtEl>
                                      </p:cBhvr>
                                    </p:animEffect>
                                  </p:childTnLst>
                                </p:cTn>
                              </p:par>
                              <p:par>
                                <p:cTn id="52" presetID="21" presetClass="entr" presetSubtype="4" fill="hold" nodeType="withEffect">
                                  <p:stCondLst>
                                    <p:cond delay="0"/>
                                  </p:stCondLst>
                                  <p:childTnLst>
                                    <p:set>
                                      <p:cBhvr>
                                        <p:cTn id="53" dur="1" fill="hold">
                                          <p:stCondLst>
                                            <p:cond delay="0"/>
                                          </p:stCondLst>
                                        </p:cTn>
                                        <p:tgtEl>
                                          <p:spTgt spid="6">
                                            <p:txEl>
                                              <p:pRg st="2" end="2"/>
                                            </p:txEl>
                                          </p:spTgt>
                                        </p:tgtEl>
                                        <p:attrNameLst>
                                          <p:attrName>style.visibility</p:attrName>
                                        </p:attrNameLst>
                                      </p:cBhvr>
                                      <p:to>
                                        <p:strVal val="visible"/>
                                      </p:to>
                                    </p:set>
                                    <p:animEffect transition="in" filter="wheel(4)">
                                      <p:cBhvr>
                                        <p:cTn id="54" dur="2000"/>
                                        <p:tgtEl>
                                          <p:spTgt spid="6">
                                            <p:txEl>
                                              <p:pRg st="2" end="2"/>
                                            </p:txEl>
                                          </p:spTgt>
                                        </p:tgtEl>
                                      </p:cBhvr>
                                    </p:animEffect>
                                  </p:childTnLst>
                                </p:cTn>
                              </p:par>
                              <p:par>
                                <p:cTn id="55" presetID="21" presetClass="entr" presetSubtype="4" fill="hold" nodeType="withEffect">
                                  <p:stCondLst>
                                    <p:cond delay="0"/>
                                  </p:stCondLst>
                                  <p:iterate type="lt">
                                    <p:tmPct val="0"/>
                                  </p:iterate>
                                  <p:childTnLst>
                                    <p:set>
                                      <p:cBhvr>
                                        <p:cTn id="56" dur="1" fill="hold">
                                          <p:stCondLst>
                                            <p:cond delay="0"/>
                                          </p:stCondLst>
                                        </p:cTn>
                                        <p:tgtEl>
                                          <p:spTgt spid="6">
                                            <p:txEl>
                                              <p:pRg st="3" end="3"/>
                                            </p:txEl>
                                          </p:spTgt>
                                        </p:tgtEl>
                                        <p:attrNameLst>
                                          <p:attrName>style.visibility</p:attrName>
                                        </p:attrNameLst>
                                      </p:cBhvr>
                                      <p:to>
                                        <p:strVal val="visible"/>
                                      </p:to>
                                    </p:set>
                                    <p:animEffect transition="in" filter="wheel(4)">
                                      <p:cBhvr>
                                        <p:cTn id="57" dur="2000"/>
                                        <p:tgtEl>
                                          <p:spTgt spid="6">
                                            <p:txEl>
                                              <p:pRg st="3" end="3"/>
                                            </p:txEl>
                                          </p:spTgt>
                                        </p:tgtEl>
                                      </p:cBhvr>
                                    </p:animEffect>
                                  </p:childTnLst>
                                </p:cTn>
                              </p:par>
                              <p:par>
                                <p:cTn id="58" presetID="21" presetClass="entr" presetSubtype="4" fill="hold" nodeType="withEffect">
                                  <p:stCondLst>
                                    <p:cond delay="0"/>
                                  </p:stCondLst>
                                  <p:iterate type="lt">
                                    <p:tmPct val="0"/>
                                  </p:iterate>
                                  <p:childTnLst>
                                    <p:set>
                                      <p:cBhvr>
                                        <p:cTn id="59" dur="1" fill="hold">
                                          <p:stCondLst>
                                            <p:cond delay="0"/>
                                          </p:stCondLst>
                                        </p:cTn>
                                        <p:tgtEl>
                                          <p:spTgt spid="6">
                                            <p:txEl>
                                              <p:pRg st="4" end="4"/>
                                            </p:txEl>
                                          </p:spTgt>
                                        </p:tgtEl>
                                        <p:attrNameLst>
                                          <p:attrName>style.visibility</p:attrName>
                                        </p:attrNameLst>
                                      </p:cBhvr>
                                      <p:to>
                                        <p:strVal val="visible"/>
                                      </p:to>
                                    </p:set>
                                    <p:animEffect transition="in" filter="wheel(4)">
                                      <p:cBhvr>
                                        <p:cTn id="60" dur="2000"/>
                                        <p:tgtEl>
                                          <p:spTgt spid="6">
                                            <p:txEl>
                                              <p:pRg st="4" end="4"/>
                                            </p:txEl>
                                          </p:spTgt>
                                        </p:tgtEl>
                                      </p:cBhvr>
                                    </p:animEffect>
                                  </p:childTnLst>
                                </p:cTn>
                              </p:par>
                              <p:par>
                                <p:cTn id="61" presetID="21" presetClass="entr" presetSubtype="4" fill="hold" nodeType="withEffect">
                                  <p:stCondLst>
                                    <p:cond delay="0"/>
                                  </p:stCondLst>
                                  <p:iterate type="lt">
                                    <p:tmPct val="0"/>
                                  </p:iterate>
                                  <p:childTnLst>
                                    <p:set>
                                      <p:cBhvr>
                                        <p:cTn id="62" dur="1" fill="hold">
                                          <p:stCondLst>
                                            <p:cond delay="0"/>
                                          </p:stCondLst>
                                        </p:cTn>
                                        <p:tgtEl>
                                          <p:spTgt spid="6">
                                            <p:txEl>
                                              <p:pRg st="5" end="5"/>
                                            </p:txEl>
                                          </p:spTgt>
                                        </p:tgtEl>
                                        <p:attrNameLst>
                                          <p:attrName>style.visibility</p:attrName>
                                        </p:attrNameLst>
                                      </p:cBhvr>
                                      <p:to>
                                        <p:strVal val="visible"/>
                                      </p:to>
                                    </p:set>
                                    <p:animEffect transition="in" filter="wheel(4)">
                                      <p:cBhvr>
                                        <p:cTn id="63"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a:ln>
            <a:solidFill>
              <a:srgbClr val="FF0000"/>
            </a:solidFill>
          </a:ln>
        </p:spPr>
        <p:txBody>
          <a:bodyPr/>
          <a:lstStyle/>
          <a:p>
            <a:endParaRPr lang="en-US" dirty="0"/>
          </a:p>
        </p:txBody>
      </p:sp>
      <p:sp>
        <p:nvSpPr>
          <p:cNvPr id="3" name="Content Placeholder 2"/>
          <p:cNvSpPr>
            <a:spLocks noGrp="1"/>
          </p:cNvSpPr>
          <p:nvPr>
            <p:ph idx="1"/>
          </p:nvPr>
        </p:nvSpPr>
        <p:spPr>
          <a:blipFill>
            <a:blip r:embed="rId2"/>
            <a:tile tx="0" ty="0" sx="100000" sy="100000" flip="none" algn="tl"/>
          </a:blipFill>
          <a:ln>
            <a:solidFill>
              <a:srgbClr val="FF0000"/>
            </a:solidFill>
          </a:ln>
        </p:spPr>
        <p:txBody>
          <a:bodyPr/>
          <a:lstStyle/>
          <a:p>
            <a:endParaRPr lang="en-US" dirty="0"/>
          </a:p>
        </p:txBody>
      </p:sp>
      <p:sp>
        <p:nvSpPr>
          <p:cNvPr id="4" name="Rectangle 3"/>
          <p:cNvSpPr/>
          <p:nvPr/>
        </p:nvSpPr>
        <p:spPr>
          <a:xfrm>
            <a:off x="457200" y="6096000"/>
            <a:ext cx="8229600" cy="762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০১৯১৭৬৩৬৪৮৬ </a:t>
            </a:r>
            <a:endParaRPr lang="en-US" dirty="0"/>
          </a:p>
        </p:txBody>
      </p:sp>
      <p:sp>
        <p:nvSpPr>
          <p:cNvPr id="5" name="Rounded Rectangle 4"/>
          <p:cNvSpPr/>
          <p:nvPr/>
        </p:nvSpPr>
        <p:spPr>
          <a:xfrm>
            <a:off x="1600200" y="381000"/>
            <a:ext cx="6096000" cy="9144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বাড়ির কাজ </a:t>
            </a:r>
            <a:endParaRPr lang="en-US" sz="3600" dirty="0"/>
          </a:p>
        </p:txBody>
      </p:sp>
      <p:sp>
        <p:nvSpPr>
          <p:cNvPr id="7" name="Oval 6"/>
          <p:cNvSpPr/>
          <p:nvPr/>
        </p:nvSpPr>
        <p:spPr>
          <a:xfrm>
            <a:off x="685800" y="1828800"/>
            <a:ext cx="4114800" cy="38862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8" name="Content Placeholder 4" descr="safa 42.jpg"/>
          <p:cNvPicPr>
            <a:picLocks noChangeAspect="1"/>
          </p:cNvPicPr>
          <p:nvPr/>
        </p:nvPicPr>
        <p:blipFill>
          <a:blip r:embed="rId3"/>
          <a:stretch>
            <a:fillRect/>
          </a:stretch>
        </p:blipFill>
        <p:spPr>
          <a:xfrm>
            <a:off x="685800" y="1828800"/>
            <a:ext cx="4114800" cy="4038600"/>
          </a:xfrm>
          <a:prstGeom prst="ellipse">
            <a:avLst/>
          </a:prstGeom>
          <a:ln w="63500" cap="rnd">
            <a:solidFill>
              <a:schemeClr val="tx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Rectangle 8"/>
          <p:cNvSpPr/>
          <p:nvPr/>
        </p:nvSpPr>
        <p:spPr>
          <a:xfrm>
            <a:off x="5410200" y="1981200"/>
            <a:ext cx="3048000" cy="3657600"/>
          </a:xfrm>
          <a:prstGeom prst="rect">
            <a:avLst/>
          </a:prstGeom>
          <a:ln>
            <a:solidFill>
              <a:srgbClr val="FF00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bn-IN" sz="2800" dirty="0" smtClean="0">
                <a:solidFill>
                  <a:srgbClr val="002060"/>
                </a:solidFill>
              </a:rPr>
              <a:t>কোন কোন ঝুঁকি  এড়াতে সাধারণ নৌ  </a:t>
            </a:r>
            <a:r>
              <a:rPr lang="en-US" sz="2800" dirty="0" err="1" smtClean="0">
                <a:solidFill>
                  <a:srgbClr val="002060"/>
                </a:solidFill>
              </a:rPr>
              <a:t>বিমা</a:t>
            </a:r>
            <a:r>
              <a:rPr lang="en-US" sz="2800" smtClean="0">
                <a:solidFill>
                  <a:srgbClr val="002060"/>
                </a:solidFill>
              </a:rPr>
              <a:t> </a:t>
            </a:r>
            <a:r>
              <a:rPr lang="bn-IN" sz="2800" smtClean="0">
                <a:solidFill>
                  <a:srgbClr val="002060"/>
                </a:solidFill>
              </a:rPr>
              <a:t>করা </a:t>
            </a:r>
            <a:r>
              <a:rPr lang="bn-IN" sz="2800" dirty="0" smtClean="0">
                <a:solidFill>
                  <a:srgbClr val="002060"/>
                </a:solidFill>
              </a:rPr>
              <a:t>হয় ।  </a:t>
            </a:r>
            <a:endParaRPr lang="en-US" sz="28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8"/>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0" presetClass="emph" presetSubtype="0" fill="hold" grpId="0" nodeType="clickEffect">
                                  <p:stCondLst>
                                    <p:cond delay="0"/>
                                  </p:stCondLst>
                                  <p:childTnLst>
                                    <p:animClr clrSpc="hsl">
                                      <p:cBhvr override="childStyle">
                                        <p:cTn id="10" dur="500" fill="hold"/>
                                        <p:tgtEl>
                                          <p:spTgt spid="5"/>
                                        </p:tgtEl>
                                        <p:attrNameLst>
                                          <p:attrName>style.color</p:attrName>
                                        </p:attrNameLst>
                                      </p:cBhvr>
                                      <p:by>
                                        <p:hsl h="0" s="12549" l="25098"/>
                                      </p:by>
                                    </p:animClr>
                                    <p:animClr clrSpc="hsl">
                                      <p:cBhvr>
                                        <p:cTn id="11" dur="500" fill="hold"/>
                                        <p:tgtEl>
                                          <p:spTgt spid="5"/>
                                        </p:tgtEl>
                                        <p:attrNameLst>
                                          <p:attrName>fillcolor</p:attrName>
                                        </p:attrNameLst>
                                      </p:cBhvr>
                                      <p:by>
                                        <p:hsl h="0" s="12549" l="25098"/>
                                      </p:by>
                                    </p:animClr>
                                    <p:animClr clrSpc="hsl">
                                      <p:cBhvr>
                                        <p:cTn id="12" dur="500" fill="hold"/>
                                        <p:tgtEl>
                                          <p:spTgt spid="5"/>
                                        </p:tgtEl>
                                        <p:attrNameLst>
                                          <p:attrName>stroke.color</p:attrName>
                                        </p:attrNameLst>
                                      </p:cBhvr>
                                      <p:by>
                                        <p:hsl h="0" s="12549" l="25098"/>
                                      </p:by>
                                    </p:animClr>
                                    <p:set>
                                      <p:cBhvr>
                                        <p:cTn id="13" dur="500" fill="hold"/>
                                        <p:tgtEl>
                                          <p:spTgt spid="5"/>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grpId="0" nodeType="clickEffect">
                                  <p:stCondLst>
                                    <p:cond delay="0"/>
                                  </p:stCondLst>
                                  <p:iterate type="lt">
                                    <p:tmPct val="10000"/>
                                  </p:iterate>
                                  <p:childTnLst>
                                    <p:set>
                                      <p:cBhvr>
                                        <p:cTn id="17" dur="1" fill="hold">
                                          <p:stCondLst>
                                            <p:cond delay="0"/>
                                          </p:stCondLst>
                                        </p:cTn>
                                        <p:tgtEl>
                                          <p:spTgt spid="9"/>
                                        </p:tgtEl>
                                        <p:attrNameLst>
                                          <p:attrName>style.visibility</p:attrName>
                                        </p:attrNameLst>
                                      </p:cBhvr>
                                      <p:to>
                                        <p:strVal val="visible"/>
                                      </p:to>
                                    </p:set>
                                    <p:animEffect transition="in" filter="fade">
                                      <p:cBhvr>
                                        <p:cTn id="18" dur="2000"/>
                                        <p:tgtEl>
                                          <p:spTgt spid="9"/>
                                        </p:tgtEl>
                                      </p:cBhvr>
                                    </p:animEffect>
                                    <p:anim calcmode="lin" valueType="num">
                                      <p:cBhvr>
                                        <p:cTn id="19" dur="2000" fill="hold"/>
                                        <p:tgtEl>
                                          <p:spTgt spid="9"/>
                                        </p:tgtEl>
                                        <p:attrNameLst>
                                          <p:attrName>ppt_w</p:attrName>
                                        </p:attrNameLst>
                                      </p:cBhvr>
                                      <p:tavLst>
                                        <p:tav tm="0" fmla="#ppt_w*sin(2.5*pi*$)">
                                          <p:val>
                                            <p:fltVal val="0"/>
                                          </p:val>
                                        </p:tav>
                                        <p:tav tm="100000">
                                          <p:val>
                                            <p:fltVal val="1"/>
                                          </p:val>
                                        </p:tav>
                                      </p:tavLst>
                                    </p:anim>
                                    <p:anim calcmode="lin" valueType="num">
                                      <p:cBhvr>
                                        <p:cTn id="20"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endParaRPr lang="en-US" dirty="0"/>
          </a:p>
        </p:txBody>
      </p:sp>
      <p:sp>
        <p:nvSpPr>
          <p:cNvPr id="3" name="Content Placeholder 2"/>
          <p:cNvSpPr>
            <a:spLocks noGrp="1"/>
          </p:cNvSpPr>
          <p:nvPr>
            <p:ph idx="1"/>
          </p:nvPr>
        </p:nvSpPr>
        <p:spPr>
          <a:blipFill>
            <a:blip r:embed="rId2"/>
            <a:tile tx="0" ty="0" sx="100000" sy="100000" flip="none" algn="tl"/>
          </a:blipFill>
          <a:ln>
            <a:solidFill>
              <a:srgbClr val="FF0000"/>
            </a:solidFill>
          </a:ln>
        </p:spPr>
        <p:txBody>
          <a:bodyPr/>
          <a:lstStyle/>
          <a:p>
            <a:endParaRPr lang="en-US" dirty="0"/>
          </a:p>
        </p:txBody>
      </p:sp>
      <p:sp>
        <p:nvSpPr>
          <p:cNvPr id="4" name="Rounded Rectangle 3"/>
          <p:cNvSpPr/>
          <p:nvPr/>
        </p:nvSpPr>
        <p:spPr>
          <a:xfrm>
            <a:off x="2209800" y="381000"/>
            <a:ext cx="5715000" cy="914400"/>
          </a:xfrm>
          <a:prstGeom prst="roundRect">
            <a:avLst/>
          </a:prstGeom>
          <a:ln>
            <a:solidFill>
              <a:schemeClr val="tx1"/>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3600" dirty="0" smtClean="0">
                <a:solidFill>
                  <a:schemeClr val="tx1"/>
                </a:solidFill>
              </a:rPr>
              <a:t>সবাইকে ধন্যবাদ </a:t>
            </a:r>
            <a:endParaRPr lang="en-US" sz="3600" dirty="0">
              <a:solidFill>
                <a:schemeClr val="tx1"/>
              </a:solidFill>
            </a:endParaRPr>
          </a:p>
        </p:txBody>
      </p:sp>
      <p:sp>
        <p:nvSpPr>
          <p:cNvPr id="5" name="Rectangle 4"/>
          <p:cNvSpPr/>
          <p:nvPr/>
        </p:nvSpPr>
        <p:spPr>
          <a:xfrm>
            <a:off x="457200" y="6096000"/>
            <a:ext cx="8229600" cy="762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০১৯১৭৬৩৬৪৮৬ </a:t>
            </a:r>
            <a:endParaRPr lang="en-US" dirty="0"/>
          </a:p>
        </p:txBody>
      </p:sp>
      <p:sp>
        <p:nvSpPr>
          <p:cNvPr id="6" name="Oval 5"/>
          <p:cNvSpPr/>
          <p:nvPr/>
        </p:nvSpPr>
        <p:spPr>
          <a:xfrm>
            <a:off x="2438400" y="1828800"/>
            <a:ext cx="4800600" cy="38862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050" name="Picture 2" descr="C:\Users\sagor khan\Downloads\426.jpg"/>
          <p:cNvPicPr>
            <a:picLocks noChangeAspect="1" noChangeArrowheads="1"/>
          </p:cNvPicPr>
          <p:nvPr/>
        </p:nvPicPr>
        <p:blipFill>
          <a:blip r:embed="rId3"/>
          <a:srcRect/>
          <a:stretch>
            <a:fillRect/>
          </a:stretch>
        </p:blipFill>
        <p:spPr bwMode="auto">
          <a:xfrm>
            <a:off x="2438400" y="1828800"/>
            <a:ext cx="4800600" cy="38862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p:cTn id="14" dur="500" decel="50000" fill="hold">
                                          <p:stCondLst>
                                            <p:cond delay="0"/>
                                          </p:stCondLst>
                                        </p:cTn>
                                        <p:tgtEl>
                                          <p:spTgt spid="2050"/>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2050"/>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2050"/>
                                        </p:tgtEl>
                                        <p:attrNameLst>
                                          <p:attrName>ppt_w</p:attrName>
                                        </p:attrNameLst>
                                      </p:cBhvr>
                                      <p:tavLst>
                                        <p:tav tm="0">
                                          <p:val>
                                            <p:strVal val="#ppt_w*.05"/>
                                          </p:val>
                                        </p:tav>
                                        <p:tav tm="100000">
                                          <p:val>
                                            <p:strVal val="#ppt_w"/>
                                          </p:val>
                                        </p:tav>
                                      </p:tavLst>
                                    </p:anim>
                                    <p:anim calcmode="lin" valueType="num">
                                      <p:cBhvr>
                                        <p:cTn id="17" dur="1000" fill="hold"/>
                                        <p:tgtEl>
                                          <p:spTgt spid="2050"/>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2050"/>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2050"/>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2050"/>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lstStyle/>
          <a:p>
            <a:endParaRPr lang="en-US" dirty="0"/>
          </a:p>
        </p:txBody>
      </p:sp>
      <p:sp>
        <p:nvSpPr>
          <p:cNvPr id="3" name="Content Placeholder 2"/>
          <p:cNvSpPr>
            <a:spLocks noGrp="1"/>
          </p:cNvSpPr>
          <p:nvPr>
            <p:ph sz="half" idx="1"/>
          </p:nvPr>
        </p:nvSpPr>
        <p:spPr>
          <a:ln/>
        </p:spPr>
        <p:style>
          <a:lnRef idx="0">
            <a:schemeClr val="accent6"/>
          </a:lnRef>
          <a:fillRef idx="3">
            <a:schemeClr val="accent6"/>
          </a:fillRef>
          <a:effectRef idx="3">
            <a:schemeClr val="accent6"/>
          </a:effectRef>
          <a:fontRef idx="minor">
            <a:schemeClr val="lt1"/>
          </a:fontRef>
        </p:style>
        <p:txBody>
          <a:bodyPr/>
          <a:lstStyle/>
          <a:p>
            <a:pPr>
              <a:buNone/>
            </a:pPr>
            <a:r>
              <a:rPr lang="bn-IN" dirty="0" smtClean="0"/>
              <a:t>     </a:t>
            </a:r>
          </a:p>
          <a:p>
            <a:pPr>
              <a:buNone/>
            </a:pPr>
            <a:r>
              <a:rPr lang="bn-IN" dirty="0" smtClean="0">
                <a:solidFill>
                  <a:schemeClr val="tx1"/>
                </a:solidFill>
              </a:rPr>
              <a:t>      </a:t>
            </a:r>
            <a:r>
              <a:rPr lang="en-US" dirty="0" err="1" smtClean="0">
                <a:solidFill>
                  <a:schemeClr val="tx1"/>
                </a:solidFill>
              </a:rPr>
              <a:t>শ্রেণি</a:t>
            </a:r>
            <a:r>
              <a:rPr lang="bn-IN" dirty="0" smtClean="0">
                <a:solidFill>
                  <a:schemeClr val="tx1"/>
                </a:solidFill>
              </a:rPr>
              <a:t>ঃ নবম ও দশম </a:t>
            </a:r>
            <a:r>
              <a:rPr lang="en-US" dirty="0" smtClean="0">
                <a:solidFill>
                  <a:schemeClr val="tx1"/>
                </a:solidFill>
              </a:rPr>
              <a:t> </a:t>
            </a:r>
            <a:r>
              <a:rPr lang="bn-IN" dirty="0" smtClean="0">
                <a:solidFill>
                  <a:schemeClr val="tx1"/>
                </a:solidFill>
              </a:rPr>
              <a:t> </a:t>
            </a:r>
            <a:endParaRPr lang="en-US" dirty="0" smtClean="0">
              <a:solidFill>
                <a:schemeClr val="tx1"/>
              </a:solidFill>
            </a:endParaRPr>
          </a:p>
          <a:p>
            <a:pPr>
              <a:buNone/>
            </a:pPr>
            <a:r>
              <a:rPr lang="bn-IN" dirty="0" smtClean="0">
                <a:solidFill>
                  <a:schemeClr val="tx1"/>
                </a:solidFill>
              </a:rPr>
              <a:t> </a:t>
            </a:r>
            <a:r>
              <a:rPr lang="en-US" dirty="0" smtClean="0">
                <a:solidFill>
                  <a:schemeClr val="tx1"/>
                </a:solidFill>
              </a:rPr>
              <a:t>     </a:t>
            </a:r>
            <a:r>
              <a:rPr lang="en-US" dirty="0" err="1" smtClean="0">
                <a:solidFill>
                  <a:schemeClr val="tx1"/>
                </a:solidFill>
              </a:rPr>
              <a:t>বিষয়</a:t>
            </a:r>
            <a:r>
              <a:rPr lang="bn-IN" dirty="0" smtClean="0">
                <a:solidFill>
                  <a:schemeClr val="tx1"/>
                </a:solidFill>
              </a:rPr>
              <a:t>ঃব্যবসায় উদ্যোগ </a:t>
            </a:r>
            <a:endParaRPr lang="en-US" dirty="0" smtClean="0">
              <a:solidFill>
                <a:schemeClr val="tx1"/>
              </a:solidFill>
            </a:endParaRPr>
          </a:p>
          <a:p>
            <a:pPr>
              <a:buNone/>
            </a:pPr>
            <a:r>
              <a:rPr lang="bn-IN" dirty="0" smtClean="0">
                <a:solidFill>
                  <a:schemeClr val="tx1"/>
                </a:solidFill>
              </a:rPr>
              <a:t>  </a:t>
            </a:r>
            <a:r>
              <a:rPr lang="en-US" dirty="0" smtClean="0">
                <a:solidFill>
                  <a:schemeClr val="tx1"/>
                </a:solidFill>
              </a:rPr>
              <a:t>   </a:t>
            </a:r>
            <a:r>
              <a:rPr lang="en-US" dirty="0" err="1" smtClean="0">
                <a:solidFill>
                  <a:schemeClr val="tx1"/>
                </a:solidFill>
              </a:rPr>
              <a:t>পাঠ</a:t>
            </a:r>
            <a:r>
              <a:rPr lang="en-US" dirty="0" smtClean="0">
                <a:solidFill>
                  <a:schemeClr val="tx1"/>
                </a:solidFill>
              </a:rPr>
              <a:t> </a:t>
            </a:r>
            <a:r>
              <a:rPr lang="en-US" dirty="0" err="1" smtClean="0">
                <a:solidFill>
                  <a:schemeClr val="tx1"/>
                </a:solidFill>
              </a:rPr>
              <a:t>শিরোনাম</a:t>
            </a:r>
            <a:r>
              <a:rPr lang="en-US" dirty="0" smtClean="0">
                <a:solidFill>
                  <a:schemeClr val="tx1"/>
                </a:solidFill>
              </a:rPr>
              <a:t>:</a:t>
            </a:r>
            <a:r>
              <a:rPr lang="bn-IN" dirty="0" smtClean="0">
                <a:solidFill>
                  <a:schemeClr val="tx1"/>
                </a:solidFill>
              </a:rPr>
              <a:t>বি</a:t>
            </a:r>
            <a:r>
              <a:rPr lang="en-US" dirty="0" err="1" smtClean="0">
                <a:solidFill>
                  <a:schemeClr val="tx1"/>
                </a:solidFill>
              </a:rPr>
              <a:t>মা</a:t>
            </a:r>
            <a:r>
              <a:rPr lang="en-US" dirty="0" smtClean="0">
                <a:solidFill>
                  <a:schemeClr val="tx1"/>
                </a:solidFill>
              </a:rPr>
              <a:t> </a:t>
            </a:r>
            <a:endParaRPr lang="bn-IN" dirty="0" smtClean="0">
              <a:solidFill>
                <a:schemeClr val="tx1"/>
              </a:solidFill>
            </a:endParaRPr>
          </a:p>
          <a:p>
            <a:pPr>
              <a:buNone/>
            </a:pPr>
            <a:r>
              <a:rPr lang="bn-IN" dirty="0" smtClean="0">
                <a:solidFill>
                  <a:schemeClr val="tx1"/>
                </a:solidFill>
              </a:rPr>
              <a:t>   </a:t>
            </a:r>
            <a:r>
              <a:rPr lang="en-US" dirty="0" smtClean="0">
                <a:solidFill>
                  <a:schemeClr val="tx1"/>
                </a:solidFill>
              </a:rPr>
              <a:t>  </a:t>
            </a:r>
            <a:r>
              <a:rPr lang="bn-IN" dirty="0" smtClean="0">
                <a:solidFill>
                  <a:schemeClr val="tx1"/>
                </a:solidFill>
              </a:rPr>
              <a:t>অধ্যায়ঃ</a:t>
            </a:r>
            <a:r>
              <a:rPr lang="en-US" dirty="0" smtClean="0">
                <a:solidFill>
                  <a:schemeClr val="tx1"/>
                </a:solidFill>
              </a:rPr>
              <a:t>৫ম </a:t>
            </a:r>
            <a:endParaRPr lang="bn-IN" dirty="0" smtClean="0">
              <a:solidFill>
                <a:schemeClr val="tx1"/>
              </a:solidFill>
            </a:endParaRPr>
          </a:p>
          <a:p>
            <a:pPr>
              <a:buNone/>
            </a:pPr>
            <a:r>
              <a:rPr lang="bn-IN" dirty="0" smtClean="0">
                <a:solidFill>
                  <a:schemeClr val="tx1"/>
                </a:solidFill>
              </a:rPr>
              <a:t> </a:t>
            </a:r>
            <a:r>
              <a:rPr lang="en-US" dirty="0" smtClean="0">
                <a:solidFill>
                  <a:schemeClr val="tx1"/>
                </a:solidFill>
              </a:rPr>
              <a:t> </a:t>
            </a:r>
            <a:r>
              <a:rPr lang="bn-IN" dirty="0" smtClean="0">
                <a:solidFill>
                  <a:schemeClr val="tx1"/>
                </a:solidFill>
              </a:rPr>
              <a:t> </a:t>
            </a:r>
            <a:r>
              <a:rPr lang="en-US" dirty="0" smtClean="0">
                <a:solidFill>
                  <a:schemeClr val="tx1"/>
                </a:solidFill>
              </a:rPr>
              <a:t> </a:t>
            </a:r>
            <a:r>
              <a:rPr lang="bn-IN" dirty="0" smtClean="0">
                <a:solidFill>
                  <a:schemeClr val="tx1"/>
                </a:solidFill>
              </a:rPr>
              <a:t>সময়ঃ০০</a:t>
            </a:r>
            <a:r>
              <a:rPr lang="en-US" dirty="0" smtClean="0">
                <a:solidFill>
                  <a:schemeClr val="tx1"/>
                </a:solidFill>
              </a:rPr>
              <a:t>.00.00</a:t>
            </a:r>
            <a:r>
              <a:rPr lang="bn-IN" dirty="0" smtClean="0">
                <a:solidFill>
                  <a:schemeClr val="tx1"/>
                </a:solidFill>
              </a:rPr>
              <a:t> </a:t>
            </a:r>
          </a:p>
          <a:p>
            <a:pPr>
              <a:buNone/>
            </a:pPr>
            <a:r>
              <a:rPr lang="en-US" dirty="0" smtClean="0">
                <a:solidFill>
                  <a:schemeClr val="tx1"/>
                </a:solidFill>
              </a:rPr>
              <a:t> </a:t>
            </a:r>
            <a:r>
              <a:rPr lang="bn-IN" dirty="0" smtClean="0">
                <a:solidFill>
                  <a:schemeClr val="tx1"/>
                </a:solidFill>
              </a:rPr>
              <a:t> </a:t>
            </a:r>
            <a:r>
              <a:rPr lang="en-US" dirty="0" smtClean="0">
                <a:solidFill>
                  <a:schemeClr val="tx1"/>
                </a:solidFill>
              </a:rPr>
              <a:t>   </a:t>
            </a:r>
            <a:r>
              <a:rPr lang="bn-IN" dirty="0" smtClean="0">
                <a:solidFill>
                  <a:schemeClr val="tx1"/>
                </a:solidFill>
              </a:rPr>
              <a:t>তারিখঃ ০০.০০.০০ </a:t>
            </a:r>
          </a:p>
          <a:p>
            <a:endParaRPr lang="en-US" dirty="0">
              <a:solidFill>
                <a:schemeClr val="tx1"/>
              </a:solidFill>
            </a:endParaRPr>
          </a:p>
        </p:txBody>
      </p:sp>
      <p:sp>
        <p:nvSpPr>
          <p:cNvPr id="4" name="Content Placeholder 3"/>
          <p:cNvSpPr>
            <a:spLocks noGrp="1"/>
          </p:cNvSpPr>
          <p:nvPr>
            <p:ph sz="half" idx="2"/>
          </p:nvPr>
        </p:nvSpPr>
        <p:spPr>
          <a:solidFill>
            <a:srgbClr val="92D050"/>
          </a:solidFill>
        </p:spPr>
        <p:txBody>
          <a:bodyPr/>
          <a:lstStyle/>
          <a:p>
            <a:endParaRPr lang="en-US" dirty="0"/>
          </a:p>
        </p:txBody>
      </p:sp>
      <p:sp>
        <p:nvSpPr>
          <p:cNvPr id="5" name="Rectangle 4"/>
          <p:cNvSpPr/>
          <p:nvPr/>
        </p:nvSpPr>
        <p:spPr>
          <a:xfrm>
            <a:off x="4876800" y="1828800"/>
            <a:ext cx="3581400" cy="39624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imagesৌৌৌৌৌ.jpg"/>
          <p:cNvPicPr>
            <a:picLocks noChangeAspect="1" noChangeArrowheads="1"/>
          </p:cNvPicPr>
          <p:nvPr/>
        </p:nvPicPr>
        <p:blipFill>
          <a:blip r:embed="rId2"/>
          <a:srcRect/>
          <a:stretch>
            <a:fillRect/>
          </a:stretch>
        </p:blipFill>
        <p:spPr bwMode="auto">
          <a:xfrm>
            <a:off x="4876800" y="1828800"/>
            <a:ext cx="3886200" cy="4038600"/>
          </a:xfrm>
          <a:prstGeom prst="rect">
            <a:avLst/>
          </a:prstGeom>
          <a:noFill/>
        </p:spPr>
      </p:pic>
      <p:pic>
        <p:nvPicPr>
          <p:cNvPr id="8" name="Picture 2" descr="C:\Users\sagor khan\Downloads\indexm.jpg"/>
          <p:cNvPicPr>
            <a:picLocks noChangeAspect="1" noChangeArrowheads="1"/>
          </p:cNvPicPr>
          <p:nvPr/>
        </p:nvPicPr>
        <p:blipFill>
          <a:blip r:embed="rId3"/>
          <a:srcRect/>
          <a:stretch>
            <a:fillRect/>
          </a:stretch>
        </p:blipFill>
        <p:spPr bwMode="auto">
          <a:xfrm>
            <a:off x="5410200" y="2438400"/>
            <a:ext cx="2743200" cy="2819400"/>
          </a:xfrm>
          <a:prstGeom prst="rect">
            <a:avLst/>
          </a:prstGeom>
          <a:ln w="88900" cap="sq" cmpd="thickThin">
            <a:solidFill>
              <a:srgbClr val="FF0000"/>
            </a:solidFill>
            <a:prstDash val="solid"/>
            <a:miter lim="800000"/>
          </a:ln>
          <a:effectLst>
            <a:innerShdw blurRad="76200">
              <a:srgbClr val="000000"/>
            </a:innerShdw>
          </a:effectLst>
        </p:spPr>
      </p:pic>
      <p:sp>
        <p:nvSpPr>
          <p:cNvPr id="9" name="Rounded Rectangle 8"/>
          <p:cNvSpPr/>
          <p:nvPr/>
        </p:nvSpPr>
        <p:spPr>
          <a:xfrm>
            <a:off x="1981200" y="381000"/>
            <a:ext cx="5334000" cy="914400"/>
          </a:xfrm>
          <a:prstGeom prst="roundRect">
            <a:avLst/>
          </a:prstGeom>
        </p:spPr>
        <p:style>
          <a:lnRef idx="3">
            <a:schemeClr val="lt1"/>
          </a:lnRef>
          <a:fillRef idx="1">
            <a:schemeClr val="accent3"/>
          </a:fillRef>
          <a:effectRef idx="1">
            <a:schemeClr val="accent3"/>
          </a:effectRef>
          <a:fontRef idx="minor">
            <a:schemeClr val="lt1"/>
          </a:fontRef>
        </p:style>
        <p:txBody>
          <a:bodyPr vert="horz" rtlCol="0" anchor="ctr"/>
          <a:lstStyle/>
          <a:p>
            <a:pPr algn="ctr"/>
            <a:r>
              <a:rPr lang="bn-IN" sz="3200" dirty="0" smtClean="0">
                <a:solidFill>
                  <a:schemeClr val="tx1"/>
                </a:solidFill>
              </a:rPr>
              <a:t>পাঠ পরিচিতি </a:t>
            </a:r>
            <a:endParaRPr lang="en-US" sz="32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8"/>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10" presetClass="emph" presetSubtype="0" fill="hold" nodeType="clickEffect">
                                  <p:stCondLst>
                                    <p:cond delay="0"/>
                                  </p:stCondLst>
                                  <p:childTnLst>
                                    <p:anim calcmode="discrete" valueType="str">
                                      <p:cBhvr override="childStyle">
                                        <p:cTn id="10" dur="2000" fill="hold"/>
                                        <p:tgtEl>
                                          <p:spTgt spid="9">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500" decel="50000" fill="hold">
                                          <p:stCondLst>
                                            <p:cond delay="0"/>
                                          </p:stCondLst>
                                        </p:cTn>
                                        <p:tgtEl>
                                          <p:spTgt spid="3">
                                            <p:bg/>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3">
                                            <p:bg/>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3">
                                            <p:bg/>
                                          </p:spTgt>
                                        </p:tgtEl>
                                        <p:attrNameLst>
                                          <p:attrName>ppt_w</p:attrName>
                                        </p:attrNameLst>
                                      </p:cBhvr>
                                      <p:tavLst>
                                        <p:tav tm="0">
                                          <p:val>
                                            <p:strVal val="#ppt_w*.05"/>
                                          </p:val>
                                        </p:tav>
                                        <p:tav tm="100000">
                                          <p:val>
                                            <p:strVal val="#ppt_w"/>
                                          </p:val>
                                        </p:tav>
                                      </p:tavLst>
                                    </p:anim>
                                    <p:anim calcmode="lin" valueType="num">
                                      <p:cBhvr>
                                        <p:cTn id="18" dur="1000" fill="hold"/>
                                        <p:tgtEl>
                                          <p:spTgt spid="3">
                                            <p:bg/>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3">
                                            <p:bg/>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3">
                                            <p:bg/>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3">
                                            <p:bg/>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3">
                                            <p:bg/>
                                          </p:spTgt>
                                        </p:tgtEl>
                                      </p:cBhvr>
                                    </p:animEffect>
                                  </p:childTnLst>
                                </p:cTn>
                              </p:par>
                            </p:childTnLst>
                          </p:cTn>
                        </p:par>
                      </p:childTnLst>
                    </p:cTn>
                  </p:par>
                  <p:par>
                    <p:cTn id="23" fill="hold">
                      <p:stCondLst>
                        <p:cond delay="indefinite"/>
                      </p:stCondLst>
                      <p:childTnLst>
                        <p:par>
                          <p:cTn id="24" fill="hold">
                            <p:stCondLst>
                              <p:cond delay="0"/>
                            </p:stCondLst>
                            <p:childTnLst>
                              <p:par>
                                <p:cTn id="25" presetID="25"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p:cTn id="2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3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3">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grpId="0" nodeType="click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anim calcmode="lin" valueType="num">
                                      <p:cBhvr>
                                        <p:cTn id="3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4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grpId="0" nodeType="click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anim calcmode="lin" valueType="num">
                                      <p:cBhvr>
                                        <p:cTn id="5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2" end="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5" presetClass="entr" presetSubtype="0" fill="hold" grpId="0" nodeType="clickEffect">
                                  <p:stCondLst>
                                    <p:cond delay="0"/>
                                  </p:stCondLst>
                                  <p:childTnLst>
                                    <p:set>
                                      <p:cBhvr>
                                        <p:cTn id="62" dur="1" fill="hold">
                                          <p:stCondLst>
                                            <p:cond delay="0"/>
                                          </p:stCondLst>
                                        </p:cTn>
                                        <p:tgtEl>
                                          <p:spTgt spid="3">
                                            <p:txEl>
                                              <p:pRg st="3" end="3"/>
                                            </p:txEl>
                                          </p:spTgt>
                                        </p:tgtEl>
                                        <p:attrNameLst>
                                          <p:attrName>style.visibility</p:attrName>
                                        </p:attrNameLst>
                                      </p:cBhvr>
                                      <p:to>
                                        <p:strVal val="visible"/>
                                      </p:to>
                                    </p:set>
                                    <p:anim calcmode="lin" valueType="num">
                                      <p:cBhvr>
                                        <p:cTn id="6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6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3">
                                            <p:txEl>
                                              <p:pRg st="3" end="3"/>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5" presetClass="entr" presetSubtype="0" fill="hold" grpId="0" nodeType="clickEffect">
                                  <p:stCondLst>
                                    <p:cond delay="0"/>
                                  </p:stCondLst>
                                  <p:childTnLst>
                                    <p:set>
                                      <p:cBhvr>
                                        <p:cTn id="74" dur="1" fill="hold">
                                          <p:stCondLst>
                                            <p:cond delay="0"/>
                                          </p:stCondLst>
                                        </p:cTn>
                                        <p:tgtEl>
                                          <p:spTgt spid="3">
                                            <p:txEl>
                                              <p:pRg st="4" end="4"/>
                                            </p:txEl>
                                          </p:spTgt>
                                        </p:tgtEl>
                                        <p:attrNameLst>
                                          <p:attrName>style.visibility</p:attrName>
                                        </p:attrNameLst>
                                      </p:cBhvr>
                                      <p:to>
                                        <p:strVal val="visible"/>
                                      </p:to>
                                    </p:set>
                                    <p:anim calcmode="lin" valueType="num">
                                      <p:cBhvr>
                                        <p:cTn id="7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7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7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7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7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8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8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82" dur="1000" decel="50000">
                                          <p:stCondLst>
                                            <p:cond delay="0"/>
                                          </p:stCondLst>
                                        </p:cTn>
                                        <p:tgtEl>
                                          <p:spTgt spid="3">
                                            <p:txEl>
                                              <p:pRg st="4" end="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5" presetClass="entr" presetSubtype="0" fill="hold" grpId="0" nodeType="clickEffect">
                                  <p:stCondLst>
                                    <p:cond delay="0"/>
                                  </p:stCondLst>
                                  <p:childTnLst>
                                    <p:set>
                                      <p:cBhvr>
                                        <p:cTn id="86" dur="1" fill="hold">
                                          <p:stCondLst>
                                            <p:cond delay="0"/>
                                          </p:stCondLst>
                                        </p:cTn>
                                        <p:tgtEl>
                                          <p:spTgt spid="3">
                                            <p:txEl>
                                              <p:pRg st="5" end="5"/>
                                            </p:txEl>
                                          </p:spTgt>
                                        </p:tgtEl>
                                        <p:attrNameLst>
                                          <p:attrName>style.visibility</p:attrName>
                                        </p:attrNameLst>
                                      </p:cBhvr>
                                      <p:to>
                                        <p:strVal val="visible"/>
                                      </p:to>
                                    </p:set>
                                    <p:anim calcmode="lin" valueType="num">
                                      <p:cBhvr>
                                        <p:cTn id="8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8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8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9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9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9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9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94" dur="1000" decel="50000">
                                          <p:stCondLst>
                                            <p:cond delay="0"/>
                                          </p:stCondLst>
                                        </p:cTn>
                                        <p:tgtEl>
                                          <p:spTgt spid="3">
                                            <p:txEl>
                                              <p:pRg st="5" end="5"/>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5" presetClass="entr" presetSubtype="0" fill="hold" grpId="0" nodeType="clickEffect">
                                  <p:stCondLst>
                                    <p:cond delay="0"/>
                                  </p:stCondLst>
                                  <p:childTnLst>
                                    <p:set>
                                      <p:cBhvr>
                                        <p:cTn id="98" dur="1" fill="hold">
                                          <p:stCondLst>
                                            <p:cond delay="0"/>
                                          </p:stCondLst>
                                        </p:cTn>
                                        <p:tgtEl>
                                          <p:spTgt spid="3">
                                            <p:txEl>
                                              <p:pRg st="6" end="6"/>
                                            </p:txEl>
                                          </p:spTgt>
                                        </p:tgtEl>
                                        <p:attrNameLst>
                                          <p:attrName>style.visibility</p:attrName>
                                        </p:attrNameLst>
                                      </p:cBhvr>
                                      <p:to>
                                        <p:strVal val="visible"/>
                                      </p:to>
                                    </p:set>
                                    <p:anim calcmode="lin" valueType="num">
                                      <p:cBhvr>
                                        <p:cTn id="99"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100"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101"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102"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103"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104"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105"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106" dur="1000" decel="50000">
                                          <p:stCondLst>
                                            <p:cond delay="0"/>
                                          </p:stCondLst>
                                        </p:cTn>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solidFill>
          <a:ln>
            <a:solidFill>
              <a:srgbClr val="FF0000"/>
            </a:solidFill>
          </a:ln>
        </p:spPr>
        <p:txBody>
          <a:bodyPr/>
          <a:lstStyle/>
          <a:p>
            <a:endParaRPr lang="en-US" dirty="0"/>
          </a:p>
        </p:txBody>
      </p:sp>
      <p:sp>
        <p:nvSpPr>
          <p:cNvPr id="3" name="Content Placeholder 2"/>
          <p:cNvSpPr>
            <a:spLocks noGrp="1"/>
          </p:cNvSpPr>
          <p:nvPr>
            <p:ph idx="1"/>
          </p:nvPr>
        </p:nvSpPr>
        <p:spPr>
          <a:blipFill>
            <a:blip r:embed="rId2"/>
            <a:tile tx="0" ty="0" sx="100000" sy="100000" flip="none" algn="tl"/>
          </a:blipFill>
          <a:ln>
            <a:solidFill>
              <a:srgbClr val="FF0000"/>
            </a:solidFill>
          </a:ln>
        </p:spPr>
        <p:txBody>
          <a:bodyPr/>
          <a:lstStyle/>
          <a:p>
            <a:endParaRPr lang="en-US" dirty="0"/>
          </a:p>
        </p:txBody>
      </p:sp>
      <p:sp>
        <p:nvSpPr>
          <p:cNvPr id="4" name="Oval 3"/>
          <p:cNvSpPr/>
          <p:nvPr/>
        </p:nvSpPr>
        <p:spPr>
          <a:xfrm>
            <a:off x="2209800" y="228600"/>
            <a:ext cx="4495800" cy="12192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vert="vert270" rtlCol="0" anchor="ctr"/>
          <a:lstStyle/>
          <a:p>
            <a:pPr algn="ctr"/>
            <a:r>
              <a:rPr lang="bn-IN" sz="3200" dirty="0" smtClean="0"/>
              <a:t>আজকের পাঠ </a:t>
            </a:r>
            <a:endParaRPr lang="en-US" sz="3200" dirty="0"/>
          </a:p>
        </p:txBody>
      </p:sp>
      <p:sp>
        <p:nvSpPr>
          <p:cNvPr id="5" name="Rectangle 4"/>
          <p:cNvSpPr/>
          <p:nvPr/>
        </p:nvSpPr>
        <p:spPr>
          <a:xfrm>
            <a:off x="457200" y="6096000"/>
            <a:ext cx="8229600" cy="762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a:t>
            </a:r>
            <a:r>
              <a:rPr lang="bn-IN" smtClean="0">
                <a:solidFill>
                  <a:schemeClr val="tx1"/>
                </a:solidFill>
              </a:rPr>
              <a:t>এম .সাখাওয়াত </a:t>
            </a:r>
            <a:r>
              <a:rPr lang="bn-IN" dirty="0" smtClean="0">
                <a:solidFill>
                  <a:schemeClr val="tx1"/>
                </a:solidFill>
              </a:rPr>
              <a:t>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০১৯১৭৬৩৬৪৮৬ </a:t>
            </a:r>
            <a:endParaRPr lang="en-US" dirty="0"/>
          </a:p>
        </p:txBody>
      </p:sp>
      <p:sp>
        <p:nvSpPr>
          <p:cNvPr id="6" name="Rectangle 5"/>
          <p:cNvSpPr/>
          <p:nvPr/>
        </p:nvSpPr>
        <p:spPr>
          <a:xfrm>
            <a:off x="685800" y="1905000"/>
            <a:ext cx="3200400" cy="3200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index.jpg"/>
          <p:cNvPicPr>
            <a:picLocks noChangeAspect="1" noChangeArrowheads="1"/>
          </p:cNvPicPr>
          <p:nvPr/>
        </p:nvPicPr>
        <p:blipFill>
          <a:blip r:embed="rId3"/>
          <a:srcRect/>
          <a:stretch>
            <a:fillRect/>
          </a:stretch>
        </p:blipFill>
        <p:spPr bwMode="auto">
          <a:xfrm>
            <a:off x="609600" y="1905000"/>
            <a:ext cx="3352800" cy="3352800"/>
          </a:xfrm>
          <a:prstGeom prst="rect">
            <a:avLst/>
          </a:prstGeom>
          <a:ln w="88900" cap="sq" cmpd="thickThin">
            <a:solidFill>
              <a:srgbClr val="FF0000"/>
            </a:solidFill>
            <a:prstDash val="solid"/>
            <a:miter lim="800000"/>
          </a:ln>
          <a:effectLst>
            <a:innerShdw blurRad="76200">
              <a:srgbClr val="000000"/>
            </a:innerShdw>
          </a:effectLst>
        </p:spPr>
      </p:pic>
      <p:sp>
        <p:nvSpPr>
          <p:cNvPr id="9" name="Isosceles Triangle 8"/>
          <p:cNvSpPr/>
          <p:nvPr/>
        </p:nvSpPr>
        <p:spPr>
          <a:xfrm>
            <a:off x="4495800" y="1905000"/>
            <a:ext cx="2514600" cy="2514600"/>
          </a:xfrm>
          <a:prstGeom prst="triangle">
            <a:avLst>
              <a:gd name="adj" fmla="val 48122"/>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6172200" y="2895600"/>
            <a:ext cx="2438400" cy="9144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rPr>
              <a:t>বিমা </a:t>
            </a:r>
            <a:endParaRPr lang="en-US" sz="4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wheel(4)">
                                      <p:cBhvr>
                                        <p:cTn id="13" dur="2000"/>
                                        <p:tgtEl>
                                          <p:spTgt spid="1026"/>
                                        </p:tgtEl>
                                      </p:cBhvr>
                                    </p:animEffect>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grpId="0" nodeType="clickEffect">
                                  <p:stCondLst>
                                    <p:cond delay="0"/>
                                  </p:stCondLst>
                                  <p:iterate type="lt">
                                    <p:tmPct val="10000"/>
                                  </p:iterate>
                                  <p:childTnLst>
                                    <p:set>
                                      <p:cBhvr>
                                        <p:cTn id="17" dur="1" fill="hold">
                                          <p:stCondLst>
                                            <p:cond delay="0"/>
                                          </p:stCondLst>
                                        </p:cTn>
                                        <p:tgtEl>
                                          <p:spTgt spid="10"/>
                                        </p:tgtEl>
                                        <p:attrNameLst>
                                          <p:attrName>style.visibility</p:attrName>
                                        </p:attrNameLst>
                                      </p:cBhvr>
                                      <p:to>
                                        <p:strVal val="visible"/>
                                      </p:to>
                                    </p:set>
                                    <p:animEffect transition="in" filter="fade">
                                      <p:cBhvr>
                                        <p:cTn id="18" dur="2000"/>
                                        <p:tgtEl>
                                          <p:spTgt spid="10"/>
                                        </p:tgtEl>
                                      </p:cBhvr>
                                    </p:animEffect>
                                    <p:anim calcmode="lin" valueType="num">
                                      <p:cBhvr>
                                        <p:cTn id="19" dur="2000" fill="hold"/>
                                        <p:tgtEl>
                                          <p:spTgt spid="10"/>
                                        </p:tgtEl>
                                        <p:attrNameLst>
                                          <p:attrName>ppt_w</p:attrName>
                                        </p:attrNameLst>
                                      </p:cBhvr>
                                      <p:tavLst>
                                        <p:tav tm="0" fmla="#ppt_w*sin(2.5*pi*$)">
                                          <p:val>
                                            <p:fltVal val="0"/>
                                          </p:val>
                                        </p:tav>
                                        <p:tav tm="100000">
                                          <p:val>
                                            <p:fltVal val="1"/>
                                          </p:val>
                                        </p:tav>
                                      </p:tavLst>
                                    </p:anim>
                                    <p:anim calcmode="lin" valueType="num">
                                      <p:cBhvr>
                                        <p:cTn id="20"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1"/>
            </a:solidFill>
          </a:ln>
        </p:spPr>
        <p:txBody>
          <a:bodyPr/>
          <a:lstStyle/>
          <a:p>
            <a:endParaRPr lang="en-US" dirty="0"/>
          </a:p>
        </p:txBody>
      </p:sp>
      <p:sp>
        <p:nvSpPr>
          <p:cNvPr id="3" name="Content Placeholder 2"/>
          <p:cNvSpPr>
            <a:spLocks noGrp="1"/>
          </p:cNvSpPr>
          <p:nvPr>
            <p:ph idx="1"/>
          </p:nvPr>
        </p:nvSpPr>
        <p:spPr>
          <a:solidFill>
            <a:schemeClr val="accent6">
              <a:lumMod val="20000"/>
              <a:lumOff val="80000"/>
            </a:schemeClr>
          </a:solidFill>
          <a:ln>
            <a:solidFill>
              <a:schemeClr val="tx1"/>
            </a:solidFill>
          </a:ln>
        </p:spPr>
        <p:txBody>
          <a:bodyPr/>
          <a:lstStyle/>
          <a:p>
            <a:endParaRPr lang="en-US" dirty="0"/>
          </a:p>
        </p:txBody>
      </p:sp>
      <p:sp>
        <p:nvSpPr>
          <p:cNvPr id="4" name="Rounded Rectangle 3"/>
          <p:cNvSpPr/>
          <p:nvPr/>
        </p:nvSpPr>
        <p:spPr>
          <a:xfrm>
            <a:off x="1600200" y="381000"/>
            <a:ext cx="6324600" cy="9144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bn-IN" sz="3200" dirty="0" smtClean="0">
                <a:solidFill>
                  <a:schemeClr val="tx1"/>
                </a:solidFill>
              </a:rPr>
              <a:t>শিখনফল </a:t>
            </a:r>
            <a:endParaRPr lang="en-US" sz="3200" dirty="0">
              <a:solidFill>
                <a:schemeClr val="tx1"/>
              </a:solidFill>
            </a:endParaRPr>
          </a:p>
        </p:txBody>
      </p:sp>
      <p:sp>
        <p:nvSpPr>
          <p:cNvPr id="5" name="Rectangle 4"/>
          <p:cNvSpPr/>
          <p:nvPr/>
        </p:nvSpPr>
        <p:spPr>
          <a:xfrm>
            <a:off x="457200" y="6096000"/>
            <a:ext cx="8229600" cy="762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bn-IN" smtClean="0">
                <a:solidFill>
                  <a:schemeClr val="tx1"/>
                </a:solidFill>
              </a:rPr>
              <a:t>এম .সাখাওয়াত </a:t>
            </a:r>
            <a:r>
              <a:rPr lang="bn-IN" dirty="0" smtClean="0">
                <a:solidFill>
                  <a:schemeClr val="tx1"/>
                </a:solidFill>
              </a:rPr>
              <a:t>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০১৯১৭৬৩৬৪৮৬ </a:t>
            </a:r>
            <a:endParaRPr lang="en-US" dirty="0"/>
          </a:p>
        </p:txBody>
      </p:sp>
      <p:sp>
        <p:nvSpPr>
          <p:cNvPr id="6" name="Double Wave 5"/>
          <p:cNvSpPr/>
          <p:nvPr/>
        </p:nvSpPr>
        <p:spPr>
          <a:xfrm>
            <a:off x="914400" y="1905000"/>
            <a:ext cx="7239000" cy="3657600"/>
          </a:xfrm>
          <a:prstGeom prst="doubleWave">
            <a:avLst>
              <a:gd name="adj1" fmla="val 6250"/>
              <a:gd name="adj2" fmla="val -1538"/>
            </a:avLst>
          </a:prstGeom>
          <a:ln>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bn-IN" sz="2800" dirty="0" smtClean="0">
                <a:solidFill>
                  <a:schemeClr val="tx1"/>
                </a:solidFill>
              </a:rPr>
              <a:t>পাঠ শেষে শিক্ষার্থীরা- </a:t>
            </a:r>
          </a:p>
          <a:p>
            <a:pPr algn="ctr"/>
            <a:r>
              <a:rPr lang="bn-IN" sz="2000" dirty="0" smtClean="0">
                <a:solidFill>
                  <a:srgbClr val="FFFF00"/>
                </a:solidFill>
              </a:rPr>
              <a:t>১। বিমার ধারণা ও প্রয়োজনীয়তা ব্যাখ্য করতে পারবে।</a:t>
            </a:r>
          </a:p>
          <a:p>
            <a:pPr algn="ctr"/>
            <a:r>
              <a:rPr lang="bn-IN" sz="2000" dirty="0" smtClean="0">
                <a:solidFill>
                  <a:srgbClr val="FFFF00"/>
                </a:solidFill>
              </a:rPr>
              <a:t>২। বিমার প্রকারভেদ বর্ণনা করতে পারবে। </a:t>
            </a:r>
          </a:p>
          <a:p>
            <a:pPr algn="ctr"/>
            <a:r>
              <a:rPr lang="bn-IN" sz="2000" dirty="0" smtClean="0">
                <a:solidFill>
                  <a:srgbClr val="FFFF00"/>
                </a:solidFill>
              </a:rPr>
              <a:t>৩।বিমা করার প্রক্রিয়া ব্যাখ্যা করতে পারবে। </a:t>
            </a:r>
            <a:endParaRPr lang="en-US" sz="2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7" dur="1000" fill="hold"/>
                                        <p:tgtEl>
                                          <p:spTgt spid="6"/>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endParaRPr lang="en-US" dirty="0"/>
          </a:p>
        </p:txBody>
      </p:sp>
      <p:sp>
        <p:nvSpPr>
          <p:cNvPr id="3" name="Content Placeholder 2"/>
          <p:cNvSpPr>
            <a:spLocks noGrp="1"/>
          </p:cNvSpPr>
          <p:nvPr>
            <p:ph idx="1"/>
          </p:nvPr>
        </p:nvSpPr>
        <p:spPr>
          <a:xfrm>
            <a:off x="457200" y="1600200"/>
            <a:ext cx="8229600" cy="4525963"/>
          </a:xfrm>
          <a:solidFill>
            <a:srgbClr val="FFFF00"/>
          </a:solidFill>
          <a:ln>
            <a:solidFill>
              <a:schemeClr val="tx1"/>
            </a:solidFill>
          </a:ln>
        </p:spPr>
        <p:txBody>
          <a:bodyPr/>
          <a:lstStyle/>
          <a:p>
            <a:endParaRPr lang="en-US" dirty="0"/>
          </a:p>
        </p:txBody>
      </p:sp>
      <p:sp>
        <p:nvSpPr>
          <p:cNvPr id="4" name="Rounded Rectangle 3"/>
          <p:cNvSpPr/>
          <p:nvPr/>
        </p:nvSpPr>
        <p:spPr>
          <a:xfrm>
            <a:off x="1143000" y="1828800"/>
            <a:ext cx="7086600" cy="4038600"/>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bn-IN" sz="2000" dirty="0" smtClean="0"/>
              <a:t>কোনো না কোনো কারণে ব্যবসায় ক্ষতির সম্ভাবনাকে ব্যবসায় ঝুঁকি বলে। </a:t>
            </a:r>
            <a:r>
              <a:rPr lang="en-US" sz="2000" dirty="0" err="1" smtClean="0"/>
              <a:t>ঝু</a:t>
            </a:r>
            <a:r>
              <a:rPr lang="bn-IN" sz="2000" dirty="0" smtClean="0"/>
              <a:t>ঁ</a:t>
            </a:r>
            <a:r>
              <a:rPr lang="en-US" sz="2000" dirty="0" err="1" smtClean="0"/>
              <a:t>কি</a:t>
            </a:r>
            <a:r>
              <a:rPr lang="en-US" sz="2000" dirty="0" smtClean="0"/>
              <a:t> </a:t>
            </a:r>
            <a:r>
              <a:rPr lang="en-US" sz="2000" dirty="0" err="1" smtClean="0"/>
              <a:t>ছাড়া</a:t>
            </a:r>
            <a:r>
              <a:rPr lang="en-US" sz="2000" dirty="0" smtClean="0"/>
              <a:t> </a:t>
            </a:r>
            <a:r>
              <a:rPr lang="en-US" sz="2000" dirty="0" err="1" smtClean="0"/>
              <a:t>কোনো</a:t>
            </a:r>
            <a:r>
              <a:rPr lang="en-US" sz="2000" dirty="0" smtClean="0"/>
              <a:t> </a:t>
            </a:r>
            <a:r>
              <a:rPr lang="en-US" sz="2000" dirty="0" err="1" smtClean="0"/>
              <a:t>ব্যবসায়</a:t>
            </a:r>
            <a:r>
              <a:rPr lang="en-US" sz="2000" dirty="0" smtClean="0"/>
              <a:t> </a:t>
            </a:r>
            <a:r>
              <a:rPr lang="en-US" sz="2000" dirty="0" err="1" smtClean="0"/>
              <a:t>হয়</a:t>
            </a:r>
            <a:r>
              <a:rPr lang="en-US" sz="2000" dirty="0" smtClean="0"/>
              <a:t> </a:t>
            </a:r>
            <a:r>
              <a:rPr lang="en-US" sz="2000" dirty="0" err="1" smtClean="0"/>
              <a:t>না</a:t>
            </a:r>
            <a:r>
              <a:rPr lang="en-US" sz="2000" dirty="0" smtClean="0"/>
              <a:t>। </a:t>
            </a:r>
            <a:r>
              <a:rPr lang="en-US" sz="2000" dirty="0" err="1" smtClean="0"/>
              <a:t>প্রা</a:t>
            </a:r>
            <a:r>
              <a:rPr lang="bn-IN" sz="2000" dirty="0" smtClean="0"/>
              <a:t>কৃ্তিক ও অপ্রাকৃ্তিক কারণে ব্যবসায় প্রতিষ্ঠান ঝুঁকির সম্মুখীন হয়।প্রাকৃ্তিক কারগুলোর মধ্যে ঝড়,বন্যা,সাইক্লোন ,অতিবৃষ্টিপাত অন্যতম। এছাড়া চুরি -ডাকাতি,অপহরণ,অগ্নি,নৌ,রেল ও মটর দুর্ঘটনার কারণে ব্যবসায় প্রতিষ্টান ব্যাপক ক্ষয়ক্ষতির সম্মুখীন হয়। এসব ঝুঁকি পরিহার বা কমানোর ক্ষেত্রে বিমাকরণ একটি উত্তম উপায়। </a:t>
            </a:r>
            <a:endParaRPr lang="en-US" sz="2000" dirty="0"/>
          </a:p>
        </p:txBody>
      </p:sp>
      <p:sp>
        <p:nvSpPr>
          <p:cNvPr id="5" name="Rounded Rectangle 4"/>
          <p:cNvSpPr/>
          <p:nvPr/>
        </p:nvSpPr>
        <p:spPr>
          <a:xfrm>
            <a:off x="2286000" y="381000"/>
            <a:ext cx="5638800" cy="9144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বিমার ধারণা </a:t>
            </a:r>
            <a:endParaRPr lang="en-US" sz="3200" dirty="0"/>
          </a:p>
        </p:txBody>
      </p:sp>
      <p:sp>
        <p:nvSpPr>
          <p:cNvPr id="6" name="Rectangle 5"/>
          <p:cNvSpPr/>
          <p:nvPr/>
        </p:nvSpPr>
        <p:spPr>
          <a:xfrm>
            <a:off x="457200" y="6096000"/>
            <a:ext cx="8229600" cy="762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bn-IN" smtClean="0">
                <a:solidFill>
                  <a:schemeClr val="tx1"/>
                </a:solidFill>
              </a:rPr>
              <a:t>                 এম .সাখাওয়াত </a:t>
            </a:r>
            <a:r>
              <a:rPr lang="bn-IN" dirty="0" smtClean="0">
                <a:solidFill>
                  <a:schemeClr val="tx1"/>
                </a:solidFill>
              </a:rPr>
              <a:t>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০১৯১৭৬৩৬৪৮৬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7" dur="1000" fill="hold"/>
                                        <p:tgtEl>
                                          <p:spTgt spid="4"/>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endParaRPr lang="en-US" dirty="0"/>
          </a:p>
        </p:txBody>
      </p:sp>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lstStyle/>
          <a:p>
            <a:endParaRPr lang="en-US" dirty="0"/>
          </a:p>
        </p:txBody>
      </p:sp>
      <p:sp>
        <p:nvSpPr>
          <p:cNvPr id="4" name="Rounded Rectangle 3"/>
          <p:cNvSpPr/>
          <p:nvPr/>
        </p:nvSpPr>
        <p:spPr>
          <a:xfrm>
            <a:off x="1676400" y="381000"/>
            <a:ext cx="6629400"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bn-IN" sz="2800" dirty="0" smtClean="0"/>
              <a:t>নিচের চিত্রগুলো লক্ষ কর </a:t>
            </a:r>
            <a:endParaRPr lang="en-US" sz="2800" dirty="0"/>
          </a:p>
        </p:txBody>
      </p:sp>
      <p:sp>
        <p:nvSpPr>
          <p:cNvPr id="5" name="Rectangle 4"/>
          <p:cNvSpPr/>
          <p:nvPr/>
        </p:nvSpPr>
        <p:spPr>
          <a:xfrm>
            <a:off x="685800" y="1752600"/>
            <a:ext cx="2514600" cy="2362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5"/>
          <p:cNvSpPr/>
          <p:nvPr/>
        </p:nvSpPr>
        <p:spPr>
          <a:xfrm>
            <a:off x="3352800" y="1828800"/>
            <a:ext cx="2514600" cy="2362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6019800" y="1828800"/>
            <a:ext cx="2514600" cy="2362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imagesআ৯.jpg"/>
          <p:cNvPicPr>
            <a:picLocks noChangeAspect="1" noChangeArrowheads="1"/>
          </p:cNvPicPr>
          <p:nvPr/>
        </p:nvPicPr>
        <p:blipFill>
          <a:blip r:embed="rId3"/>
          <a:srcRect/>
          <a:stretch>
            <a:fillRect/>
          </a:stretch>
        </p:blipFill>
        <p:spPr bwMode="auto">
          <a:xfrm>
            <a:off x="609600" y="1828800"/>
            <a:ext cx="2619375" cy="2362200"/>
          </a:xfrm>
          <a:prstGeom prst="rect">
            <a:avLst/>
          </a:prstGeom>
          <a:ln w="88900" cap="sq" cmpd="thickThin">
            <a:solidFill>
              <a:srgbClr val="FF0000"/>
            </a:solidFill>
            <a:prstDash val="solid"/>
            <a:miter lim="800000"/>
          </a:ln>
          <a:effectLst>
            <a:innerShdw blurRad="76200">
              <a:srgbClr val="000000"/>
            </a:innerShdw>
          </a:effectLst>
        </p:spPr>
      </p:pic>
      <p:pic>
        <p:nvPicPr>
          <p:cNvPr id="8" name="Picture 2" descr="C:\Users\sagor khan\Downloads\imagesআ১০.jpg"/>
          <p:cNvPicPr>
            <a:picLocks noChangeAspect="1" noChangeArrowheads="1"/>
          </p:cNvPicPr>
          <p:nvPr/>
        </p:nvPicPr>
        <p:blipFill>
          <a:blip r:embed="rId4"/>
          <a:srcRect/>
          <a:stretch>
            <a:fillRect/>
          </a:stretch>
        </p:blipFill>
        <p:spPr bwMode="auto">
          <a:xfrm>
            <a:off x="3276600" y="1828800"/>
            <a:ext cx="2590800" cy="2362200"/>
          </a:xfrm>
          <a:prstGeom prst="rect">
            <a:avLst/>
          </a:prstGeom>
          <a:ln w="88900" cap="sq" cmpd="thickThin">
            <a:solidFill>
              <a:srgbClr val="FF0000"/>
            </a:solidFill>
            <a:prstDash val="solid"/>
            <a:miter lim="800000"/>
          </a:ln>
          <a:effectLst>
            <a:innerShdw blurRad="76200">
              <a:srgbClr val="000000"/>
            </a:innerShdw>
          </a:effectLst>
        </p:spPr>
      </p:pic>
      <p:pic>
        <p:nvPicPr>
          <p:cNvPr id="1027" name="Picture 3" descr="C:\Users\sagor khan\Downloads\imagesআ৪.jpg"/>
          <p:cNvPicPr>
            <a:picLocks noChangeAspect="1" noChangeArrowheads="1"/>
          </p:cNvPicPr>
          <p:nvPr/>
        </p:nvPicPr>
        <p:blipFill>
          <a:blip r:embed="rId5"/>
          <a:srcRect/>
          <a:stretch>
            <a:fillRect/>
          </a:stretch>
        </p:blipFill>
        <p:spPr bwMode="auto">
          <a:xfrm>
            <a:off x="5943600" y="1828800"/>
            <a:ext cx="2686050" cy="2362200"/>
          </a:xfrm>
          <a:prstGeom prst="rect">
            <a:avLst/>
          </a:prstGeom>
          <a:ln w="88900" cap="sq" cmpd="thickThin">
            <a:solidFill>
              <a:srgbClr val="FF0000"/>
            </a:solidFill>
            <a:prstDash val="solid"/>
            <a:miter lim="800000"/>
          </a:ln>
          <a:effectLst>
            <a:innerShdw blurRad="76200">
              <a:srgbClr val="000000"/>
            </a:innerShdw>
          </a:effectLst>
        </p:spPr>
      </p:pic>
      <p:sp>
        <p:nvSpPr>
          <p:cNvPr id="11" name="Rectangle 10"/>
          <p:cNvSpPr/>
          <p:nvPr/>
        </p:nvSpPr>
        <p:spPr>
          <a:xfrm>
            <a:off x="533400" y="4267200"/>
            <a:ext cx="8153400" cy="6096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Rounded Rectangle 11"/>
          <p:cNvSpPr/>
          <p:nvPr/>
        </p:nvSpPr>
        <p:spPr>
          <a:xfrm>
            <a:off x="609600" y="4343400"/>
            <a:ext cx="2362200" cy="457200"/>
          </a:xfrm>
          <a:prstGeom prst="roundRect">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sz="2000" dirty="0" err="1" smtClean="0">
                <a:solidFill>
                  <a:schemeClr val="tx1"/>
                </a:solidFill>
              </a:rPr>
              <a:t>অগ্নিকান্ড</a:t>
            </a:r>
            <a:r>
              <a:rPr lang="en-US" sz="2000" dirty="0" smtClean="0">
                <a:solidFill>
                  <a:schemeClr val="tx1"/>
                </a:solidFill>
              </a:rPr>
              <a:t> </a:t>
            </a:r>
            <a:endParaRPr lang="en-US" sz="2000" dirty="0">
              <a:solidFill>
                <a:schemeClr val="tx1"/>
              </a:solidFill>
            </a:endParaRPr>
          </a:p>
        </p:txBody>
      </p:sp>
      <p:sp>
        <p:nvSpPr>
          <p:cNvPr id="13" name="Rounded Rectangle 12"/>
          <p:cNvSpPr/>
          <p:nvPr/>
        </p:nvSpPr>
        <p:spPr>
          <a:xfrm>
            <a:off x="3429000" y="4267200"/>
            <a:ext cx="2362200" cy="533400"/>
          </a:xfrm>
          <a:prstGeom prst="roundRect">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2000" dirty="0" smtClean="0">
                <a:solidFill>
                  <a:schemeClr val="tx1"/>
                </a:solidFill>
              </a:rPr>
              <a:t>সড়ক দুর্ঘটনা </a:t>
            </a:r>
            <a:endParaRPr lang="en-US" sz="2000" dirty="0">
              <a:solidFill>
                <a:schemeClr val="tx1"/>
              </a:solidFill>
            </a:endParaRPr>
          </a:p>
        </p:txBody>
      </p:sp>
      <p:sp>
        <p:nvSpPr>
          <p:cNvPr id="15" name="Rounded Rectangle 14"/>
          <p:cNvSpPr/>
          <p:nvPr/>
        </p:nvSpPr>
        <p:spPr>
          <a:xfrm>
            <a:off x="6248400" y="4267200"/>
            <a:ext cx="2209800" cy="5334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bn-IN" sz="2000" dirty="0" smtClean="0">
                <a:solidFill>
                  <a:srgbClr val="002060"/>
                </a:solidFill>
              </a:rPr>
              <a:t>প্রাকৃ্তিক দুযোর্গ </a:t>
            </a:r>
            <a:endParaRPr lang="en-US" sz="2000" dirty="0">
              <a:solidFill>
                <a:srgbClr val="002060"/>
              </a:solidFill>
            </a:endParaRPr>
          </a:p>
        </p:txBody>
      </p:sp>
      <p:sp>
        <p:nvSpPr>
          <p:cNvPr id="16" name="Oval 15"/>
          <p:cNvSpPr/>
          <p:nvPr/>
        </p:nvSpPr>
        <p:spPr>
          <a:xfrm>
            <a:off x="3352800" y="4876800"/>
            <a:ext cx="2971800" cy="1219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bn-IN" sz="3600" dirty="0" smtClean="0">
                <a:solidFill>
                  <a:schemeClr val="tx1"/>
                </a:solidFill>
              </a:rPr>
              <a:t>বিমা </a:t>
            </a:r>
            <a:endParaRPr lang="en-US" sz="3600" dirty="0">
              <a:solidFill>
                <a:schemeClr val="tx1"/>
              </a:solidFill>
            </a:endParaRPr>
          </a:p>
        </p:txBody>
      </p:sp>
      <p:sp>
        <p:nvSpPr>
          <p:cNvPr id="17" name="Rectangle 16"/>
          <p:cNvSpPr/>
          <p:nvPr/>
        </p:nvSpPr>
        <p:spPr>
          <a:xfrm>
            <a:off x="457200" y="6096000"/>
            <a:ext cx="8229600" cy="76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bn-IN" dirty="0" smtClean="0">
                <a:solidFill>
                  <a:schemeClr val="tx1"/>
                </a:solidFill>
              </a:rPr>
              <a:t>            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০১৯১৭৬৩৬৪৮৬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wheel(4)">
                                      <p:cBhvr>
                                        <p:cTn id="19" dur="2000"/>
                                        <p:tgtEl>
                                          <p:spTgt spid="1026"/>
                                        </p:tgtEl>
                                      </p:cBhvr>
                                    </p:animEffect>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0" fill="hold"/>
                                        <p:tgtEl>
                                          <p:spTgt spid="8"/>
                                        </p:tgtEl>
                                        <p:attrNameLst>
                                          <p:attrName>ppt_x</p:attrName>
                                        </p:attrNameLst>
                                      </p:cBhvr>
                                      <p:tavLst>
                                        <p:tav tm="0">
                                          <p:val>
                                            <p:strVal val="#ppt_x"/>
                                          </p:val>
                                        </p:tav>
                                        <p:tav tm="100000">
                                          <p:val>
                                            <p:strVal val="#ppt_x"/>
                                          </p:val>
                                        </p:tav>
                                      </p:tavLst>
                                    </p:anim>
                                    <p:anim calcmode="lin" valueType="num">
                                      <p:cBhvr additive="base">
                                        <p:cTn id="25"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1" presetClass="entr" presetSubtype="4" fill="hold" nodeType="clickEffect">
                                  <p:stCondLst>
                                    <p:cond delay="0"/>
                                  </p:stCondLst>
                                  <p:childTnLst>
                                    <p:set>
                                      <p:cBhvr>
                                        <p:cTn id="29" dur="1" fill="hold">
                                          <p:stCondLst>
                                            <p:cond delay="0"/>
                                          </p:stCondLst>
                                        </p:cTn>
                                        <p:tgtEl>
                                          <p:spTgt spid="1027"/>
                                        </p:tgtEl>
                                        <p:attrNameLst>
                                          <p:attrName>style.visibility</p:attrName>
                                        </p:attrNameLst>
                                      </p:cBhvr>
                                      <p:to>
                                        <p:strVal val="visible"/>
                                      </p:to>
                                    </p:set>
                                    <p:animEffect transition="in" filter="wheel(4)">
                                      <p:cBhvr>
                                        <p:cTn id="30" dur="2000"/>
                                        <p:tgtEl>
                                          <p:spTgt spid="1027"/>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mph" presetSubtype="0" fill="hold" grpId="0" nodeType="clickEffect">
                                  <p:stCondLst>
                                    <p:cond delay="0"/>
                                  </p:stCondLst>
                                  <p:childTnLst>
                                    <p:animScale>
                                      <p:cBhvr>
                                        <p:cTn id="34" dur="2000" fill="hold"/>
                                        <p:tgtEl>
                                          <p:spTgt spid="1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a:ln>
            <a:solidFill>
              <a:srgbClr val="FF0000"/>
            </a:solidFill>
          </a:ln>
        </p:spPr>
        <p:txBody>
          <a:bodyPr/>
          <a:lstStyle/>
          <a:p>
            <a:endParaRPr lang="en-US" dirty="0"/>
          </a:p>
        </p:txBody>
      </p:sp>
      <p:sp>
        <p:nvSpPr>
          <p:cNvPr id="3" name="Content Placeholder 2"/>
          <p:cNvSpPr>
            <a:spLocks noGrp="1"/>
          </p:cNvSpPr>
          <p:nvPr>
            <p:ph idx="1"/>
          </p:nvPr>
        </p:nvSpPr>
        <p:spPr>
          <a:xfrm>
            <a:off x="457200" y="1600200"/>
            <a:ext cx="8229600" cy="4571999"/>
          </a:xfrm>
          <a:blipFill>
            <a:blip r:embed="rId2"/>
            <a:tile tx="0" ty="0" sx="100000" sy="100000" flip="none" algn="tl"/>
          </a:blipFill>
          <a:ln>
            <a:solidFill>
              <a:srgbClr val="FF0000"/>
            </a:solidFill>
          </a:ln>
        </p:spPr>
        <p:txBody>
          <a:bodyPr/>
          <a:lstStyle/>
          <a:p>
            <a:endParaRPr lang="en-US" dirty="0"/>
          </a:p>
        </p:txBody>
      </p:sp>
      <p:sp>
        <p:nvSpPr>
          <p:cNvPr id="4" name="Rounded Rectangle 3"/>
          <p:cNvSpPr/>
          <p:nvPr/>
        </p:nvSpPr>
        <p:spPr>
          <a:xfrm>
            <a:off x="1828800" y="381000"/>
            <a:ext cx="6172200" cy="9144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800" dirty="0" err="1" smtClean="0">
                <a:solidFill>
                  <a:srgbClr val="FFFF00"/>
                </a:solidFill>
              </a:rPr>
              <a:t>ব্যবসায়ে</a:t>
            </a:r>
            <a:r>
              <a:rPr lang="en-US" sz="2800" dirty="0" smtClean="0">
                <a:solidFill>
                  <a:srgbClr val="FFFF00"/>
                </a:solidFill>
              </a:rPr>
              <a:t> </a:t>
            </a:r>
            <a:r>
              <a:rPr lang="en-US" sz="2800" dirty="0" err="1" smtClean="0">
                <a:solidFill>
                  <a:srgbClr val="FFFF00"/>
                </a:solidFill>
              </a:rPr>
              <a:t>বিমার</a:t>
            </a:r>
            <a:r>
              <a:rPr lang="en-US" sz="2800" dirty="0" smtClean="0">
                <a:solidFill>
                  <a:srgbClr val="FFFF00"/>
                </a:solidFill>
              </a:rPr>
              <a:t> </a:t>
            </a:r>
            <a:r>
              <a:rPr lang="en-US" sz="2800" dirty="0" err="1" smtClean="0">
                <a:solidFill>
                  <a:srgbClr val="FFFF00"/>
                </a:solidFill>
              </a:rPr>
              <a:t>প্রয়োজনীয়তা</a:t>
            </a:r>
            <a:r>
              <a:rPr lang="en-US" sz="2800" dirty="0" smtClean="0">
                <a:solidFill>
                  <a:srgbClr val="FFFF00"/>
                </a:solidFill>
              </a:rPr>
              <a:t> </a:t>
            </a:r>
            <a:endParaRPr lang="en-US" sz="2800" dirty="0">
              <a:solidFill>
                <a:srgbClr val="FFFF00"/>
              </a:solidFill>
            </a:endParaRPr>
          </a:p>
        </p:txBody>
      </p:sp>
      <p:sp>
        <p:nvSpPr>
          <p:cNvPr id="5" name="Rectangle 4"/>
          <p:cNvSpPr/>
          <p:nvPr/>
        </p:nvSpPr>
        <p:spPr>
          <a:xfrm>
            <a:off x="457200" y="6019800"/>
            <a:ext cx="8229600" cy="8382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০১৯১৭৬৩৬৪৮৬ </a:t>
            </a:r>
            <a:endParaRPr lang="en-US" dirty="0"/>
          </a:p>
        </p:txBody>
      </p:sp>
      <p:sp>
        <p:nvSpPr>
          <p:cNvPr id="6" name="Rounded Rectangle 5"/>
          <p:cNvSpPr/>
          <p:nvPr/>
        </p:nvSpPr>
        <p:spPr>
          <a:xfrm>
            <a:off x="1143000" y="1828800"/>
            <a:ext cx="7086600" cy="3962400"/>
          </a:xfrm>
          <a:prstGeom prst="roundRect">
            <a:avLst/>
          </a:prstGeom>
          <a:ln>
            <a:solidFill>
              <a:schemeClr val="tx1"/>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2000" dirty="0" smtClean="0">
                <a:solidFill>
                  <a:schemeClr val="tx1"/>
                </a:solidFill>
              </a:rPr>
              <a:t>বিমা হলো বিভিন্ন বিপদ ও ঝুঁকির বিরুদ্ধে একটি আর্থিক প্রতিরক্ষামূলক ব্যবস্থা। </a:t>
            </a:r>
          </a:p>
          <a:p>
            <a:pPr algn="ctr"/>
            <a:r>
              <a:rPr lang="bn-IN" sz="2000" dirty="0" smtClean="0">
                <a:solidFill>
                  <a:schemeClr val="tx1"/>
                </a:solidFill>
              </a:rPr>
              <a:t>একজন ব্যবসায়ীকে পণ্য উৎপাদন ও বিক্রয়ে বহুবিধ ঝঁকি বা ক্ষতি,বিভিন্ন দুর্ঘটনা,অগ্নিসংযোগ,জাহাজডুবি,চুরি,ইত্যাদির সম্মুখীন হতে হয়। বিমার মাধ্যমে বিমাকারী প্রতিষ্ঠান নির্দিষ্ট প্রিমিয়ামের বিনিময়ে এরুপ ক্ষতিপুরণের নিশ্চয়তা প্রদান করে থাকে। ব্যবসার জন্য বিমা অত্যন্ত সহায়ক । </a:t>
            </a:r>
          </a:p>
          <a:p>
            <a:pPr algn="ctr"/>
            <a:endParaRPr lang="en-US" sz="2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22" dur="1000" fill="hold"/>
                                        <p:tgtEl>
                                          <p:spTgt spid="6"/>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bn-IN" dirty="0" smtClean="0"/>
              <a:t> </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1828800" y="381000"/>
            <a:ext cx="6019800" cy="914400"/>
          </a:xfrm>
          <a:prstGeom prst="roundRect">
            <a:avLst/>
          </a:prstGeom>
          <a:ln>
            <a:solidFill>
              <a:srgbClr val="FFFF00"/>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bn-IN" sz="3600" dirty="0" smtClean="0">
                <a:solidFill>
                  <a:schemeClr val="tx1"/>
                </a:solidFill>
              </a:rPr>
              <a:t>বিমার প্রকারভেদ </a:t>
            </a:r>
            <a:endParaRPr lang="en-US" sz="3600" dirty="0">
              <a:solidFill>
                <a:schemeClr val="tx1"/>
              </a:solidFill>
            </a:endParaRPr>
          </a:p>
        </p:txBody>
      </p:sp>
      <p:sp>
        <p:nvSpPr>
          <p:cNvPr id="6" name="Rounded Rectangle 5"/>
          <p:cNvSpPr/>
          <p:nvPr/>
        </p:nvSpPr>
        <p:spPr>
          <a:xfrm>
            <a:off x="6477000" y="1600200"/>
            <a:ext cx="2209800" cy="4419600"/>
          </a:xfrm>
          <a:prstGeom prst="roundRect">
            <a:avLst/>
          </a:prstGeom>
          <a:ln>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bn-IN" sz="2000" dirty="0" smtClean="0">
                <a:solidFill>
                  <a:schemeClr val="tx1"/>
                </a:solidFill>
              </a:rPr>
              <a:t>এ ছাড়াও আরো কয়েক শ্রেণির বিমা প্রচলন হয়েছে,যেমন –</a:t>
            </a:r>
          </a:p>
          <a:p>
            <a:pPr algn="ctr"/>
            <a:r>
              <a:rPr lang="bn-IN" sz="2400" dirty="0" smtClean="0">
                <a:solidFill>
                  <a:srgbClr val="FF0000"/>
                </a:solidFill>
              </a:rPr>
              <a:t>*</a:t>
            </a:r>
            <a:r>
              <a:rPr lang="bn-IN" sz="2000" dirty="0" smtClean="0">
                <a:solidFill>
                  <a:schemeClr val="tx1"/>
                </a:solidFill>
              </a:rPr>
              <a:t>চৌর্য বিমা </a:t>
            </a:r>
            <a:r>
              <a:rPr lang="bn-IN" sz="2400" dirty="0" smtClean="0">
                <a:solidFill>
                  <a:srgbClr val="FF0000"/>
                </a:solidFill>
              </a:rPr>
              <a:t>* </a:t>
            </a:r>
            <a:r>
              <a:rPr lang="bn-IN" sz="2000" dirty="0" smtClean="0">
                <a:solidFill>
                  <a:schemeClr val="tx1"/>
                </a:solidFill>
              </a:rPr>
              <a:t>বিশ্বস্ততা বিমা </a:t>
            </a:r>
            <a:r>
              <a:rPr lang="bn-IN" sz="2400" dirty="0" smtClean="0">
                <a:solidFill>
                  <a:srgbClr val="FF0000"/>
                </a:solidFill>
              </a:rPr>
              <a:t>* </a:t>
            </a:r>
            <a:r>
              <a:rPr lang="bn-IN" sz="2000" dirty="0" smtClean="0">
                <a:solidFill>
                  <a:schemeClr val="tx1"/>
                </a:solidFill>
              </a:rPr>
              <a:t>দাঙ্গা বিমা</a:t>
            </a:r>
            <a:r>
              <a:rPr lang="bn-IN" sz="2400" dirty="0" smtClean="0">
                <a:solidFill>
                  <a:srgbClr val="FF0000"/>
                </a:solidFill>
              </a:rPr>
              <a:t> * </a:t>
            </a:r>
            <a:r>
              <a:rPr lang="bn-IN" sz="2000" dirty="0" smtClean="0">
                <a:solidFill>
                  <a:schemeClr val="tx1"/>
                </a:solidFill>
              </a:rPr>
              <a:t>দায় বিমা</a:t>
            </a:r>
            <a:r>
              <a:rPr lang="bn-IN" sz="2400" dirty="0" smtClean="0">
                <a:solidFill>
                  <a:schemeClr val="tx1"/>
                </a:solidFill>
              </a:rPr>
              <a:t> </a:t>
            </a:r>
            <a:r>
              <a:rPr lang="bn-IN" sz="2400" dirty="0" smtClean="0">
                <a:solidFill>
                  <a:srgbClr val="FF0000"/>
                </a:solidFill>
              </a:rPr>
              <a:t>*</a:t>
            </a:r>
            <a:r>
              <a:rPr lang="bn-IN" sz="2000" dirty="0" smtClean="0">
                <a:solidFill>
                  <a:schemeClr val="tx1"/>
                </a:solidFill>
              </a:rPr>
              <a:t>মোটর গাড়ি বিমা</a:t>
            </a:r>
            <a:r>
              <a:rPr lang="bn-IN" sz="2400" dirty="0" smtClean="0">
                <a:solidFill>
                  <a:srgbClr val="FF0000"/>
                </a:solidFill>
              </a:rPr>
              <a:t> * </a:t>
            </a:r>
            <a:r>
              <a:rPr lang="bn-IN" sz="2000" dirty="0" smtClean="0">
                <a:solidFill>
                  <a:schemeClr val="tx1"/>
                </a:solidFill>
              </a:rPr>
              <a:t>শস্য বিমা ইত্যাদি।  </a:t>
            </a:r>
            <a:endParaRPr lang="en-US" sz="2000" dirty="0">
              <a:solidFill>
                <a:schemeClr val="tx1"/>
              </a:solidFill>
            </a:endParaRPr>
          </a:p>
        </p:txBody>
      </p:sp>
      <p:sp>
        <p:nvSpPr>
          <p:cNvPr id="7" name="Rectangle 6"/>
          <p:cNvSpPr/>
          <p:nvPr/>
        </p:nvSpPr>
        <p:spPr>
          <a:xfrm>
            <a:off x="457200" y="6096000"/>
            <a:ext cx="8229600" cy="762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এম. সাখাওয়াত হোসন, </a:t>
            </a:r>
            <a:r>
              <a:rPr lang="en-US" dirty="0" smtClean="0">
                <a:solidFill>
                  <a:schemeClr val="tx1"/>
                </a:solidFill>
              </a:rPr>
              <a:t> </a:t>
            </a:r>
            <a:r>
              <a:rPr lang="bn-IN" dirty="0" smtClean="0">
                <a:solidFill>
                  <a:schemeClr val="tx1"/>
                </a:solidFill>
              </a:rPr>
              <a:t>সহকারি শিক্ষক  (ব্যবসায় শিক্ষা ) </a:t>
            </a:r>
          </a:p>
          <a:p>
            <a:r>
              <a:rPr lang="en-US" dirty="0" smtClean="0">
                <a:solidFill>
                  <a:schemeClr val="tx1"/>
                </a:solidFill>
              </a:rPr>
              <a:t>                     </a:t>
            </a:r>
            <a:r>
              <a:rPr lang="bn-IN" dirty="0" smtClean="0">
                <a:solidFill>
                  <a:schemeClr val="tx1"/>
                </a:solidFill>
              </a:rPr>
              <a:t>মোক্তাল হোসেন উচ্চ বিদ্যালয়  সদর ,নেত্রকোনা  ০১৯১৭৬৩৬৪৮৬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7"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0" fill="hold"/>
                                        <p:tgtEl>
                                          <p:spTgt spid="4"/>
                                        </p:tgtEl>
                                        <p:attrNameLst>
                                          <p:attrName>ppt_x</p:attrName>
                                        </p:attrNameLst>
                                      </p:cBhvr>
                                      <p:tavLst>
                                        <p:tav tm="0">
                                          <p:val>
                                            <p:strVal val="#ppt_x"/>
                                          </p:val>
                                        </p:tav>
                                        <p:tav tm="100000">
                                          <p:val>
                                            <p:strVal val="#ppt_x"/>
                                          </p:val>
                                        </p:tav>
                                      </p:tavLst>
                                    </p:anim>
                                    <p:anim calcmode="lin" valueType="num">
                                      <p:cBhvr additive="base">
                                        <p:cTn id="15"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5"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23" dur="1000" fill="hold"/>
                                        <p:tgtEl>
                                          <p:spTgt spid="6"/>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1090</Words>
  <Application>Microsoft Office PowerPoint</Application>
  <PresentationFormat>On-screen Show (4:3)</PresentationFormat>
  <Paragraphs>124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Slide 6</vt:lpstr>
      <vt:lpstr>Slide 7</vt:lpstr>
      <vt:lpstr>Slide 8</vt:lpstr>
      <vt:lpstr> </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sagor khan</dc:creator>
  <cp:lastModifiedBy>sagor khan</cp:lastModifiedBy>
  <cp:revision>70</cp:revision>
  <dcterms:created xsi:type="dcterms:W3CDTF">2020-09-16T07:03:12Z</dcterms:created>
  <dcterms:modified xsi:type="dcterms:W3CDTF">2020-09-24T00:02:06Z</dcterms:modified>
</cp:coreProperties>
</file>