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5" r:id="rId2"/>
    <p:sldId id="283" r:id="rId3"/>
    <p:sldId id="284" r:id="rId4"/>
    <p:sldId id="258" r:id="rId5"/>
    <p:sldId id="286" r:id="rId6"/>
    <p:sldId id="259" r:id="rId7"/>
    <p:sldId id="261" r:id="rId8"/>
    <p:sldId id="276" r:id="rId9"/>
    <p:sldId id="264" r:id="rId10"/>
    <p:sldId id="280" r:id="rId11"/>
    <p:sldId id="289" r:id="rId12"/>
    <p:sldId id="290" r:id="rId13"/>
    <p:sldId id="291" r:id="rId14"/>
    <p:sldId id="265" r:id="rId15"/>
    <p:sldId id="270" r:id="rId16"/>
    <p:sldId id="271" r:id="rId17"/>
    <p:sldId id="273" r:id="rId18"/>
    <p:sldId id="274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000"/>
    <a:srgbClr val="85DFFF"/>
    <a:srgbClr val="3333FF"/>
    <a:srgbClr val="FFFF7D"/>
    <a:srgbClr val="A6B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98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handoutMaster" Target="handoutMasters/handoutMaster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89964-E710-44B3-9FB7-4DFF7E3BF2C2}" type="datetime2">
              <a:rPr lang="en-US" smtClean="0"/>
              <a:pPr/>
              <a:t>Monday, March 1,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7510D-7F80-4F20-B954-E81D4C4452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1182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77878-0D9B-4958-B1F9-D7A7582D1B58}" type="datetime2">
              <a:rPr lang="en-US" smtClean="0"/>
              <a:pPr/>
              <a:t>Monday, March 1, 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5B37B-3E4A-47C5-A3C9-667829599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7707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EAFA-83F7-48A4-BF40-8E45D2B0190C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0817-6789-4B33-9880-EBC23614469E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E6C8-8D71-4D4C-A8D2-F6F4B027F865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C223-A69E-41DC-A6A9-90EE8425F35C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3679-B4B0-492C-9F03-B016D2C22C6E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4C5B-A76F-4A18-A77F-133B1F5624A4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5489-596D-4AE2-9EF9-9548D8FCFA93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80EA-6B25-4F26-B898-7478ED120630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FC28-AC3A-475F-A5A8-C31522CEB70A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09F8-8F6D-4CDD-8411-ECC5BED5CAB2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933B-AFCE-422D-BA32-7B06CE51FDF8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4AE0B-BD53-4006-87E5-13F60263E63B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2.jpeg" /><Relationship Id="rId4" Type="http://schemas.openxmlformats.org/officeDocument/2006/relationships/image" Target="../media/image11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752602"/>
            <a:ext cx="9971852" cy="46743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22400" y="2362202"/>
            <a:ext cx="30480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34400" y="3124202"/>
            <a:ext cx="30480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 </a:t>
            </a:r>
            <a:r>
              <a:rPr lang="bn-BD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19400" y="228600"/>
            <a:ext cx="6587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800" dirty="0">
                <a:solidFill>
                  <a:srgbClr val="002060"/>
                </a:solidFill>
              </a:rPr>
              <a:t>السلام عليكم ورحمة الله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1" y="685800"/>
            <a:ext cx="110310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9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</a:rPr>
              <a:t>اهلا و سهلا</a:t>
            </a:r>
            <a:r>
              <a:rPr lang="en-US" sz="9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</a:rPr>
              <a:t> </a:t>
            </a:r>
            <a:r>
              <a:rPr lang="bn-IN" sz="9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9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</a:rPr>
              <a:t> </a:t>
            </a:r>
            <a:endParaRPr lang="en-US" sz="9600" b="1" dirty="0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80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FC28-AC3A-475F-A5A8-C31522CEB70A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71600" y="1371600"/>
            <a:ext cx="9448800" cy="4114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bn-IN" sz="3600" b="1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এইডস যেভাবে ছড়ায়</a:t>
            </a:r>
            <a:r>
              <a:rPr lang="bn-IN" sz="3600" b="1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ঃ </a:t>
            </a:r>
            <a:endParaRPr lang="bn-IN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সমজাতীয় মেলামেশার 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যখন দু’জনের একজন এইডস রোগে আক্রান্ত হয়।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উক্ত ভাইরাস মিশ্রিত যন্ত্রপাতি ব্যবহারের মাধ্যমে এবং ঐ সকল জিনিষ ব্যবহারের মাধ্যমে যে গুলো ভাইরাসে আক্রান্ত রোগীরা ব্যবহার করেছে।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গর্ভধারণ, প্রসব ও দুধ পান করানোর সময় আক্রান্ত থেকে সন্তানের কাছে সংক্রমিত হওয়া।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 রক্ত দান অথবা রক্ত দ্বারা তৈরি এমন জিনিষ যে গুলো ভাইরাস মিশ্রিত। </a:t>
            </a:r>
          </a:p>
          <a:p>
            <a:pPr>
              <a:buNone/>
            </a:pP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৫। যেনা অর্থাৎ, অবৈধ মেলামেশা তথা ব্যাভিচারের মাধ্যমে।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IN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343400" y="457200"/>
            <a:ext cx="3840162" cy="609600"/>
          </a:xfrm>
          <a:prstGeom prst="flowChartAlternateProcess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  <a:ln w="41275" algn="ctr">
            <a:solidFill>
              <a:srgbClr val="CCFFCC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bn-BD" sz="3600" dirty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পাঠ উপস্থাপনা</a:t>
            </a:r>
            <a:endParaRPr lang="en-US" sz="3600" dirty="0">
              <a:solidFill>
                <a:srgbClr val="6633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4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696698" y="6370638"/>
            <a:ext cx="2844800" cy="365125"/>
          </a:xfrm>
        </p:spPr>
        <p:txBody>
          <a:bodyPr/>
          <a:lstStyle/>
          <a:p>
            <a:fld id="{4D1BBAFE-282F-4744-AB96-B95162AF56EC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419600" y="457200"/>
            <a:ext cx="3840162" cy="609600"/>
          </a:xfrm>
          <a:prstGeom prst="flowChartAlternateProcess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  <a:ln w="41275" algn="ctr">
            <a:solidFill>
              <a:srgbClr val="CCFFCC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bn-BD" sz="3600" dirty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পাঠ উপস্থাপনা</a:t>
            </a:r>
            <a:endParaRPr lang="en-US" sz="3600" dirty="0">
              <a:solidFill>
                <a:srgbClr val="66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1447800"/>
            <a:ext cx="6096000" cy="41796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এইডস আক্রান্ত ব্যক্তির লক্ষণসমূহ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>
                <a:solidFill>
                  <a:srgbClr val="002060"/>
                </a:solidFill>
                <a:cs typeface="NikoshBAN" pitchFamily="2" charset="0"/>
              </a:rPr>
              <a:t>	</a:t>
            </a:r>
          </a:p>
          <a:p>
            <a:pPr marL="274320" indent="-274320">
              <a:spcBef>
                <a:spcPct val="20000"/>
              </a:spcBef>
              <a:defRPr/>
            </a:pPr>
            <a:r>
              <a:rPr lang="bn-IN" sz="2800" b="1" dirty="0">
                <a:solidFill>
                  <a:srgbClr val="002060"/>
                </a:solidFill>
                <a:cs typeface="NikoshBAN" pitchFamily="2" charset="0"/>
              </a:rPr>
              <a:t>	১। </a:t>
            </a:r>
            <a:r>
              <a:rPr lang="bn-BD" sz="2800" b="1" dirty="0">
                <a:solidFill>
                  <a:srgbClr val="002060"/>
                </a:solidFill>
                <a:cs typeface="NikoshBAN" pitchFamily="2" charset="0"/>
              </a:rPr>
              <a:t>অজানা কারণে ২ মাসেরও বেশি জ্বর থাকা।</a:t>
            </a:r>
          </a:p>
          <a:p>
            <a:pPr marL="274320" indent="-274320">
              <a:spcBef>
                <a:spcPct val="20000"/>
              </a:spcBef>
              <a:defRPr/>
            </a:pPr>
            <a:r>
              <a:rPr lang="bn-IN" sz="2800" b="1" dirty="0">
                <a:solidFill>
                  <a:srgbClr val="002060"/>
                </a:solidFill>
                <a:cs typeface="NikoshBAN" pitchFamily="2" charset="0"/>
              </a:rPr>
              <a:t>	</a:t>
            </a:r>
            <a:r>
              <a:rPr lang="bn-I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NikoshBAN" pitchFamily="2" charset="0"/>
              </a:rPr>
              <a:t>২। 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NikoshBAN" pitchFamily="2" charset="0"/>
              </a:rPr>
              <a:t>শরীরের ওজন দ্রুত কমে যাওয়া।</a:t>
            </a:r>
            <a:endParaRPr lang="bn-BD" sz="2800" b="1" dirty="0">
              <a:solidFill>
                <a:srgbClr val="002060"/>
              </a:solidFill>
              <a:cs typeface="NikoshBAN" pitchFamily="2" charset="0"/>
            </a:endParaRPr>
          </a:p>
          <a:p>
            <a:pPr marL="274320" indent="-274320">
              <a:spcBef>
                <a:spcPct val="20000"/>
              </a:spcBef>
              <a:defRPr/>
            </a:pPr>
            <a:r>
              <a:rPr lang="bn-IN" sz="2800" b="1" dirty="0">
                <a:ln>
                  <a:solidFill>
                    <a:srgbClr val="0066FF"/>
                  </a:solidFill>
                </a:ln>
                <a:solidFill>
                  <a:srgbClr val="002060"/>
                </a:solidFill>
                <a:cs typeface="NikoshBAN" pitchFamily="2" charset="0"/>
              </a:rPr>
              <a:t>	৩। </a:t>
            </a:r>
            <a:r>
              <a:rPr lang="bn-BD" sz="2800" b="1" dirty="0">
                <a:ln>
                  <a:solidFill>
                    <a:srgbClr val="0066FF"/>
                  </a:solidFill>
                </a:ln>
                <a:solidFill>
                  <a:srgbClr val="002060"/>
                </a:solidFill>
                <a:cs typeface="NikoshBAN" pitchFamily="2" charset="0"/>
              </a:rPr>
              <a:t>অনেকদিন শুকনা কাশি থাকা।</a:t>
            </a:r>
          </a:p>
          <a:p>
            <a:pPr marL="274320" indent="-274320">
              <a:spcBef>
                <a:spcPct val="20000"/>
              </a:spcBef>
              <a:defRPr/>
            </a:pPr>
            <a:r>
              <a:rPr lang="bn-IN" sz="28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2060"/>
                </a:solidFill>
                <a:cs typeface="NikoshBAN" pitchFamily="2" charset="0"/>
              </a:rPr>
              <a:t>	৪। </a:t>
            </a:r>
            <a:r>
              <a:rPr lang="bn-BD" sz="28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2060"/>
                </a:solidFill>
                <a:cs typeface="NikoshBAN" pitchFamily="2" charset="0"/>
              </a:rPr>
              <a:t>২ মাসেরও বেশি পাতলা পায়খানা হওয়া।</a:t>
            </a:r>
          </a:p>
          <a:p>
            <a:pPr marL="274320" indent="-274320">
              <a:spcBef>
                <a:spcPct val="20000"/>
              </a:spcBef>
              <a:defRPr/>
            </a:pPr>
            <a:r>
              <a:rPr lang="bn-IN" sz="2800" dirty="0">
                <a:solidFill>
                  <a:srgbClr val="002060"/>
                </a:solidFill>
                <a:cs typeface="NikoshBAN" pitchFamily="2" charset="0"/>
              </a:rPr>
              <a:t>	</a:t>
            </a:r>
            <a:r>
              <a:rPr lang="bn-IN" sz="2800" b="1" dirty="0">
                <a:solidFill>
                  <a:srgbClr val="002060"/>
                </a:solidFill>
                <a:cs typeface="NikoshBAN" pitchFamily="2" charset="0"/>
              </a:rPr>
              <a:t>৫। </a:t>
            </a:r>
            <a:r>
              <a:rPr lang="bn-BD" sz="2800" b="1" dirty="0">
                <a:solidFill>
                  <a:srgbClr val="002060"/>
                </a:solidFill>
                <a:cs typeface="NikoshBAN" pitchFamily="2" charset="0"/>
              </a:rPr>
              <a:t>ছত্রাকজনিত সংক্রমণ দেখা দেওয়া।</a:t>
            </a:r>
          </a:p>
          <a:p>
            <a:pPr marL="274320" indent="-274320">
              <a:spcBef>
                <a:spcPct val="20000"/>
              </a:spcBef>
              <a:defRPr/>
            </a:pPr>
            <a:r>
              <a:rPr lang="bn-IN" sz="2800" dirty="0">
                <a:ln>
                  <a:solidFill>
                    <a:srgbClr val="0066FF"/>
                  </a:solidFill>
                </a:ln>
                <a:solidFill>
                  <a:srgbClr val="002060"/>
                </a:solidFill>
                <a:cs typeface="NikoshBAN" pitchFamily="2" charset="0"/>
              </a:rPr>
              <a:t>	৬। না</a:t>
            </a:r>
            <a:r>
              <a:rPr lang="bn-BD" sz="2800" dirty="0">
                <a:ln>
                  <a:solidFill>
                    <a:srgbClr val="0066FF"/>
                  </a:solidFill>
                </a:ln>
                <a:solidFill>
                  <a:srgbClr val="002060"/>
                </a:solidFill>
                <a:cs typeface="NikoshBAN" pitchFamily="2" charset="0"/>
              </a:rPr>
              <a:t>সিকা গ্রন্থি ফুলে যাওয়া।</a:t>
            </a:r>
            <a:r>
              <a:rPr lang="bn-IN" sz="2800" dirty="0">
                <a:ln>
                  <a:solidFill>
                    <a:srgbClr val="0066FF"/>
                  </a:solidFill>
                </a:ln>
                <a:solidFill>
                  <a:srgbClr val="002060"/>
                </a:solidFill>
                <a:cs typeface="NikoshBAN" pitchFamily="2" charset="0"/>
              </a:rPr>
              <a:t> </a:t>
            </a:r>
            <a:endParaRPr lang="bn-BD" sz="2800" dirty="0">
              <a:ln>
                <a:solidFill>
                  <a:srgbClr val="0066FF"/>
                </a:solidFill>
              </a:ln>
              <a:solidFill>
                <a:srgbClr val="002060"/>
              </a:solidFill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20574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 প্রতিরোধের উপায়</a:t>
            </a:r>
            <a:r>
              <a:rPr lang="bn-IN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 </a:t>
            </a:r>
            <a:endParaRPr lang="bn-IN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343400" y="381000"/>
            <a:ext cx="3840162" cy="609600"/>
          </a:xfrm>
          <a:prstGeom prst="flowChartAlternateProcess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  <a:ln w="41275" algn="ctr">
            <a:solidFill>
              <a:srgbClr val="CCFFCC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bn-BD" sz="3600" dirty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পাঠ উপস্থাপনা</a:t>
            </a:r>
            <a:endParaRPr lang="en-US" sz="3600" dirty="0">
              <a:solidFill>
                <a:srgbClr val="66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266700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bn-IN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সংক্রমণ কিভাবে ঘটে সে সম্বন্ধে সবাইকে শিক্ষা দেওয়া।</a:t>
            </a:r>
            <a:b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ধর্মীয় অনুশাসন মেনে চলা।</a:t>
            </a:r>
            <a:b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পরীক্ষা করে রক্ত নেওয়া বা দেওয়া।</a:t>
            </a:r>
            <a:b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একই সিরিঞ্জ বার বার ব্যবহার না করা।</a:t>
            </a:r>
            <a:b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৫। অনিয়ন্ত্রিত যৌন সর্ম্পক থেকে বিরত থাকা।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FC28-AC3A-475F-A5A8-C31522CEB70A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0600" y="1600200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কী? </a:t>
            </a:r>
            <a:endParaRPr lang="bn-IN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362200"/>
            <a:ext cx="1074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AIDS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এইডস</a:t>
            </a:r>
            <a:r>
              <a:rPr lang="bn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কী?</a:t>
            </a:r>
            <a:r>
              <a:rPr lang="bn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3505200"/>
            <a:ext cx="1021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এইচ আই ভি হচ্ছে- মানবদেহে অবস্থানরত একটি জীবানু যা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তাদের দেহের 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 প্রতিরোধ ক্ষমতা নষ্ট করে দেয়।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4648200"/>
            <a:ext cx="1013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অর্জিত অবস্থা যা মানুষের দেহের রোগ প্রতিরোধ ক্ষমতা কমিয়ে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দেয়, যার একমাত্র পরিণতি মৃত্যু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533400"/>
            <a:ext cx="4572000" cy="707886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2159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446F-E812-41A0-A98C-A8532010FC73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609600"/>
            <a:ext cx="5029200" cy="707886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1676400" y="2514600"/>
            <a:ext cx="929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IN" sz="4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এইডস ছড়ানোর কারণসমূহ উল্লেখ কর</a:t>
            </a:r>
            <a:r>
              <a:rPr lang="bn-IN" sz="4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1C0DDD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8A23-CAB1-4E04-A5F0-922334473B91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457200"/>
            <a:ext cx="4267200" cy="707886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22860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IN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এইডস এর লক্ষণ সমূহ বর্ণনা কর</a:t>
            </a:r>
            <a:r>
              <a:rPr lang="bn-IN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Wingdings" pitchFamily="2" charset="2"/>
              <a:buChar char="§"/>
            </a:pPr>
            <a:r>
              <a:rPr lang="bn-IN" sz="48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এইডস প্রতিরোধের উপায়সমূহ ব্যাখ্যা কর</a:t>
            </a:r>
            <a:r>
              <a:rPr lang="bn-IN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124200" y="376594"/>
            <a:ext cx="6096000" cy="842607"/>
          </a:xfrm>
          <a:prstGeom prst="roundRect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 প্রতিরোধের উপায়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2057400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bn-IN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সংক্রমণ কিভাবে ঘটে সে সম্বন্ধে সবাইকে শিক্ষা দেওয়া।</a:t>
            </a:r>
            <a:b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ধর্মীয় অনুশাসন মেনে চলা।</a:t>
            </a:r>
            <a:b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পরীক্ষা করে রক্ত নেওয়া বা দেওয়া।</a:t>
            </a:r>
            <a:b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একই সিরিঞ্জ বার বার ব্যবহার না করা।</a:t>
            </a:r>
            <a:b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৫। অনিয়ন্ত্রিত যৌন সর্ম্পক থেকে বিরত থাকা।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Flowchart: Punched Tape 15"/>
          <p:cNvSpPr/>
          <p:nvPr/>
        </p:nvSpPr>
        <p:spPr>
          <a:xfrm>
            <a:off x="4876800" y="609600"/>
            <a:ext cx="2590800" cy="914400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2057400" y="21336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None/>
              <a:defRPr/>
            </a:pP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এর পূর্ণ রূপ কী? </a:t>
            </a:r>
            <a:endParaRPr lang="bn-IN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>
              <a:buNone/>
              <a:defRPr/>
            </a:pP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সর্বপ্রথম কখন ও কোথায় এইডস রোগটি ধরা পড়ে?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>
              <a:buNone/>
              <a:defRPr/>
            </a:pP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AIDS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 পূর্ণ রূপ কী?</a:t>
            </a:r>
          </a:p>
          <a:p>
            <a:pPr marL="274320" indent="-274320">
              <a:defRPr/>
            </a:pP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রোগ প্রতিরোধকারি কোষগুলোর নাম কি?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/>
        </p:nvSpPr>
        <p:spPr>
          <a:xfrm flipH="1">
            <a:off x="4224926" y="319165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61909"/>
            <a:ext cx="7391399" cy="2874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34"/>
          <p:cNvGrpSpPr/>
          <p:nvPr/>
        </p:nvGrpSpPr>
        <p:grpSpPr>
          <a:xfrm>
            <a:off x="1752600" y="1295401"/>
            <a:ext cx="8686800" cy="296858"/>
            <a:chOff x="-1625354" y="5771382"/>
            <a:chExt cx="8329084" cy="236560"/>
          </a:xfrm>
          <a:gradFill flip="none" rotWithShape="1">
            <a:gsLst>
              <a:gs pos="3000">
                <a:srgbClr val="FFC000"/>
              </a:gs>
              <a:gs pos="33000">
                <a:srgbClr val="B17852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grpSpPr>
        <p:grpSp>
          <p:nvGrpSpPr>
            <p:cNvPr id="27" name="Group 47"/>
            <p:cNvGrpSpPr/>
            <p:nvPr/>
          </p:nvGrpSpPr>
          <p:grpSpPr>
            <a:xfrm>
              <a:off x="-1625354" y="5771382"/>
              <a:ext cx="6114956" cy="236560"/>
              <a:chOff x="-1625354" y="5771382"/>
              <a:chExt cx="6114956" cy="236560"/>
            </a:xfrm>
            <a:grpFill/>
          </p:grpSpPr>
          <p:sp>
            <p:nvSpPr>
              <p:cNvPr id="29" name="Flowchart: Predefined Process 28"/>
              <p:cNvSpPr/>
              <p:nvPr/>
            </p:nvSpPr>
            <p:spPr>
              <a:xfrm>
                <a:off x="-1625354" y="5771382"/>
                <a:ext cx="3914477" cy="23656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Predefined Process 29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92D05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lowchart: Predefined Process 27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gradFill>
              <a:gsLst>
                <a:gs pos="45000">
                  <a:srgbClr val="FFC000"/>
                </a:gs>
                <a:gs pos="60000">
                  <a:srgbClr val="B17852"/>
                </a:gs>
                <a:gs pos="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Pentagon 36"/>
          <p:cNvSpPr/>
          <p:nvPr/>
        </p:nvSpPr>
        <p:spPr>
          <a:xfrm flipH="1">
            <a:off x="2057401" y="3920634"/>
            <a:ext cx="8077200" cy="2556366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“মৃত্যুই এইডসের একমাত্র পরিণতি”- কথাটি ব্যাখ্যা ক</a:t>
            </a:r>
            <a:r>
              <a:rPr lang="bn-IN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রে আনবে </a:t>
            </a: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137" y="6373982"/>
            <a:ext cx="4845824" cy="48402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653" y="6287329"/>
            <a:ext cx="4845824" cy="484021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0635-F8AF-4A63-9203-C2B24A78DD8F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150747"/>
            <a:ext cx="8026400" cy="35855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19900" b="1" dirty="0">
                <a:ln/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ln/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400" b="1" dirty="0">
              <a:ln/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8588" y="1066805"/>
            <a:ext cx="4086225" cy="101566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bn-BD" sz="6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436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3019" y="1509713"/>
            <a:ext cx="188383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0785" y="1509713"/>
            <a:ext cx="1881716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Desktop\Nazma\jib o jor\1.jpg"/>
          <p:cNvPicPr>
            <a:picLocks noChangeAspect="1" noChangeArrowheads="1"/>
          </p:cNvPicPr>
          <p:nvPr/>
        </p:nvPicPr>
        <p:blipFill>
          <a:blip r:embed="rId5"/>
          <a:srcRect l="21802" r="44366" b="22829"/>
          <a:stretch>
            <a:fillRect/>
          </a:stretch>
        </p:blipFill>
        <p:spPr bwMode="auto">
          <a:xfrm>
            <a:off x="298451" y="0"/>
            <a:ext cx="589914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Nazma\jib o jor\1.jpg"/>
          <p:cNvPicPr>
            <a:picLocks noChangeAspect="1" noChangeArrowheads="1"/>
          </p:cNvPicPr>
          <p:nvPr/>
        </p:nvPicPr>
        <p:blipFill>
          <a:blip r:embed="rId5"/>
          <a:srcRect l="55360" t="278" r="11833" b="22829"/>
          <a:stretch>
            <a:fillRect/>
          </a:stretch>
        </p:blipFill>
        <p:spPr bwMode="auto">
          <a:xfrm>
            <a:off x="6191253" y="0"/>
            <a:ext cx="581024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91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6 4.81481E-6 L -2.77778E-6 -0.07223 " pathEditMode="relative" rAng="0" ptsTypes="AA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51204" y="914400"/>
            <a:ext cx="5605346" cy="1013708"/>
          </a:xfrm>
          <a:prstGeom prst="rect">
            <a:avLst/>
          </a:prstGeom>
          <a:noFill/>
        </p:spPr>
        <p:txBody>
          <a:bodyPr>
            <a:prstTxWarp prst="textCascadeUp">
              <a:avLst>
                <a:gd name="adj" fmla="val 89024"/>
              </a:avLst>
            </a:prstTxWarp>
            <a:sp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bn-BD" sz="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" dirty="0">
              <a:ln w="0"/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AAF09C-57B4-A84E-90D5-52BB4CB49C43}"/>
              </a:ext>
            </a:extLst>
          </p:cNvPr>
          <p:cNvSpPr txBox="1"/>
          <p:nvPr/>
        </p:nvSpPr>
        <p:spPr>
          <a:xfrm>
            <a:off x="5184575" y="2514600"/>
            <a:ext cx="6549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>
                <a:solidFill>
                  <a:srgbClr val="B80000"/>
                </a:solidFill>
              </a:rPr>
              <a:t>মাসুমা</a:t>
            </a:r>
          </a:p>
          <a:p>
            <a:pPr algn="l"/>
            <a:r>
              <a:rPr lang="en-US" b="1" i="1">
                <a:solidFill>
                  <a:srgbClr val="B80000"/>
                </a:solidFill>
              </a:rPr>
              <a:t>সহকারি শিক্ষক</a:t>
            </a:r>
          </a:p>
          <a:p>
            <a:pPr algn="l"/>
            <a:r>
              <a:rPr lang="en-US" b="1" i="1">
                <a:solidFill>
                  <a:srgbClr val="B80000"/>
                </a:solidFill>
              </a:rPr>
              <a:t>ডেমরা প্রগতি ইব্রাহিমীয়া দাখিল মাদ্রাসা</a:t>
            </a:r>
          </a:p>
          <a:p>
            <a:pPr algn="l"/>
            <a:r>
              <a:rPr lang="en-US" b="1" i="1">
                <a:solidFill>
                  <a:srgbClr val="B80000"/>
                </a:solidFill>
              </a:rPr>
              <a:t>কালীগঞ্জ, গাজীপুর।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861406" y="457203"/>
            <a:ext cx="4774595" cy="708025"/>
          </a:xfrm>
          <a:prstGeom prst="rect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utoShape 29"/>
          <p:cNvSpPr>
            <a:spLocks noChangeArrowheads="1"/>
          </p:cNvSpPr>
          <p:nvPr/>
        </p:nvSpPr>
        <p:spPr bwMode="auto">
          <a:xfrm>
            <a:off x="5867400" y="1981200"/>
            <a:ext cx="5566228" cy="3810000"/>
          </a:xfrm>
          <a:prstGeom prst="flowChartAlternateProcess">
            <a:avLst/>
          </a:prstGeom>
          <a:noFill/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 আকায়েদ ওয়াল ফিকহ </a:t>
            </a:r>
            <a:endParaRPr lang="bn-IN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দাখিল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 শ্রে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ণি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তৃতীয় ভাগ: আল আখলাক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 পরিচ্ছেদ </a:t>
            </a:r>
          </a:p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দ্বাদশ পাঠঃ </a:t>
            </a:r>
            <a:r>
              <a:rPr lang="ar-SA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أسباب مرض إيدر و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r-SA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طريق الصيانة عنها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(এইডস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রোগের কারণ ও প্রতিকার)  </a:t>
            </a:r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Dakhil---2019---Class-9-akai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752600"/>
            <a:ext cx="3200400" cy="42855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3053-9182-4289-B5E3-64FB5379B675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5" name="Picture 14" descr="AIDS-Epidemic-in-Afric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523" y="665718"/>
            <a:ext cx="4964277" cy="4592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09600" y="5562600"/>
            <a:ext cx="5116676" cy="7921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bn-BD" sz="4000" b="1" dirty="0">
                <a:solidFill>
                  <a:srgbClr val="009900"/>
                </a:solidFill>
                <a:cs typeface="NikoshBAN" pitchFamily="2" charset="0"/>
              </a:rPr>
              <a:t>শরীরের ওজন দ্রুত কমে যাওয়া।</a:t>
            </a:r>
            <a:endParaRPr lang="bn-BD" sz="6600" b="1" dirty="0">
              <a:solidFill>
                <a:srgbClr val="009900"/>
              </a:solidFill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845" y="663966"/>
            <a:ext cx="4806755" cy="4593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6" name="Title 1"/>
          <p:cNvSpPr txBox="1">
            <a:spLocks/>
          </p:cNvSpPr>
          <p:nvPr/>
        </p:nvSpPr>
        <p:spPr>
          <a:xfrm>
            <a:off x="6858000" y="5562600"/>
            <a:ext cx="4876800" cy="7921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bn-BD" sz="4000" b="1" dirty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cs typeface="NikoshBAN" pitchFamily="2" charset="0"/>
              </a:rPr>
              <a:t>অনেকদিন শুকনা কাশি থাকা।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FC28-AC3A-475F-A5A8-C31522CEB70A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2" descr="http://www.ngohara.org/images/stories/slideshow/slides/resized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676400"/>
            <a:ext cx="4114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9" descr="C:\Documents and Settings\ggg\Desktop\hi\DSC01548.JPG"/>
          <p:cNvPicPr>
            <a:picLocks noChangeAspect="1" noChangeArrowheads="1"/>
          </p:cNvPicPr>
          <p:nvPr/>
        </p:nvPicPr>
        <p:blipFill>
          <a:blip r:embed="rId3" cstate="print"/>
          <a:srcRect l="22261" t="14925" r="51594" b="14925"/>
          <a:stretch>
            <a:fillRect/>
          </a:stretch>
        </p:blipFill>
        <p:spPr bwMode="auto">
          <a:xfrm>
            <a:off x="1143000" y="1600200"/>
            <a:ext cx="41910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urved Up Arrow 12"/>
          <p:cNvSpPr/>
          <p:nvPr/>
        </p:nvSpPr>
        <p:spPr>
          <a:xfrm rot="21331946">
            <a:off x="3842355" y="4176920"/>
            <a:ext cx="6189152" cy="1072167"/>
          </a:xfrm>
          <a:prstGeom prst="curvedUpArrow">
            <a:avLst>
              <a:gd name="adj1" fmla="val 2542"/>
              <a:gd name="adj2" fmla="val 27145"/>
              <a:gd name="adj3" fmla="val 3597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10003" y="5687284"/>
            <a:ext cx="8745504" cy="239976"/>
            <a:chOff x="186002" y="5767966"/>
            <a:chExt cx="8745504" cy="239976"/>
          </a:xfrm>
        </p:grpSpPr>
        <p:grpSp>
          <p:nvGrpSpPr>
            <p:cNvPr id="10" name="Group 21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13" name="Flowchart: Predefined Process 12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Predefined Process 13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lowchart: Predefined Process 10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Predefined Process 11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685800" y="1371600"/>
            <a:ext cx="10896600" cy="40386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أسباب مرض إيدر و طريق الصيانة عنها</a:t>
            </a:r>
            <a:r>
              <a:rPr lang="bn-BD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রোগের কারণ ও প্রতিকার 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F8D4-6B01-40BA-AE8E-70E3C8195E3C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85800" y="533402"/>
            <a:ext cx="967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পাঠ শিরোনামঃ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7817-46D5-4E5A-B813-836D54B44D34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2590800"/>
            <a:ext cx="8077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এইডস কী তা বলতে পারবে।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এইডস ছড়ানোর কারণসমূহ উল্লেখ করতে পারবে।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এইডস এর লক্ষণ সমূহ বর্ণনা করতে পারবে।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এইডস প্রতিরোধের উপায়সমূহ ব্যাখ্যা করতে পারবে। </a:t>
            </a:r>
          </a:p>
          <a:p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685800"/>
            <a:ext cx="6629400" cy="830997"/>
          </a:xfrm>
          <a:prstGeom prst="rect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DB2D-290E-4CE4-B772-0573464AEEF2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14400" y="1295400"/>
            <a:ext cx="10363200" cy="23622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H= Human(</a:t>
            </a:r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I= Immunodeficiency</a:t>
            </a:r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(রোগ প্রতিরোধ ক্ষমতা হ্রাস)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V= Virus</a:t>
            </a:r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(জীবা</a:t>
            </a:r>
            <a:r>
              <a:rPr lang="bn-IN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ণু</a:t>
            </a:r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38200" y="3886200"/>
            <a:ext cx="10363200" cy="18288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bn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পরিভাষায়- আরবিতে ---</a:t>
            </a:r>
            <a:r>
              <a:rPr lang="ar-SA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فيروس نقص المناعة البشرى </a:t>
            </a:r>
            <a:r>
              <a:rPr lang="bn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 (মানবীয় প্রতিরোধ ক্ষমতা হরণকারী)। ইংরেজীতে ---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Human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Immune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deficiency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Virus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(মানুষের রোগ প্রতিরোধ ক্ষমতা হ্রাসকারী জীবাণু)।    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4343400" y="304800"/>
            <a:ext cx="3840162" cy="609600"/>
          </a:xfrm>
          <a:prstGeom prst="flowChartAlternateProcess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  <a:ln w="41275" algn="ctr">
            <a:solidFill>
              <a:srgbClr val="CCFFCC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bn-BD" sz="3600" dirty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পাঠ উপস্থাপনা</a:t>
            </a:r>
            <a:endParaRPr lang="en-US" sz="3600" dirty="0">
              <a:solidFill>
                <a:srgbClr val="6633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3726-25BC-41E7-AF9B-DEEAD701E3ED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81200" y="1066800"/>
            <a:ext cx="8305800" cy="29718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এইডস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AIDS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>
              <a:buNone/>
            </a:pP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A=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Acquired</a:t>
            </a:r>
            <a:r>
              <a:rPr lang="bn-IN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অর্জিত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 = Immune</a:t>
            </a:r>
            <a:r>
              <a:rPr lang="bn-IN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 প্রতিরোধ ক্ষমতা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D= Deficiency</a:t>
            </a:r>
            <a:r>
              <a:rPr lang="bn-IN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হ্রাস বা কমতি 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S= Syndrome</a:t>
            </a:r>
            <a:r>
              <a:rPr lang="bn-IN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 অবস্থা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343400" y="304800"/>
            <a:ext cx="3840162" cy="609600"/>
          </a:xfrm>
          <a:prstGeom prst="flowChartAlternateProcess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  <a:ln w="41275" algn="ctr">
            <a:solidFill>
              <a:srgbClr val="CCFFCC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bn-BD" sz="3600" dirty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পাঠ উপস্থাপনা</a:t>
            </a:r>
            <a:endParaRPr lang="en-US" sz="3600" dirty="0">
              <a:solidFill>
                <a:srgbClr val="66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19200" y="4419600"/>
            <a:ext cx="9753600" cy="16002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পরিভাষায়- আরবিতে ---</a:t>
            </a:r>
            <a:r>
              <a:rPr lang="ar-SA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متلازمة نقص المناعة المكتسب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 (সঞ্চিত রোগ  প্রতিরোধ ক্ষমতা বিলাপকারী)। ইংরেজীতে ---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Acquired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Immune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deficiency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Syndrome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(মানুষের রোগ প্রতিরোধ ক্ষমতা হ্রাসকারী জীবাণু)।   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538</Words>
  <Application>Microsoft Office PowerPoint</Application>
  <PresentationFormat>Widescreen</PresentationFormat>
  <Paragraphs>107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SAMSUL</dc:creator>
  <cp:lastModifiedBy>8801761808243</cp:lastModifiedBy>
  <cp:revision>132</cp:revision>
  <dcterms:created xsi:type="dcterms:W3CDTF">2006-08-16T00:00:00Z</dcterms:created>
  <dcterms:modified xsi:type="dcterms:W3CDTF">2021-03-01T13:12:57Z</dcterms:modified>
</cp:coreProperties>
</file>